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3" r:id="rId5"/>
    <p:sldMasterId id="2147483693" r:id="rId6"/>
    <p:sldMasterId id="2147483712" r:id="rId7"/>
  </p:sldMasterIdLst>
  <p:notesMasterIdLst>
    <p:notesMasterId r:id="rId65"/>
  </p:notesMasterIdLst>
  <p:sldIdLst>
    <p:sldId id="271" r:id="rId8"/>
    <p:sldId id="258" r:id="rId9"/>
    <p:sldId id="2607" r:id="rId10"/>
    <p:sldId id="2728" r:id="rId11"/>
    <p:sldId id="2740" r:id="rId12"/>
    <p:sldId id="2741" r:id="rId13"/>
    <p:sldId id="2742" r:id="rId14"/>
    <p:sldId id="2672" r:id="rId15"/>
    <p:sldId id="2673" r:id="rId16"/>
    <p:sldId id="2606" r:id="rId17"/>
    <p:sldId id="2661" r:id="rId18"/>
    <p:sldId id="2733" r:id="rId19"/>
    <p:sldId id="2732" r:id="rId20"/>
    <p:sldId id="2665" r:id="rId21"/>
    <p:sldId id="2663" r:id="rId22"/>
    <p:sldId id="2666" r:id="rId23"/>
    <p:sldId id="1162" r:id="rId24"/>
    <p:sldId id="2697" r:id="rId25"/>
    <p:sldId id="2699" r:id="rId26"/>
    <p:sldId id="2690" r:id="rId27"/>
    <p:sldId id="2717" r:id="rId28"/>
    <p:sldId id="2612" r:id="rId29"/>
    <p:sldId id="2674" r:id="rId30"/>
    <p:sldId id="2675" r:id="rId31"/>
    <p:sldId id="2688" r:id="rId32"/>
    <p:sldId id="2739" r:id="rId33"/>
    <p:sldId id="957" r:id="rId34"/>
    <p:sldId id="961" r:id="rId35"/>
    <p:sldId id="2735" r:id="rId36"/>
    <p:sldId id="2736" r:id="rId37"/>
    <p:sldId id="2639" r:id="rId38"/>
    <p:sldId id="2737" r:id="rId39"/>
    <p:sldId id="2738" r:id="rId40"/>
    <p:sldId id="2731" r:id="rId41"/>
    <p:sldId id="2730" r:id="rId42"/>
    <p:sldId id="565" r:id="rId43"/>
    <p:sldId id="563" r:id="rId44"/>
    <p:sldId id="2729" r:id="rId45"/>
    <p:sldId id="2721" r:id="rId46"/>
    <p:sldId id="2734" r:id="rId47"/>
    <p:sldId id="1159" r:id="rId48"/>
    <p:sldId id="1169" r:id="rId49"/>
    <p:sldId id="1016" r:id="rId50"/>
    <p:sldId id="1012" r:id="rId51"/>
    <p:sldId id="1065" r:id="rId52"/>
    <p:sldId id="2696" r:id="rId53"/>
    <p:sldId id="2689" r:id="rId54"/>
    <p:sldId id="2691" r:id="rId55"/>
    <p:sldId id="2698" r:id="rId56"/>
    <p:sldId id="2701" r:id="rId57"/>
    <p:sldId id="2713" r:id="rId58"/>
    <p:sldId id="2715" r:id="rId59"/>
    <p:sldId id="2716" r:id="rId60"/>
    <p:sldId id="2719" r:id="rId61"/>
    <p:sldId id="2678" r:id="rId62"/>
    <p:sldId id="2679" r:id="rId63"/>
    <p:sldId id="2680"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y Jones" initials="CJ" lastIdx="8" clrIdx="0">
    <p:extLst>
      <p:ext uri="{19B8F6BF-5375-455C-9EA6-DF929625EA0E}">
        <p15:presenceInfo xmlns:p15="http://schemas.microsoft.com/office/powerpoint/2012/main" userId="S::coy.jones@guidehouse.com::26b0dde2-1954-4579-b53f-eae6072497c4" providerId="AD"/>
      </p:ext>
    </p:extLst>
  </p:cmAuthor>
  <p:cmAuthor id="2" name="Poorna Suresh" initials="PS" lastIdx="2" clrIdx="1">
    <p:extLst>
      <p:ext uri="{19B8F6BF-5375-455C-9EA6-DF929625EA0E}">
        <p15:presenceInfo xmlns:p15="http://schemas.microsoft.com/office/powerpoint/2012/main" userId="S::poorna.suresh@guidehouse.com::5a109b24-5c56-4a8d-a7cd-3284ed4714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0B8CC"/>
    <a:srgbClr val="93D500"/>
    <a:srgbClr val="68952D"/>
    <a:srgbClr val="03647A"/>
    <a:srgbClr val="C4EC0C"/>
    <a:srgbClr val="FADC33"/>
    <a:srgbClr val="E0E0E0"/>
    <a:srgbClr val="002A33"/>
    <a:srgbClr val="8C8C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B77C15-436B-4E98-AC28-0380D10C44EC}" v="178" dt="2022-09-08T19:41:47.5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531" autoAdjust="0"/>
    <p:restoredTop sz="94660"/>
  </p:normalViewPr>
  <p:slideViewPr>
    <p:cSldViewPr snapToGrid="0">
      <p:cViewPr varScale="1">
        <p:scale>
          <a:sx n="110" d="100"/>
          <a:sy n="110" d="100"/>
        </p:scale>
        <p:origin x="117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viewProps" Target="viewProps.xml"/><Relationship Id="rId7" Type="http://schemas.openxmlformats.org/officeDocument/2006/relationships/slideMaster" Target="slideMasters/slideMaster4.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file:///\\uszu3filpwv001.localad.tech\LegacyTai\CH\Healthcare\Montana%20Provider%20Rate%20Study\Analysis\Fiscal%20Impact\Copy%20of%20Fiscal%20Impact%20FINAL%2020220617.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zu3filpwv001.localad.tech\LegacyTai\CH\Healthcare\Montana%20Provider%20Rate%20Study\Analysis\Fiscal%20Impact\Copy%20of%20Fiscal%20Impact%20FINAL%2020220617.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oleObject" Target="file:///\\uszu3filpwv001.localad.tech\LegacyTai\CH\Healthcare\Montana%20Provider%20Rate%20Study\Analysis\Fiscal%20Impact\Copy%20of%20Fiscal%20Impact%20FINAL%2020220617.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uszu3filpwv001.localad.tech\LegacyTai\CH\Healthcare\Montana%20Provider%20Rate%20Study\Analysis\Fiscal%20Impact\Copy%20of%20Fiscal%20Impact%20FINAL%2020220617.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zu3filpwv001.localad.tech\LegacyTai\CH\Healthcare\Montana%20Provider%20Rate%20Study\Analysis\Fiscal%20Impact\Copy%20of%20Fiscal%20Impact%20FINAL%2020220617.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zu3filpwv001.localad.tech\LegacyTai\CH\Healthcare\Montana%20Provider%20Rate%20Study\Analysis\Fiscal%20Impact\Copy%20of%20Fiscal%20Impact%20FINAL%2020220617.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zu3filpwv001.localad.tech\LegacyTai\CH\Healthcare\Montana%20Provider%20Rate%20Study\Analysis\Fiscal%20Impact\Copy%20of%20Fiscal%20Impact%20FINAL%2020220617.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zu3filpwv001.localad.tech\LegacyTai\CH\Healthcare\Montana%20Provider%20Rate%20Study\Analysis\Fiscal%20Impact\Copy%20of%20Fiscal%20Impact%20FINAL%2020220617.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zu3filpwv001.localad.tech\LegacyTai\CH\Healthcare\Montana%20Provider%20Rate%20Study\Analysis\Fiscal%20Impact\Copy%20of%20Fiscal%20Impact%20FINAL%2020220617.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zu3filpwv001.localad.tech\LegacyTai\CH\Healthcare\Montana%20Provider%20Rate%20Study\Analysis\Fiscal%20Impact\Copy%20of%20Fiscal%20Impact%20FINAL%2020220617.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zu3filpwv001.localad.tech\LegacyTai\CH\Healthcare\Montana%20Provider%20Rate%20Study\Analysis\Fiscal%20Impact\Copy%20of%20Fiscal%20Impact%20FINAL%2020220617.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Analysis!$J$13:$J$24</c:f>
              <c:strCache>
                <c:ptCount val="12"/>
                <c:pt idx="0">
                  <c:v> Residential Services </c:v>
                </c:pt>
                <c:pt idx="1">
                  <c:v> In-Home Services </c:v>
                </c:pt>
                <c:pt idx="2">
                  <c:v> Behavioral Services </c:v>
                </c:pt>
                <c:pt idx="3">
                  <c:v> Day Services </c:v>
                </c:pt>
                <c:pt idx="4">
                  <c:v> Case Management </c:v>
                </c:pt>
                <c:pt idx="5">
                  <c:v> Intensive Outpatient </c:v>
                </c:pt>
                <c:pt idx="6">
                  <c:v>PRTF</c:v>
                </c:pt>
                <c:pt idx="7">
                  <c:v> Supported Employment </c:v>
                </c:pt>
                <c:pt idx="8">
                  <c:v> Transport </c:v>
                </c:pt>
                <c:pt idx="9">
                  <c:v> Nursing </c:v>
                </c:pt>
                <c:pt idx="10">
                  <c:v> Peer Support </c:v>
                </c:pt>
                <c:pt idx="11">
                  <c:v> Self-Directed Support Services </c:v>
                </c:pt>
              </c:strCache>
            </c:strRef>
          </c:cat>
          <c:val>
            <c:numRef>
              <c:f>Analysis!$N$13:$N$24</c:f>
              <c:numCache>
                <c:formatCode>0.0%</c:formatCode>
                <c:ptCount val="12"/>
                <c:pt idx="0">
                  <c:v>0.21936300082220828</c:v>
                </c:pt>
                <c:pt idx="1">
                  <c:v>0.57413664990414848</c:v>
                </c:pt>
                <c:pt idx="2">
                  <c:v>9.0741708553371936E-2</c:v>
                </c:pt>
                <c:pt idx="3">
                  <c:v>0.24431074090579208</c:v>
                </c:pt>
                <c:pt idx="4">
                  <c:v>4.7901467504350093E-2</c:v>
                </c:pt>
                <c:pt idx="5">
                  <c:v>0.11080996470583426</c:v>
                </c:pt>
                <c:pt idx="6">
                  <c:v>0.28939916059764537</c:v>
                </c:pt>
                <c:pt idx="7">
                  <c:v>0.34297666281302575</c:v>
                </c:pt>
                <c:pt idx="8">
                  <c:v>-1.7452885088746206E-2</c:v>
                </c:pt>
                <c:pt idx="9">
                  <c:v>0.58250688753279456</c:v>
                </c:pt>
                <c:pt idx="10">
                  <c:v>0.1578944610187305</c:v>
                </c:pt>
                <c:pt idx="11">
                  <c:v>2.8721699884179275E-2</c:v>
                </c:pt>
              </c:numCache>
            </c:numRef>
          </c:val>
          <c:extLst>
            <c:ext xmlns:c16="http://schemas.microsoft.com/office/drawing/2014/chart" uri="{C3380CC4-5D6E-409C-BE32-E72D297353CC}">
              <c16:uniqueId val="{00000000-53BF-4BC9-A1A7-F8767B16C87E}"/>
            </c:ext>
          </c:extLst>
        </c:ser>
        <c:dLbls>
          <c:showLegendKey val="0"/>
          <c:showVal val="0"/>
          <c:showCatName val="0"/>
          <c:showSerName val="0"/>
          <c:showPercent val="0"/>
          <c:showBubbleSize val="0"/>
        </c:dLbls>
        <c:gapWidth val="219"/>
        <c:overlap val="-27"/>
        <c:axId val="1916268799"/>
        <c:axId val="1916262143"/>
      </c:barChart>
      <c:catAx>
        <c:axId val="1916268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16262143"/>
        <c:crosses val="autoZero"/>
        <c:auto val="1"/>
        <c:lblAlgn val="ctr"/>
        <c:lblOffset val="100"/>
        <c:noMultiLvlLbl val="0"/>
      </c:catAx>
      <c:valAx>
        <c:axId val="191626214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16268799"/>
        <c:crosses val="autoZero"/>
        <c:crossBetween val="between"/>
      </c:valAx>
      <c:spPr>
        <a:noFill/>
        <a:ln>
          <a:noFill/>
        </a:ln>
        <a:effectLst/>
      </c:spPr>
    </c:plotArea>
    <c:plotVisOnly val="1"/>
    <c:dispBlanksAs val="gap"/>
    <c:showDLblsOverMax val="0"/>
  </c:chart>
  <c:spPr>
    <a:noFill/>
    <a:ln>
      <a:noFill/>
    </a:ln>
    <a:effectLst/>
  </c:spPr>
  <c:txPr>
    <a:bodyPr/>
    <a:lstStyle/>
    <a:p>
      <a:pPr>
        <a:defRPr sz="1500">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CF2A-4C48-BC73-7E2198EFCB0C}"/>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CF2A-4C48-BC73-7E2198EFCB0C}"/>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CF2A-4C48-BC73-7E2198EFCB0C}"/>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CF2A-4C48-BC73-7E2198EFCB0C}"/>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CF2A-4C48-BC73-7E2198EFCB0C}"/>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CF2A-4C48-BC73-7E2198EFCB0C}"/>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D-CF2A-4C48-BC73-7E2198EFCB0C}"/>
              </c:ext>
            </c:extLst>
          </c:dPt>
          <c:dLbls>
            <c:numFmt formatCode="0.0%" sourceLinked="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'DSD Charts'!$A$21:$A$27</c:f>
              <c:strCache>
                <c:ptCount val="7"/>
                <c:pt idx="0">
                  <c:v> Residential Services </c:v>
                </c:pt>
                <c:pt idx="1">
                  <c:v> Day Services </c:v>
                </c:pt>
                <c:pt idx="2">
                  <c:v> In-Home Services </c:v>
                </c:pt>
                <c:pt idx="3">
                  <c:v> Case Management </c:v>
                </c:pt>
                <c:pt idx="4">
                  <c:v> Transport </c:v>
                </c:pt>
                <c:pt idx="5">
                  <c:v> Supported Employment </c:v>
                </c:pt>
                <c:pt idx="6">
                  <c:v> Other </c:v>
                </c:pt>
              </c:strCache>
            </c:strRef>
          </c:cat>
          <c:val>
            <c:numRef>
              <c:f>'DSD Charts'!$B$21:$B$27</c:f>
              <c:numCache>
                <c:formatCode>0.0%</c:formatCode>
                <c:ptCount val="7"/>
                <c:pt idx="0">
                  <c:v>0.67489708888366839</c:v>
                </c:pt>
                <c:pt idx="1">
                  <c:v>0.21121600604251198</c:v>
                </c:pt>
                <c:pt idx="2">
                  <c:v>3.107517636214073E-2</c:v>
                </c:pt>
                <c:pt idx="3">
                  <c:v>2.6438730630495285E-2</c:v>
                </c:pt>
                <c:pt idx="4">
                  <c:v>2.3673269190522296E-2</c:v>
                </c:pt>
                <c:pt idx="5">
                  <c:v>2.2577521635185945E-2</c:v>
                </c:pt>
                <c:pt idx="6">
                  <c:v>1.0122207255475418E-2</c:v>
                </c:pt>
              </c:numCache>
            </c:numRef>
          </c:val>
          <c:extLst>
            <c:ext xmlns:c16="http://schemas.microsoft.com/office/drawing/2014/chart" uri="{C3380CC4-5D6E-409C-BE32-E72D297353CC}">
              <c16:uniqueId val="{0000000E-CF2A-4C48-BC73-7E2198EFCB0C}"/>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3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234E-4305-88FE-4859D212A44A}"/>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234E-4305-88FE-4859D212A44A}"/>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234E-4305-88FE-4859D212A44A}"/>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234E-4305-88FE-4859D212A44A}"/>
              </c:ext>
            </c:extLst>
          </c:dPt>
          <c:dLbls>
            <c:dLbl>
              <c:idx val="2"/>
              <c:layout>
                <c:manualLayout>
                  <c:x val="1.9872649769102906E-2"/>
                  <c:y val="1.408002511000358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34E-4305-88FE-4859D212A44A}"/>
                </c:ext>
              </c:extLst>
            </c:dLbl>
            <c:numFmt formatCode="0.0%" sourceLinked="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'SLTC Charts'!$A$21:$A$24</c:f>
              <c:strCache>
                <c:ptCount val="4"/>
                <c:pt idx="0">
                  <c:v> In-Home Services </c:v>
                </c:pt>
                <c:pt idx="1">
                  <c:v> Residential Services </c:v>
                </c:pt>
                <c:pt idx="2">
                  <c:v> Case Management </c:v>
                </c:pt>
                <c:pt idx="3">
                  <c:v> Other </c:v>
                </c:pt>
              </c:strCache>
            </c:strRef>
          </c:cat>
          <c:val>
            <c:numRef>
              <c:f>'SLTC Charts'!$B$21:$B$24</c:f>
              <c:numCache>
                <c:formatCode>0.00%</c:formatCode>
                <c:ptCount val="4"/>
                <c:pt idx="0">
                  <c:v>0.53004806730831311</c:v>
                </c:pt>
                <c:pt idx="1">
                  <c:v>0.36684534499791416</c:v>
                </c:pt>
                <c:pt idx="2">
                  <c:v>8.7307083899068771E-2</c:v>
                </c:pt>
                <c:pt idx="3">
                  <c:v>1.5799503794703813E-2</c:v>
                </c:pt>
              </c:numCache>
            </c:numRef>
          </c:val>
          <c:extLst>
            <c:ext xmlns:c16="http://schemas.microsoft.com/office/drawing/2014/chart" uri="{C3380CC4-5D6E-409C-BE32-E72D297353CC}">
              <c16:uniqueId val="{00000008-234E-4305-88FE-4859D212A44A}"/>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3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6DD2-49D9-961D-4256C91920E8}"/>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6DD2-49D9-961D-4256C91920E8}"/>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6DD2-49D9-961D-4256C91920E8}"/>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6DD2-49D9-961D-4256C91920E8}"/>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6DD2-49D9-961D-4256C91920E8}"/>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6DD2-49D9-961D-4256C91920E8}"/>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D-6DD2-49D9-961D-4256C91920E8}"/>
              </c:ext>
            </c:extLst>
          </c:dPt>
          <c:dPt>
            <c:idx val="7"/>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extLst>
              <c:ext xmlns:c16="http://schemas.microsoft.com/office/drawing/2014/chart" uri="{C3380CC4-5D6E-409C-BE32-E72D297353CC}">
                <c16:uniqueId val="{0000000F-6DD2-49D9-961D-4256C91920E8}"/>
              </c:ext>
            </c:extLst>
          </c:dPt>
          <c:dLbls>
            <c:dLbl>
              <c:idx val="1"/>
              <c:layout>
                <c:manualLayout>
                  <c:x val="1.8445647419072616E-2"/>
                  <c:y val="-1.700933216681248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DD2-49D9-961D-4256C91920E8}"/>
                </c:ext>
              </c:extLst>
            </c:dLbl>
            <c:dLbl>
              <c:idx val="2"/>
              <c:layout>
                <c:manualLayout>
                  <c:x val="-5.3029308836395454E-4"/>
                  <c:y val="5.376932050161245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DD2-49D9-961D-4256C91920E8}"/>
                </c:ext>
              </c:extLst>
            </c:dLbl>
            <c:dLbl>
              <c:idx val="3"/>
              <c:layout>
                <c:manualLayout>
                  <c:x val="-3.7604986876640422E-3"/>
                  <c:y val="3.329323417906095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DD2-49D9-961D-4256C91920E8}"/>
                </c:ext>
              </c:extLst>
            </c:dLbl>
            <c:dLbl>
              <c:idx val="4"/>
              <c:layout>
                <c:manualLayout>
                  <c:x val="-2.67208848736512E-2"/>
                  <c:y val="9.4693404910349763E-3"/>
                </c:manualLayout>
              </c:layout>
              <c:showLegendKey val="0"/>
              <c:showVal val="0"/>
              <c:showCatName val="0"/>
              <c:showSerName val="0"/>
              <c:showPercent val="1"/>
              <c:showBubbleSize val="0"/>
              <c:extLst>
                <c:ext xmlns:c15="http://schemas.microsoft.com/office/drawing/2012/chart" uri="{CE6537A1-D6FC-4f65-9D91-7224C49458BB}">
                  <c15:layout>
                    <c:manualLayout>
                      <c:w val="0.11878045247491982"/>
                      <c:h val="0.14255380200860832"/>
                    </c:manualLayout>
                  </c15:layout>
                </c:ext>
                <c:ext xmlns:c16="http://schemas.microsoft.com/office/drawing/2014/chart" uri="{C3380CC4-5D6E-409C-BE32-E72D297353CC}">
                  <c16:uniqueId val="{00000009-6DD2-49D9-961D-4256C91920E8}"/>
                </c:ext>
              </c:extLst>
            </c:dLbl>
            <c:dLbl>
              <c:idx val="5"/>
              <c:layout>
                <c:manualLayout>
                  <c:x val="9.7125984251968511E-3"/>
                  <c:y val="7.5546806649168857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DD2-49D9-961D-4256C91920E8}"/>
                </c:ext>
              </c:extLst>
            </c:dLbl>
            <c:dLbl>
              <c:idx val="6"/>
              <c:layout>
                <c:manualLayout>
                  <c:x val="2.5606517935258068E-2"/>
                  <c:y val="4.5713035870516186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6DD2-49D9-961D-4256C91920E8}"/>
                </c:ext>
              </c:extLst>
            </c:dLbl>
            <c:numFmt formatCode="0.0%" sourceLinked="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'All Populations Charts'!$B$5:$B$12</c:f>
              <c:strCache>
                <c:ptCount val="8"/>
                <c:pt idx="0">
                  <c:v> Residential Services </c:v>
                </c:pt>
                <c:pt idx="1">
                  <c:v> In-Home Services </c:v>
                </c:pt>
                <c:pt idx="2">
                  <c:v> Behavioral Services </c:v>
                </c:pt>
                <c:pt idx="3">
                  <c:v> Day Services </c:v>
                </c:pt>
                <c:pt idx="4">
                  <c:v> Case Management </c:v>
                </c:pt>
                <c:pt idx="5">
                  <c:v> Intensive Outpatient </c:v>
                </c:pt>
                <c:pt idx="6">
                  <c:v>PRTF</c:v>
                </c:pt>
                <c:pt idx="7">
                  <c:v>Other</c:v>
                </c:pt>
              </c:strCache>
            </c:strRef>
          </c:cat>
          <c:val>
            <c:numRef>
              <c:f>'All Populations Charts'!$C$5:$C$12</c:f>
              <c:numCache>
                <c:formatCode>0.0%</c:formatCode>
                <c:ptCount val="8"/>
                <c:pt idx="0">
                  <c:v>0.43997064707073491</c:v>
                </c:pt>
                <c:pt idx="1">
                  <c:v>0.15882917758235041</c:v>
                </c:pt>
                <c:pt idx="2">
                  <c:v>8.9937162972959228E-2</c:v>
                </c:pt>
                <c:pt idx="3">
                  <c:v>8.9294851062833899E-2</c:v>
                </c:pt>
                <c:pt idx="4">
                  <c:v>6.9905646434219704E-2</c:v>
                </c:pt>
                <c:pt idx="5">
                  <c:v>6.9450533565859521E-2</c:v>
                </c:pt>
                <c:pt idx="6">
                  <c:v>5.4969060311439923E-2</c:v>
                </c:pt>
                <c:pt idx="7">
                  <c:v>2.7642920999602111E-2</c:v>
                </c:pt>
              </c:numCache>
            </c:numRef>
          </c:val>
          <c:extLst>
            <c:ext xmlns:c16="http://schemas.microsoft.com/office/drawing/2014/chart" uri="{C3380CC4-5D6E-409C-BE32-E72D297353CC}">
              <c16:uniqueId val="{00000010-6DD2-49D9-961D-4256C91920E8}"/>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3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'All Populations Charts'!$G$3</c:f>
              <c:strCache>
                <c:ptCount val="1"/>
                <c:pt idx="0">
                  <c:v> Residential Services </c:v>
                </c:pt>
              </c:strCache>
            </c:strRef>
          </c:tx>
          <c:spPr>
            <a:solidFill>
              <a:schemeClr val="accent1"/>
            </a:solidFill>
            <a:ln>
              <a:noFill/>
            </a:ln>
            <a:effectLst/>
          </c:spPr>
          <c:invertIfNegative val="0"/>
          <c:cat>
            <c:strRef>
              <c:f>'All Populations Charts'!$F$4:$F$5</c:f>
              <c:strCache>
                <c:ptCount val="2"/>
                <c:pt idx="0">
                  <c:v>Utilization Paid at SFY22 Rates</c:v>
                </c:pt>
                <c:pt idx="1">
                  <c:v>Utilization Paid at Benchmark Rates</c:v>
                </c:pt>
              </c:strCache>
            </c:strRef>
          </c:cat>
          <c:val>
            <c:numRef>
              <c:f>'All Populations Charts'!$G$4:$G$5</c:f>
              <c:numCache>
                <c:formatCode>_("$"* #,##0_);_("$"* \(#,##0\);_("$"* "-"??_);_(@_)</c:formatCode>
                <c:ptCount val="2"/>
                <c:pt idx="0">
                  <c:v>160960677.27001813</c:v>
                </c:pt>
                <c:pt idx="1">
                  <c:v>196090486.46999776</c:v>
                </c:pt>
              </c:numCache>
            </c:numRef>
          </c:val>
          <c:extLst>
            <c:ext xmlns:c16="http://schemas.microsoft.com/office/drawing/2014/chart" uri="{C3380CC4-5D6E-409C-BE32-E72D297353CC}">
              <c16:uniqueId val="{00000000-78E8-439B-B388-BE4E4E4ADE4F}"/>
            </c:ext>
          </c:extLst>
        </c:ser>
        <c:ser>
          <c:idx val="1"/>
          <c:order val="1"/>
          <c:tx>
            <c:strRef>
              <c:f>'All Populations Charts'!$H$3</c:f>
              <c:strCache>
                <c:ptCount val="1"/>
                <c:pt idx="0">
                  <c:v> In-Home Services </c:v>
                </c:pt>
              </c:strCache>
            </c:strRef>
          </c:tx>
          <c:spPr>
            <a:solidFill>
              <a:schemeClr val="accent2"/>
            </a:solidFill>
            <a:ln>
              <a:noFill/>
            </a:ln>
            <a:effectLst/>
          </c:spPr>
          <c:invertIfNegative val="0"/>
          <c:cat>
            <c:strRef>
              <c:f>'All Populations Charts'!$F$4:$F$5</c:f>
              <c:strCache>
                <c:ptCount val="2"/>
                <c:pt idx="0">
                  <c:v>Utilization Paid at SFY22 Rates</c:v>
                </c:pt>
                <c:pt idx="1">
                  <c:v>Utilization Paid at Benchmark Rates</c:v>
                </c:pt>
              </c:strCache>
            </c:strRef>
          </c:cat>
          <c:val>
            <c:numRef>
              <c:f>'All Populations Charts'!$H$4:$H$5</c:f>
              <c:numCache>
                <c:formatCode>_("$"* #,##0_);_("$"* \(#,##0\);_("$"* "-"??_);_(@_)</c:formatCode>
                <c:ptCount val="2"/>
                <c:pt idx="0">
                  <c:v>58106721.809977762</c:v>
                </c:pt>
                <c:pt idx="1">
                  <c:v>91558876.059971929</c:v>
                </c:pt>
              </c:numCache>
            </c:numRef>
          </c:val>
          <c:extLst>
            <c:ext xmlns:c16="http://schemas.microsoft.com/office/drawing/2014/chart" uri="{C3380CC4-5D6E-409C-BE32-E72D297353CC}">
              <c16:uniqueId val="{00000001-78E8-439B-B388-BE4E4E4ADE4F}"/>
            </c:ext>
          </c:extLst>
        </c:ser>
        <c:ser>
          <c:idx val="2"/>
          <c:order val="2"/>
          <c:tx>
            <c:strRef>
              <c:f>'All Populations Charts'!$I$3</c:f>
              <c:strCache>
                <c:ptCount val="1"/>
                <c:pt idx="0">
                  <c:v> Behavioral Services </c:v>
                </c:pt>
              </c:strCache>
            </c:strRef>
          </c:tx>
          <c:spPr>
            <a:solidFill>
              <a:schemeClr val="accent3"/>
            </a:solidFill>
            <a:ln>
              <a:noFill/>
            </a:ln>
            <a:effectLst/>
          </c:spPr>
          <c:invertIfNegative val="0"/>
          <c:cat>
            <c:strRef>
              <c:f>'All Populations Charts'!$F$4:$F$5</c:f>
              <c:strCache>
                <c:ptCount val="2"/>
                <c:pt idx="0">
                  <c:v>Utilization Paid at SFY22 Rates</c:v>
                </c:pt>
                <c:pt idx="1">
                  <c:v>Utilization Paid at Benchmark Rates</c:v>
                </c:pt>
              </c:strCache>
            </c:strRef>
          </c:cat>
          <c:val>
            <c:numRef>
              <c:f>'All Populations Charts'!$I$4:$I$5</c:f>
              <c:numCache>
                <c:formatCode>_("$"* #,##0_);_("$"* \(#,##0\);_("$"* "-"??_);_(@_)</c:formatCode>
                <c:ptCount val="2"/>
                <c:pt idx="0">
                  <c:v>32902982.870000698</c:v>
                </c:pt>
                <c:pt idx="1">
                  <c:v>35954377.659975827</c:v>
                </c:pt>
              </c:numCache>
            </c:numRef>
          </c:val>
          <c:extLst>
            <c:ext xmlns:c16="http://schemas.microsoft.com/office/drawing/2014/chart" uri="{C3380CC4-5D6E-409C-BE32-E72D297353CC}">
              <c16:uniqueId val="{00000002-78E8-439B-B388-BE4E4E4ADE4F}"/>
            </c:ext>
          </c:extLst>
        </c:ser>
        <c:ser>
          <c:idx val="3"/>
          <c:order val="3"/>
          <c:tx>
            <c:strRef>
              <c:f>'All Populations Charts'!$J$3</c:f>
              <c:strCache>
                <c:ptCount val="1"/>
                <c:pt idx="0">
                  <c:v> Day Services </c:v>
                </c:pt>
              </c:strCache>
            </c:strRef>
          </c:tx>
          <c:spPr>
            <a:solidFill>
              <a:schemeClr val="accent4"/>
            </a:solidFill>
            <a:ln>
              <a:noFill/>
            </a:ln>
            <a:effectLst/>
          </c:spPr>
          <c:invertIfNegative val="0"/>
          <c:cat>
            <c:strRef>
              <c:f>'All Populations Charts'!$F$4:$F$5</c:f>
              <c:strCache>
                <c:ptCount val="2"/>
                <c:pt idx="0">
                  <c:v>Utilization Paid at SFY22 Rates</c:v>
                </c:pt>
                <c:pt idx="1">
                  <c:v>Utilization Paid at Benchmark Rates</c:v>
                </c:pt>
              </c:strCache>
            </c:strRef>
          </c:cat>
          <c:val>
            <c:numRef>
              <c:f>'All Populations Charts'!$J$4:$J$5</c:f>
              <c:numCache>
                <c:formatCode>_("$"* #,##0_);_("$"* \(#,##0\);_("$"* "-"??_);_(@_)</c:formatCode>
                <c:ptCount val="2"/>
                <c:pt idx="0">
                  <c:v>32667996.829998467</c:v>
                </c:pt>
                <c:pt idx="1">
                  <c:v>40697851.170002744</c:v>
                </c:pt>
              </c:numCache>
            </c:numRef>
          </c:val>
          <c:extLst>
            <c:ext xmlns:c16="http://schemas.microsoft.com/office/drawing/2014/chart" uri="{C3380CC4-5D6E-409C-BE32-E72D297353CC}">
              <c16:uniqueId val="{00000003-78E8-439B-B388-BE4E4E4ADE4F}"/>
            </c:ext>
          </c:extLst>
        </c:ser>
        <c:ser>
          <c:idx val="4"/>
          <c:order val="4"/>
          <c:tx>
            <c:strRef>
              <c:f>'All Populations Charts'!$K$3</c:f>
              <c:strCache>
                <c:ptCount val="1"/>
                <c:pt idx="0">
                  <c:v> Case Management </c:v>
                </c:pt>
              </c:strCache>
            </c:strRef>
          </c:tx>
          <c:spPr>
            <a:solidFill>
              <a:schemeClr val="accent5"/>
            </a:solidFill>
            <a:ln>
              <a:noFill/>
            </a:ln>
            <a:effectLst/>
          </c:spPr>
          <c:invertIfNegative val="0"/>
          <c:cat>
            <c:strRef>
              <c:f>'All Populations Charts'!$F$4:$F$5</c:f>
              <c:strCache>
                <c:ptCount val="2"/>
                <c:pt idx="0">
                  <c:v>Utilization Paid at SFY22 Rates</c:v>
                </c:pt>
                <c:pt idx="1">
                  <c:v>Utilization Paid at Benchmark Rates</c:v>
                </c:pt>
              </c:strCache>
            </c:strRef>
          </c:cat>
          <c:val>
            <c:numRef>
              <c:f>'All Populations Charts'!$K$4:$K$5</c:f>
              <c:numCache>
                <c:formatCode>_("$"* #,##0_);_("$"* \(#,##0\);_("$"* "-"??_);_(@_)</c:formatCode>
                <c:ptCount val="2"/>
                <c:pt idx="0">
                  <c:v>25574570.190000463</c:v>
                </c:pt>
                <c:pt idx="1">
                  <c:v>26934807.539988425</c:v>
                </c:pt>
              </c:numCache>
            </c:numRef>
          </c:val>
          <c:extLst>
            <c:ext xmlns:c16="http://schemas.microsoft.com/office/drawing/2014/chart" uri="{C3380CC4-5D6E-409C-BE32-E72D297353CC}">
              <c16:uniqueId val="{00000004-78E8-439B-B388-BE4E4E4ADE4F}"/>
            </c:ext>
          </c:extLst>
        </c:ser>
        <c:ser>
          <c:idx val="5"/>
          <c:order val="5"/>
          <c:tx>
            <c:strRef>
              <c:f>'All Populations Charts'!$L$3</c:f>
              <c:strCache>
                <c:ptCount val="1"/>
                <c:pt idx="0">
                  <c:v> Intensive Outpatient </c:v>
                </c:pt>
              </c:strCache>
            </c:strRef>
          </c:tx>
          <c:spPr>
            <a:solidFill>
              <a:schemeClr val="accent6"/>
            </a:solidFill>
            <a:ln>
              <a:noFill/>
            </a:ln>
            <a:effectLst/>
          </c:spPr>
          <c:invertIfNegative val="0"/>
          <c:cat>
            <c:strRef>
              <c:f>'All Populations Charts'!$F$4:$F$5</c:f>
              <c:strCache>
                <c:ptCount val="2"/>
                <c:pt idx="0">
                  <c:v>Utilization Paid at SFY22 Rates</c:v>
                </c:pt>
                <c:pt idx="1">
                  <c:v>Utilization Paid at Benchmark Rates</c:v>
                </c:pt>
              </c:strCache>
            </c:strRef>
          </c:cat>
          <c:val>
            <c:numRef>
              <c:f>'All Populations Charts'!$L$4:$L$5</c:f>
              <c:numCache>
                <c:formatCode>_("$"* #,##0_);_("$"* \(#,##0\);_("$"* "-"??_);_(@_)</c:formatCode>
                <c:ptCount val="2"/>
                <c:pt idx="0">
                  <c:v>25408069.820002418</c:v>
                </c:pt>
                <c:pt idx="1">
                  <c:v>28223537.140000258</c:v>
                </c:pt>
              </c:numCache>
            </c:numRef>
          </c:val>
          <c:extLst>
            <c:ext xmlns:c16="http://schemas.microsoft.com/office/drawing/2014/chart" uri="{C3380CC4-5D6E-409C-BE32-E72D297353CC}">
              <c16:uniqueId val="{00000005-78E8-439B-B388-BE4E4E4ADE4F}"/>
            </c:ext>
          </c:extLst>
        </c:ser>
        <c:ser>
          <c:idx val="6"/>
          <c:order val="6"/>
          <c:tx>
            <c:strRef>
              <c:f>'All Populations Charts'!$M$3</c:f>
              <c:strCache>
                <c:ptCount val="1"/>
                <c:pt idx="0">
                  <c:v>PRTF</c:v>
                </c:pt>
              </c:strCache>
            </c:strRef>
          </c:tx>
          <c:spPr>
            <a:solidFill>
              <a:schemeClr val="accent1">
                <a:lumMod val="60000"/>
              </a:schemeClr>
            </a:solidFill>
            <a:ln>
              <a:noFill/>
            </a:ln>
            <a:effectLst/>
          </c:spPr>
          <c:invertIfNegative val="0"/>
          <c:cat>
            <c:strRef>
              <c:f>'All Populations Charts'!$F$4:$F$5</c:f>
              <c:strCache>
                <c:ptCount val="2"/>
                <c:pt idx="0">
                  <c:v>Utilization Paid at SFY22 Rates</c:v>
                </c:pt>
                <c:pt idx="1">
                  <c:v>Utilization Paid at Benchmark Rates</c:v>
                </c:pt>
              </c:strCache>
            </c:strRef>
          </c:cat>
          <c:val>
            <c:numRef>
              <c:f>'All Populations Charts'!$M$4:$M$5</c:f>
              <c:numCache>
                <c:formatCode>_("$"* #,##0_);_("$"* \(#,##0\);_("$"* "-"??_);_(@_)</c:formatCode>
                <c:ptCount val="2"/>
                <c:pt idx="0">
                  <c:v>20110107.879999906</c:v>
                </c:pt>
                <c:pt idx="1">
                  <c:v>25929956.219999969</c:v>
                </c:pt>
              </c:numCache>
            </c:numRef>
          </c:val>
          <c:extLst>
            <c:ext xmlns:c16="http://schemas.microsoft.com/office/drawing/2014/chart" uri="{C3380CC4-5D6E-409C-BE32-E72D297353CC}">
              <c16:uniqueId val="{00000006-78E8-439B-B388-BE4E4E4ADE4F}"/>
            </c:ext>
          </c:extLst>
        </c:ser>
        <c:ser>
          <c:idx val="7"/>
          <c:order val="7"/>
          <c:tx>
            <c:strRef>
              <c:f>'All Populations Charts'!$N$3</c:f>
              <c:strCache>
                <c:ptCount val="1"/>
                <c:pt idx="0">
                  <c:v> SEP </c:v>
                </c:pt>
              </c:strCache>
            </c:strRef>
          </c:tx>
          <c:spPr>
            <a:solidFill>
              <a:schemeClr val="accent2">
                <a:lumMod val="60000"/>
              </a:schemeClr>
            </a:solidFill>
            <a:ln>
              <a:noFill/>
            </a:ln>
            <a:effectLst/>
          </c:spPr>
          <c:invertIfNegative val="0"/>
          <c:cat>
            <c:strRef>
              <c:f>'All Populations Charts'!$F$4:$F$5</c:f>
              <c:strCache>
                <c:ptCount val="2"/>
                <c:pt idx="0">
                  <c:v>Utilization Paid at SFY22 Rates</c:v>
                </c:pt>
                <c:pt idx="1">
                  <c:v>Utilization Paid at Benchmark Rates</c:v>
                </c:pt>
              </c:strCache>
            </c:strRef>
          </c:cat>
          <c:val>
            <c:numRef>
              <c:f>'All Populations Charts'!$N$4:$N$5</c:f>
              <c:numCache>
                <c:formatCode>_("$"* #,##0_);_("$"* \(#,##0\);_("$"* "-"??_);_(@_)</c:formatCode>
                <c:ptCount val="2"/>
                <c:pt idx="0">
                  <c:v>3765545.1300000395</c:v>
                </c:pt>
                <c:pt idx="1">
                  <c:v>5056866.695200053</c:v>
                </c:pt>
              </c:numCache>
            </c:numRef>
          </c:val>
          <c:extLst>
            <c:ext xmlns:c16="http://schemas.microsoft.com/office/drawing/2014/chart" uri="{C3380CC4-5D6E-409C-BE32-E72D297353CC}">
              <c16:uniqueId val="{00000007-78E8-439B-B388-BE4E4E4ADE4F}"/>
            </c:ext>
          </c:extLst>
        </c:ser>
        <c:ser>
          <c:idx val="8"/>
          <c:order val="8"/>
          <c:tx>
            <c:strRef>
              <c:f>'All Populations Charts'!$O$3</c:f>
              <c:strCache>
                <c:ptCount val="1"/>
                <c:pt idx="0">
                  <c:v> Transport </c:v>
                </c:pt>
              </c:strCache>
            </c:strRef>
          </c:tx>
          <c:spPr>
            <a:solidFill>
              <a:schemeClr val="accent3">
                <a:lumMod val="60000"/>
              </a:schemeClr>
            </a:solidFill>
            <a:ln>
              <a:noFill/>
            </a:ln>
            <a:effectLst/>
          </c:spPr>
          <c:invertIfNegative val="0"/>
          <c:cat>
            <c:strRef>
              <c:f>'All Populations Charts'!$F$4:$F$5</c:f>
              <c:strCache>
                <c:ptCount val="2"/>
                <c:pt idx="0">
                  <c:v>Utilization Paid at SFY22 Rates</c:v>
                </c:pt>
                <c:pt idx="1">
                  <c:v>Utilization Paid at Benchmark Rates</c:v>
                </c:pt>
              </c:strCache>
            </c:strRef>
          </c:cat>
          <c:val>
            <c:numRef>
              <c:f>'All Populations Charts'!$O$4:$O$5</c:f>
              <c:numCache>
                <c:formatCode>_("$"* #,##0_);_("$"* \(#,##0\);_("$"* "-"??_);_(@_)</c:formatCode>
                <c:ptCount val="2"/>
                <c:pt idx="0">
                  <c:v>3361092.6100002294</c:v>
                </c:pt>
                <c:pt idx="1">
                  <c:v>3302470.0189817864</c:v>
                </c:pt>
              </c:numCache>
            </c:numRef>
          </c:val>
          <c:extLst>
            <c:ext xmlns:c16="http://schemas.microsoft.com/office/drawing/2014/chart" uri="{C3380CC4-5D6E-409C-BE32-E72D297353CC}">
              <c16:uniqueId val="{00000008-78E8-439B-B388-BE4E4E4ADE4F}"/>
            </c:ext>
          </c:extLst>
        </c:ser>
        <c:ser>
          <c:idx val="9"/>
          <c:order val="9"/>
          <c:tx>
            <c:strRef>
              <c:f>'All Populations Charts'!$P$3</c:f>
              <c:strCache>
                <c:ptCount val="1"/>
                <c:pt idx="0">
                  <c:v> Nursing </c:v>
                </c:pt>
              </c:strCache>
            </c:strRef>
          </c:tx>
          <c:spPr>
            <a:solidFill>
              <a:schemeClr val="accent4">
                <a:lumMod val="60000"/>
              </a:schemeClr>
            </a:solidFill>
            <a:ln>
              <a:noFill/>
            </a:ln>
            <a:effectLst/>
          </c:spPr>
          <c:invertIfNegative val="0"/>
          <c:cat>
            <c:strRef>
              <c:f>'All Populations Charts'!$F$4:$F$5</c:f>
              <c:strCache>
                <c:ptCount val="2"/>
                <c:pt idx="0">
                  <c:v>Utilization Paid at SFY22 Rates</c:v>
                </c:pt>
                <c:pt idx="1">
                  <c:v>Utilization Paid at Benchmark Rates</c:v>
                </c:pt>
              </c:strCache>
            </c:strRef>
          </c:cat>
          <c:val>
            <c:numRef>
              <c:f>'All Populations Charts'!$P$4:$P$5</c:f>
              <c:numCache>
                <c:formatCode>_("$"* #,##0_);_("$"* \(#,##0\);_("$"* "-"??_);_(@_)</c:formatCode>
                <c:ptCount val="2"/>
                <c:pt idx="0">
                  <c:v>1779965.9699999942</c:v>
                </c:pt>
                <c:pt idx="1">
                  <c:v>2816807.7399999439</c:v>
                </c:pt>
              </c:numCache>
            </c:numRef>
          </c:val>
          <c:extLst>
            <c:ext xmlns:c16="http://schemas.microsoft.com/office/drawing/2014/chart" uri="{C3380CC4-5D6E-409C-BE32-E72D297353CC}">
              <c16:uniqueId val="{00000009-78E8-439B-B388-BE4E4E4ADE4F}"/>
            </c:ext>
          </c:extLst>
        </c:ser>
        <c:ser>
          <c:idx val="10"/>
          <c:order val="10"/>
          <c:tx>
            <c:strRef>
              <c:f>'All Populations Charts'!$Q$3</c:f>
              <c:strCache>
                <c:ptCount val="1"/>
                <c:pt idx="0">
                  <c:v> Peer Support </c:v>
                </c:pt>
              </c:strCache>
            </c:strRef>
          </c:tx>
          <c:spPr>
            <a:solidFill>
              <a:schemeClr val="accent5">
                <a:lumMod val="60000"/>
              </a:schemeClr>
            </a:solidFill>
            <a:ln>
              <a:noFill/>
            </a:ln>
            <a:effectLst/>
          </c:spPr>
          <c:invertIfNegative val="0"/>
          <c:cat>
            <c:strRef>
              <c:f>'All Populations Charts'!$F$4:$F$5</c:f>
              <c:strCache>
                <c:ptCount val="2"/>
                <c:pt idx="0">
                  <c:v>Utilization Paid at SFY22 Rates</c:v>
                </c:pt>
                <c:pt idx="1">
                  <c:v>Utilization Paid at Benchmark Rates</c:v>
                </c:pt>
              </c:strCache>
            </c:strRef>
          </c:cat>
          <c:val>
            <c:numRef>
              <c:f>'All Populations Charts'!$Q$4:$Q$5</c:f>
              <c:numCache>
                <c:formatCode>_("$"* #,##0_);_("$"* \(#,##0\);_("$"* "-"??_);_(@_)</c:formatCode>
                <c:ptCount val="2"/>
                <c:pt idx="0">
                  <c:v>1144896.3999997973</c:v>
                </c:pt>
                <c:pt idx="1">
                  <c:v>1325669.20000005</c:v>
                </c:pt>
              </c:numCache>
            </c:numRef>
          </c:val>
          <c:extLst>
            <c:ext xmlns:c16="http://schemas.microsoft.com/office/drawing/2014/chart" uri="{C3380CC4-5D6E-409C-BE32-E72D297353CC}">
              <c16:uniqueId val="{0000000A-78E8-439B-B388-BE4E4E4ADE4F}"/>
            </c:ext>
          </c:extLst>
        </c:ser>
        <c:ser>
          <c:idx val="11"/>
          <c:order val="11"/>
          <c:tx>
            <c:strRef>
              <c:f>'All Populations Charts'!$R$3</c:f>
              <c:strCache>
                <c:ptCount val="1"/>
                <c:pt idx="0">
                  <c:v> Self-Directed Support Services </c:v>
                </c:pt>
              </c:strCache>
            </c:strRef>
          </c:tx>
          <c:spPr>
            <a:solidFill>
              <a:schemeClr val="accent6">
                <a:lumMod val="60000"/>
              </a:schemeClr>
            </a:solidFill>
            <a:ln>
              <a:noFill/>
            </a:ln>
            <a:effectLst/>
          </c:spPr>
          <c:invertIfNegative val="0"/>
          <c:cat>
            <c:strRef>
              <c:f>'All Populations Charts'!$F$4:$F$5</c:f>
              <c:strCache>
                <c:ptCount val="2"/>
                <c:pt idx="0">
                  <c:v>Utilization Paid at SFY22 Rates</c:v>
                </c:pt>
                <c:pt idx="1">
                  <c:v>Utilization Paid at Benchmark Rates</c:v>
                </c:pt>
              </c:strCache>
            </c:strRef>
          </c:cat>
          <c:val>
            <c:numRef>
              <c:f>'All Populations Charts'!$R$4:$R$5</c:f>
              <c:numCache>
                <c:formatCode>_("$"* #,##0_);_("$"* \(#,##0\);_("$"* "-"??_);_(@_)</c:formatCode>
                <c:ptCount val="2"/>
                <c:pt idx="0">
                  <c:v>61500.19</c:v>
                </c:pt>
                <c:pt idx="1">
                  <c:v>63266.58</c:v>
                </c:pt>
              </c:numCache>
            </c:numRef>
          </c:val>
          <c:extLst>
            <c:ext xmlns:c16="http://schemas.microsoft.com/office/drawing/2014/chart" uri="{C3380CC4-5D6E-409C-BE32-E72D297353CC}">
              <c16:uniqueId val="{0000000B-78E8-439B-B388-BE4E4E4ADE4F}"/>
            </c:ext>
          </c:extLst>
        </c:ser>
        <c:dLbls>
          <c:showLegendKey val="0"/>
          <c:showVal val="0"/>
          <c:showCatName val="0"/>
          <c:showSerName val="0"/>
          <c:showPercent val="0"/>
          <c:showBubbleSize val="0"/>
        </c:dLbls>
        <c:gapWidth val="55"/>
        <c:overlap val="100"/>
        <c:axId val="1916264223"/>
        <c:axId val="1916262559"/>
      </c:barChart>
      <c:catAx>
        <c:axId val="1916264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16262559"/>
        <c:crosses val="autoZero"/>
        <c:auto val="1"/>
        <c:lblAlgn val="ctr"/>
        <c:lblOffset val="100"/>
        <c:noMultiLvlLbl val="0"/>
      </c:catAx>
      <c:valAx>
        <c:axId val="1916262559"/>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1626422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'AMDD Charts'!$F$18</c:f>
              <c:strCache>
                <c:ptCount val="1"/>
                <c:pt idx="0">
                  <c:v> Intensive Outpatient </c:v>
                </c:pt>
              </c:strCache>
            </c:strRef>
          </c:tx>
          <c:spPr>
            <a:solidFill>
              <a:schemeClr val="accent1"/>
            </a:solidFill>
            <a:ln>
              <a:noFill/>
            </a:ln>
            <a:effectLst/>
          </c:spPr>
          <c:invertIfNegative val="0"/>
          <c:cat>
            <c:strRef>
              <c:f>'AMDD Charts'!$E$19:$E$20</c:f>
              <c:strCache>
                <c:ptCount val="2"/>
                <c:pt idx="0">
                  <c:v>Utilization Paid at SFY22 Rates</c:v>
                </c:pt>
                <c:pt idx="1">
                  <c:v>Utilization Paid at Benchmark Rates</c:v>
                </c:pt>
              </c:strCache>
            </c:strRef>
          </c:cat>
          <c:val>
            <c:numRef>
              <c:f>'AMDD Charts'!$F$19:$F$20</c:f>
              <c:numCache>
                <c:formatCode>"$"#,##0</c:formatCode>
                <c:ptCount val="2"/>
                <c:pt idx="0">
                  <c:v>25408069.820002418</c:v>
                </c:pt>
                <c:pt idx="1">
                  <c:v>28223537.140000258</c:v>
                </c:pt>
              </c:numCache>
            </c:numRef>
          </c:val>
          <c:extLst>
            <c:ext xmlns:c16="http://schemas.microsoft.com/office/drawing/2014/chart" uri="{C3380CC4-5D6E-409C-BE32-E72D297353CC}">
              <c16:uniqueId val="{00000000-7FE8-4794-B914-2CC09FFC00C3}"/>
            </c:ext>
          </c:extLst>
        </c:ser>
        <c:ser>
          <c:idx val="1"/>
          <c:order val="1"/>
          <c:tx>
            <c:strRef>
              <c:f>'AMDD Charts'!$G$18</c:f>
              <c:strCache>
                <c:ptCount val="1"/>
                <c:pt idx="0">
                  <c:v> Residential Services </c:v>
                </c:pt>
              </c:strCache>
            </c:strRef>
          </c:tx>
          <c:spPr>
            <a:solidFill>
              <a:schemeClr val="accent2"/>
            </a:solidFill>
            <a:ln>
              <a:noFill/>
            </a:ln>
            <a:effectLst/>
          </c:spPr>
          <c:invertIfNegative val="0"/>
          <c:cat>
            <c:strRef>
              <c:f>'AMDD Charts'!$E$19:$E$20</c:f>
              <c:strCache>
                <c:ptCount val="2"/>
                <c:pt idx="0">
                  <c:v>Utilization Paid at SFY22 Rates</c:v>
                </c:pt>
                <c:pt idx="1">
                  <c:v>Utilization Paid at Benchmark Rates</c:v>
                </c:pt>
              </c:strCache>
            </c:strRef>
          </c:cat>
          <c:val>
            <c:numRef>
              <c:f>'AMDD Charts'!$G$19:$G$20</c:f>
              <c:numCache>
                <c:formatCode>"$"#,##0</c:formatCode>
                <c:ptCount val="2"/>
                <c:pt idx="0">
                  <c:v>20083809.140007399</c:v>
                </c:pt>
                <c:pt idx="1">
                  <c:v>22223260.719993938</c:v>
                </c:pt>
              </c:numCache>
            </c:numRef>
          </c:val>
          <c:extLst>
            <c:ext xmlns:c16="http://schemas.microsoft.com/office/drawing/2014/chart" uri="{C3380CC4-5D6E-409C-BE32-E72D297353CC}">
              <c16:uniqueId val="{00000001-7FE8-4794-B914-2CC09FFC00C3}"/>
            </c:ext>
          </c:extLst>
        </c:ser>
        <c:ser>
          <c:idx val="2"/>
          <c:order val="2"/>
          <c:tx>
            <c:strRef>
              <c:f>'AMDD Charts'!$H$18</c:f>
              <c:strCache>
                <c:ptCount val="1"/>
                <c:pt idx="0">
                  <c:v> Case Management </c:v>
                </c:pt>
              </c:strCache>
            </c:strRef>
          </c:tx>
          <c:spPr>
            <a:solidFill>
              <a:schemeClr val="accent3"/>
            </a:solidFill>
            <a:ln>
              <a:noFill/>
            </a:ln>
            <a:effectLst/>
          </c:spPr>
          <c:invertIfNegative val="0"/>
          <c:cat>
            <c:strRef>
              <c:f>'AMDD Charts'!$E$19:$E$20</c:f>
              <c:strCache>
                <c:ptCount val="2"/>
                <c:pt idx="0">
                  <c:v>Utilization Paid at SFY22 Rates</c:v>
                </c:pt>
                <c:pt idx="1">
                  <c:v>Utilization Paid at Benchmark Rates</c:v>
                </c:pt>
              </c:strCache>
            </c:strRef>
          </c:cat>
          <c:val>
            <c:numRef>
              <c:f>'AMDD Charts'!$H$19:$H$20</c:f>
              <c:numCache>
                <c:formatCode>"$"#,##0</c:formatCode>
                <c:ptCount val="2"/>
                <c:pt idx="0">
                  <c:v>7835747.3300006809</c:v>
                </c:pt>
                <c:pt idx="1">
                  <c:v>9131572.8899946436</c:v>
                </c:pt>
              </c:numCache>
            </c:numRef>
          </c:val>
          <c:extLst>
            <c:ext xmlns:c16="http://schemas.microsoft.com/office/drawing/2014/chart" uri="{C3380CC4-5D6E-409C-BE32-E72D297353CC}">
              <c16:uniqueId val="{00000002-7FE8-4794-B914-2CC09FFC00C3}"/>
            </c:ext>
          </c:extLst>
        </c:ser>
        <c:ser>
          <c:idx val="3"/>
          <c:order val="3"/>
          <c:tx>
            <c:strRef>
              <c:f>'AMDD Charts'!$I$18</c:f>
              <c:strCache>
                <c:ptCount val="1"/>
                <c:pt idx="0">
                  <c:v> In-Home Services </c:v>
                </c:pt>
              </c:strCache>
            </c:strRef>
          </c:tx>
          <c:spPr>
            <a:solidFill>
              <a:schemeClr val="accent4"/>
            </a:solidFill>
            <a:ln>
              <a:noFill/>
            </a:ln>
            <a:effectLst/>
          </c:spPr>
          <c:invertIfNegative val="0"/>
          <c:cat>
            <c:strRef>
              <c:f>'AMDD Charts'!$E$19:$E$20</c:f>
              <c:strCache>
                <c:ptCount val="2"/>
                <c:pt idx="0">
                  <c:v>Utilization Paid at SFY22 Rates</c:v>
                </c:pt>
                <c:pt idx="1">
                  <c:v>Utilization Paid at Benchmark Rates</c:v>
                </c:pt>
              </c:strCache>
            </c:strRef>
          </c:cat>
          <c:val>
            <c:numRef>
              <c:f>'AMDD Charts'!$I$19:$I$20</c:f>
              <c:numCache>
                <c:formatCode>"$"#,##0</c:formatCode>
                <c:ptCount val="2"/>
                <c:pt idx="0">
                  <c:v>4916811.1600001398</c:v>
                </c:pt>
                <c:pt idx="1">
                  <c:v>7571242.4300001012</c:v>
                </c:pt>
              </c:numCache>
            </c:numRef>
          </c:val>
          <c:extLst>
            <c:ext xmlns:c16="http://schemas.microsoft.com/office/drawing/2014/chart" uri="{C3380CC4-5D6E-409C-BE32-E72D297353CC}">
              <c16:uniqueId val="{00000003-7FE8-4794-B914-2CC09FFC00C3}"/>
            </c:ext>
          </c:extLst>
        </c:ser>
        <c:ser>
          <c:idx val="4"/>
          <c:order val="4"/>
          <c:tx>
            <c:strRef>
              <c:f>'AMDD Charts'!$J$18</c:f>
              <c:strCache>
                <c:ptCount val="1"/>
                <c:pt idx="0">
                  <c:v> Day Services </c:v>
                </c:pt>
              </c:strCache>
            </c:strRef>
          </c:tx>
          <c:spPr>
            <a:solidFill>
              <a:schemeClr val="accent5"/>
            </a:solidFill>
            <a:ln>
              <a:noFill/>
            </a:ln>
            <a:effectLst/>
          </c:spPr>
          <c:invertIfNegative val="0"/>
          <c:cat>
            <c:strRef>
              <c:f>'AMDD Charts'!$E$19:$E$20</c:f>
              <c:strCache>
                <c:ptCount val="2"/>
                <c:pt idx="0">
                  <c:v>Utilization Paid at SFY22 Rates</c:v>
                </c:pt>
                <c:pt idx="1">
                  <c:v>Utilization Paid at Benchmark Rates</c:v>
                </c:pt>
              </c:strCache>
            </c:strRef>
          </c:cat>
          <c:val>
            <c:numRef>
              <c:f>'AMDD Charts'!$J$19:$J$20</c:f>
              <c:numCache>
                <c:formatCode>"$"#,##0</c:formatCode>
                <c:ptCount val="2"/>
                <c:pt idx="0">
                  <c:v>2082509.4499993771</c:v>
                </c:pt>
                <c:pt idx="1">
                  <c:v>3190365.2300033332</c:v>
                </c:pt>
              </c:numCache>
            </c:numRef>
          </c:val>
          <c:extLst>
            <c:ext xmlns:c16="http://schemas.microsoft.com/office/drawing/2014/chart" uri="{C3380CC4-5D6E-409C-BE32-E72D297353CC}">
              <c16:uniqueId val="{00000004-7FE8-4794-B914-2CC09FFC00C3}"/>
            </c:ext>
          </c:extLst>
        </c:ser>
        <c:ser>
          <c:idx val="5"/>
          <c:order val="5"/>
          <c:tx>
            <c:strRef>
              <c:f>'AMDD Charts'!$K$18</c:f>
              <c:strCache>
                <c:ptCount val="1"/>
                <c:pt idx="0">
                  <c:v> Behavioral Services </c:v>
                </c:pt>
              </c:strCache>
            </c:strRef>
          </c:tx>
          <c:spPr>
            <a:solidFill>
              <a:schemeClr val="accent6"/>
            </a:solidFill>
            <a:ln>
              <a:noFill/>
            </a:ln>
            <a:effectLst/>
          </c:spPr>
          <c:invertIfNegative val="0"/>
          <c:cat>
            <c:strRef>
              <c:f>'AMDD Charts'!$E$19:$E$20</c:f>
              <c:strCache>
                <c:ptCount val="2"/>
                <c:pt idx="0">
                  <c:v>Utilization Paid at SFY22 Rates</c:v>
                </c:pt>
                <c:pt idx="1">
                  <c:v>Utilization Paid at Benchmark Rates</c:v>
                </c:pt>
              </c:strCache>
            </c:strRef>
          </c:cat>
          <c:val>
            <c:numRef>
              <c:f>'AMDD Charts'!$K$19:$K$20</c:f>
              <c:numCache>
                <c:formatCode>"$"#,##0</c:formatCode>
                <c:ptCount val="2"/>
                <c:pt idx="0">
                  <c:v>1179618.629999819</c:v>
                </c:pt>
                <c:pt idx="1">
                  <c:v>1923532.4900000039</c:v>
                </c:pt>
              </c:numCache>
            </c:numRef>
          </c:val>
          <c:extLst>
            <c:ext xmlns:c16="http://schemas.microsoft.com/office/drawing/2014/chart" uri="{C3380CC4-5D6E-409C-BE32-E72D297353CC}">
              <c16:uniqueId val="{00000005-7FE8-4794-B914-2CC09FFC00C3}"/>
            </c:ext>
          </c:extLst>
        </c:ser>
        <c:ser>
          <c:idx val="6"/>
          <c:order val="6"/>
          <c:tx>
            <c:strRef>
              <c:f>'AMDD Charts'!$L$18</c:f>
              <c:strCache>
                <c:ptCount val="1"/>
                <c:pt idx="0">
                  <c:v> Peer Support </c:v>
                </c:pt>
              </c:strCache>
            </c:strRef>
          </c:tx>
          <c:spPr>
            <a:solidFill>
              <a:schemeClr val="accent1">
                <a:lumMod val="60000"/>
              </a:schemeClr>
            </a:solidFill>
            <a:ln>
              <a:noFill/>
            </a:ln>
            <a:effectLst/>
          </c:spPr>
          <c:invertIfNegative val="0"/>
          <c:cat>
            <c:strRef>
              <c:f>'AMDD Charts'!$E$19:$E$20</c:f>
              <c:strCache>
                <c:ptCount val="2"/>
                <c:pt idx="0">
                  <c:v>Utilization Paid at SFY22 Rates</c:v>
                </c:pt>
                <c:pt idx="1">
                  <c:v>Utilization Paid at Benchmark Rates</c:v>
                </c:pt>
              </c:strCache>
            </c:strRef>
          </c:cat>
          <c:val>
            <c:numRef>
              <c:f>'AMDD Charts'!$L$19:$L$20</c:f>
              <c:numCache>
                <c:formatCode>"$"#,##0</c:formatCode>
                <c:ptCount val="2"/>
                <c:pt idx="0">
                  <c:v>1144896.3999997973</c:v>
                </c:pt>
                <c:pt idx="1">
                  <c:v>1325669.20000005</c:v>
                </c:pt>
              </c:numCache>
            </c:numRef>
          </c:val>
          <c:extLst>
            <c:ext xmlns:c16="http://schemas.microsoft.com/office/drawing/2014/chart" uri="{C3380CC4-5D6E-409C-BE32-E72D297353CC}">
              <c16:uniqueId val="{00000006-7FE8-4794-B914-2CC09FFC00C3}"/>
            </c:ext>
          </c:extLst>
        </c:ser>
        <c:ser>
          <c:idx val="7"/>
          <c:order val="7"/>
          <c:tx>
            <c:strRef>
              <c:f>'AMDD Charts'!$M$18</c:f>
              <c:strCache>
                <c:ptCount val="1"/>
                <c:pt idx="0">
                  <c:v> Supported Employment </c:v>
                </c:pt>
              </c:strCache>
            </c:strRef>
          </c:tx>
          <c:spPr>
            <a:solidFill>
              <a:schemeClr val="accent2">
                <a:lumMod val="60000"/>
              </a:schemeClr>
            </a:solidFill>
            <a:ln>
              <a:noFill/>
            </a:ln>
            <a:effectLst/>
          </c:spPr>
          <c:invertIfNegative val="0"/>
          <c:cat>
            <c:strRef>
              <c:f>'AMDD Charts'!$E$19:$E$20</c:f>
              <c:strCache>
                <c:ptCount val="2"/>
                <c:pt idx="0">
                  <c:v>Utilization Paid at SFY22 Rates</c:v>
                </c:pt>
                <c:pt idx="1">
                  <c:v>Utilization Paid at Benchmark Rates</c:v>
                </c:pt>
              </c:strCache>
            </c:strRef>
          </c:cat>
          <c:val>
            <c:numRef>
              <c:f>'AMDD Charts'!$M$19:$M$20</c:f>
              <c:numCache>
                <c:formatCode>"$"#,##0</c:formatCode>
                <c:ptCount val="2"/>
                <c:pt idx="0">
                  <c:v>706851.40000000212</c:v>
                </c:pt>
                <c:pt idx="1">
                  <c:v>724073.7</c:v>
                </c:pt>
              </c:numCache>
            </c:numRef>
          </c:val>
          <c:extLst>
            <c:ext xmlns:c16="http://schemas.microsoft.com/office/drawing/2014/chart" uri="{C3380CC4-5D6E-409C-BE32-E72D297353CC}">
              <c16:uniqueId val="{00000007-7FE8-4794-B914-2CC09FFC00C3}"/>
            </c:ext>
          </c:extLst>
        </c:ser>
        <c:ser>
          <c:idx val="8"/>
          <c:order val="8"/>
          <c:tx>
            <c:strRef>
              <c:f>'AMDD Charts'!$N$18</c:f>
              <c:strCache>
                <c:ptCount val="1"/>
                <c:pt idx="0">
                  <c:v> Nursing </c:v>
                </c:pt>
              </c:strCache>
            </c:strRef>
          </c:tx>
          <c:spPr>
            <a:solidFill>
              <a:schemeClr val="accent3">
                <a:lumMod val="60000"/>
              </a:schemeClr>
            </a:solidFill>
            <a:ln>
              <a:noFill/>
            </a:ln>
            <a:effectLst/>
          </c:spPr>
          <c:invertIfNegative val="0"/>
          <c:cat>
            <c:strRef>
              <c:f>'AMDD Charts'!$E$19:$E$20</c:f>
              <c:strCache>
                <c:ptCount val="2"/>
                <c:pt idx="0">
                  <c:v>Utilization Paid at SFY22 Rates</c:v>
                </c:pt>
                <c:pt idx="1">
                  <c:v>Utilization Paid at Benchmark Rates</c:v>
                </c:pt>
              </c:strCache>
            </c:strRef>
          </c:cat>
          <c:val>
            <c:numRef>
              <c:f>'AMDD Charts'!$N$19:$N$20</c:f>
              <c:numCache>
                <c:formatCode>"$"#,##0</c:formatCode>
                <c:ptCount val="2"/>
                <c:pt idx="0">
                  <c:v>145925.840000002</c:v>
                </c:pt>
                <c:pt idx="1">
                  <c:v>227316.859999999</c:v>
                </c:pt>
              </c:numCache>
            </c:numRef>
          </c:val>
          <c:extLst>
            <c:ext xmlns:c16="http://schemas.microsoft.com/office/drawing/2014/chart" uri="{C3380CC4-5D6E-409C-BE32-E72D297353CC}">
              <c16:uniqueId val="{00000008-7FE8-4794-B914-2CC09FFC00C3}"/>
            </c:ext>
          </c:extLst>
        </c:ser>
        <c:ser>
          <c:idx val="9"/>
          <c:order val="9"/>
          <c:tx>
            <c:strRef>
              <c:f>'AMDD Charts'!$O$18</c:f>
              <c:strCache>
                <c:ptCount val="1"/>
                <c:pt idx="0">
                  <c:v> Transport </c:v>
                </c:pt>
              </c:strCache>
            </c:strRef>
          </c:tx>
          <c:spPr>
            <a:solidFill>
              <a:schemeClr val="accent4">
                <a:lumMod val="60000"/>
              </a:schemeClr>
            </a:solidFill>
            <a:ln>
              <a:noFill/>
            </a:ln>
            <a:effectLst/>
          </c:spPr>
          <c:invertIfNegative val="0"/>
          <c:cat>
            <c:strRef>
              <c:f>'AMDD Charts'!$E$19:$E$20</c:f>
              <c:strCache>
                <c:ptCount val="2"/>
                <c:pt idx="0">
                  <c:v>Utilization Paid at SFY22 Rates</c:v>
                </c:pt>
                <c:pt idx="1">
                  <c:v>Utilization Paid at Benchmark Rates</c:v>
                </c:pt>
              </c:strCache>
            </c:strRef>
          </c:cat>
          <c:val>
            <c:numRef>
              <c:f>'AMDD Charts'!$O$19:$O$20</c:f>
              <c:numCache>
                <c:formatCode>"$"#,##0</c:formatCode>
                <c:ptCount val="2"/>
                <c:pt idx="0">
                  <c:v>78642.37</c:v>
                </c:pt>
                <c:pt idx="1">
                  <c:v>119438.09999999899</c:v>
                </c:pt>
              </c:numCache>
            </c:numRef>
          </c:val>
          <c:extLst>
            <c:ext xmlns:c16="http://schemas.microsoft.com/office/drawing/2014/chart" uri="{C3380CC4-5D6E-409C-BE32-E72D297353CC}">
              <c16:uniqueId val="{00000009-7FE8-4794-B914-2CC09FFC00C3}"/>
            </c:ext>
          </c:extLst>
        </c:ser>
        <c:dLbls>
          <c:showLegendKey val="0"/>
          <c:showVal val="0"/>
          <c:showCatName val="0"/>
          <c:showSerName val="0"/>
          <c:showPercent val="0"/>
          <c:showBubbleSize val="0"/>
        </c:dLbls>
        <c:gapWidth val="55"/>
        <c:overlap val="100"/>
        <c:axId val="2046612479"/>
        <c:axId val="2046613727"/>
      </c:barChart>
      <c:catAx>
        <c:axId val="2046612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46613727"/>
        <c:crosses val="autoZero"/>
        <c:auto val="1"/>
        <c:lblAlgn val="ctr"/>
        <c:lblOffset val="100"/>
        <c:noMultiLvlLbl val="0"/>
      </c:catAx>
      <c:valAx>
        <c:axId val="2046613727"/>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4661247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300">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'CMH Charts'!$F$19</c:f>
              <c:strCache>
                <c:ptCount val="1"/>
                <c:pt idx="0">
                  <c:v> Behavioral Services </c:v>
                </c:pt>
              </c:strCache>
            </c:strRef>
          </c:tx>
          <c:spPr>
            <a:solidFill>
              <a:schemeClr val="accent1"/>
            </a:solidFill>
            <a:ln>
              <a:noFill/>
            </a:ln>
            <a:effectLst/>
          </c:spPr>
          <c:invertIfNegative val="0"/>
          <c:cat>
            <c:strRef>
              <c:f>'CMH Charts'!$E$20:$E$21</c:f>
              <c:strCache>
                <c:ptCount val="2"/>
                <c:pt idx="0">
                  <c:v>Utilization Paid at SFY22 Rates</c:v>
                </c:pt>
                <c:pt idx="1">
                  <c:v>Utilization Paid at Benchmark Rates</c:v>
                </c:pt>
              </c:strCache>
            </c:strRef>
          </c:cat>
          <c:val>
            <c:numRef>
              <c:f>'CMH Charts'!$F$20:$F$21</c:f>
              <c:numCache>
                <c:formatCode>"$"#,##0</c:formatCode>
                <c:ptCount val="2"/>
                <c:pt idx="0">
                  <c:v>31182040.380000867</c:v>
                </c:pt>
                <c:pt idx="1">
                  <c:v>33276468.689975824</c:v>
                </c:pt>
              </c:numCache>
            </c:numRef>
          </c:val>
          <c:extLst>
            <c:ext xmlns:c16="http://schemas.microsoft.com/office/drawing/2014/chart" uri="{C3380CC4-5D6E-409C-BE32-E72D297353CC}">
              <c16:uniqueId val="{00000000-78BF-4DCF-B3EB-D6893C8D7D1F}"/>
            </c:ext>
          </c:extLst>
        </c:ser>
        <c:ser>
          <c:idx val="1"/>
          <c:order val="1"/>
          <c:tx>
            <c:strRef>
              <c:f>'CMH Charts'!$G$19</c:f>
              <c:strCache>
                <c:ptCount val="1"/>
                <c:pt idx="0">
                  <c:v>PRTF</c:v>
                </c:pt>
              </c:strCache>
            </c:strRef>
          </c:tx>
          <c:spPr>
            <a:solidFill>
              <a:schemeClr val="accent2"/>
            </a:solidFill>
            <a:ln>
              <a:noFill/>
            </a:ln>
            <a:effectLst/>
          </c:spPr>
          <c:invertIfNegative val="0"/>
          <c:cat>
            <c:strRef>
              <c:f>'CMH Charts'!$E$20:$E$21</c:f>
              <c:strCache>
                <c:ptCount val="2"/>
                <c:pt idx="0">
                  <c:v>Utilization Paid at SFY22 Rates</c:v>
                </c:pt>
                <c:pt idx="1">
                  <c:v>Utilization Paid at Benchmark Rates</c:v>
                </c:pt>
              </c:strCache>
            </c:strRef>
          </c:cat>
          <c:val>
            <c:numRef>
              <c:f>'CMH Charts'!$G$20:$G$21</c:f>
              <c:numCache>
                <c:formatCode>"$"#,##0</c:formatCode>
                <c:ptCount val="2"/>
                <c:pt idx="0">
                  <c:v>20110107.879999906</c:v>
                </c:pt>
                <c:pt idx="1">
                  <c:v>25929956.219999969</c:v>
                </c:pt>
              </c:numCache>
            </c:numRef>
          </c:val>
          <c:extLst>
            <c:ext xmlns:c16="http://schemas.microsoft.com/office/drawing/2014/chart" uri="{C3380CC4-5D6E-409C-BE32-E72D297353CC}">
              <c16:uniqueId val="{00000001-78BF-4DCF-B3EB-D6893C8D7D1F}"/>
            </c:ext>
          </c:extLst>
        </c:ser>
        <c:ser>
          <c:idx val="2"/>
          <c:order val="2"/>
          <c:tx>
            <c:strRef>
              <c:f>'CMH Charts'!$H$19</c:f>
              <c:strCache>
                <c:ptCount val="1"/>
                <c:pt idx="0">
                  <c:v> Residential Services </c:v>
                </c:pt>
              </c:strCache>
            </c:strRef>
          </c:tx>
          <c:spPr>
            <a:solidFill>
              <a:schemeClr val="accent3"/>
            </a:solidFill>
            <a:ln>
              <a:noFill/>
            </a:ln>
            <a:effectLst/>
          </c:spPr>
          <c:invertIfNegative val="0"/>
          <c:cat>
            <c:strRef>
              <c:f>'CMH Charts'!$E$20:$E$21</c:f>
              <c:strCache>
                <c:ptCount val="2"/>
                <c:pt idx="0">
                  <c:v>Utilization Paid at SFY22 Rates</c:v>
                </c:pt>
                <c:pt idx="1">
                  <c:v>Utilization Paid at Benchmark Rates</c:v>
                </c:pt>
              </c:strCache>
            </c:strRef>
          </c:cat>
          <c:val>
            <c:numRef>
              <c:f>'CMH Charts'!$H$20:$H$21</c:f>
              <c:numCache>
                <c:formatCode>"$"#,##0</c:formatCode>
                <c:ptCount val="2"/>
                <c:pt idx="0">
                  <c:v>18829337.11001014</c:v>
                </c:pt>
                <c:pt idx="1">
                  <c:v>21237398.050003894</c:v>
                </c:pt>
              </c:numCache>
            </c:numRef>
          </c:val>
          <c:extLst>
            <c:ext xmlns:c16="http://schemas.microsoft.com/office/drawing/2014/chart" uri="{C3380CC4-5D6E-409C-BE32-E72D297353CC}">
              <c16:uniqueId val="{00000002-78BF-4DCF-B3EB-D6893C8D7D1F}"/>
            </c:ext>
          </c:extLst>
        </c:ser>
        <c:ser>
          <c:idx val="3"/>
          <c:order val="3"/>
          <c:tx>
            <c:strRef>
              <c:f>'CMH Charts'!$I$19</c:f>
              <c:strCache>
                <c:ptCount val="1"/>
                <c:pt idx="0">
                  <c:v> Case Management </c:v>
                </c:pt>
              </c:strCache>
            </c:strRef>
          </c:tx>
          <c:spPr>
            <a:solidFill>
              <a:schemeClr val="accent4"/>
            </a:solidFill>
            <a:ln>
              <a:noFill/>
            </a:ln>
            <a:effectLst/>
          </c:spPr>
          <c:invertIfNegative val="0"/>
          <c:cat>
            <c:strRef>
              <c:f>'CMH Charts'!$E$20:$E$21</c:f>
              <c:strCache>
                <c:ptCount val="2"/>
                <c:pt idx="0">
                  <c:v>Utilization Paid at SFY22 Rates</c:v>
                </c:pt>
                <c:pt idx="1">
                  <c:v>Utilization Paid at Benchmark Rates</c:v>
                </c:pt>
              </c:strCache>
            </c:strRef>
          </c:cat>
          <c:val>
            <c:numRef>
              <c:f>'CMH Charts'!$I$20:$I$21</c:f>
              <c:numCache>
                <c:formatCode>"$"#,##0</c:formatCode>
                <c:ptCount val="2"/>
                <c:pt idx="0">
                  <c:v>6261175.7800005469</c:v>
                </c:pt>
                <c:pt idx="1">
                  <c:v>6150704.6399925537</c:v>
                </c:pt>
              </c:numCache>
            </c:numRef>
          </c:val>
          <c:extLst>
            <c:ext xmlns:c16="http://schemas.microsoft.com/office/drawing/2014/chart" uri="{C3380CC4-5D6E-409C-BE32-E72D297353CC}">
              <c16:uniqueId val="{00000003-78BF-4DCF-B3EB-D6893C8D7D1F}"/>
            </c:ext>
          </c:extLst>
        </c:ser>
        <c:ser>
          <c:idx val="4"/>
          <c:order val="4"/>
          <c:tx>
            <c:strRef>
              <c:f>'CMH Charts'!$J$19</c:f>
              <c:strCache>
                <c:ptCount val="1"/>
                <c:pt idx="0">
                  <c:v> Day Services </c:v>
                </c:pt>
              </c:strCache>
            </c:strRef>
          </c:tx>
          <c:spPr>
            <a:solidFill>
              <a:schemeClr val="accent5"/>
            </a:solidFill>
            <a:ln>
              <a:noFill/>
            </a:ln>
            <a:effectLst/>
          </c:spPr>
          <c:invertIfNegative val="0"/>
          <c:cat>
            <c:strRef>
              <c:f>'CMH Charts'!$E$20:$E$21</c:f>
              <c:strCache>
                <c:ptCount val="2"/>
                <c:pt idx="0">
                  <c:v>Utilization Paid at SFY22 Rates</c:v>
                </c:pt>
                <c:pt idx="1">
                  <c:v>Utilization Paid at Benchmark Rates</c:v>
                </c:pt>
              </c:strCache>
            </c:strRef>
          </c:cat>
          <c:val>
            <c:numRef>
              <c:f>'CMH Charts'!$J$20:$J$21</c:f>
              <c:numCache>
                <c:formatCode>"$"#,##0</c:formatCode>
                <c:ptCount val="2"/>
                <c:pt idx="0">
                  <c:v>2676671.799999102</c:v>
                </c:pt>
                <c:pt idx="1">
                  <c:v>3540704.1999993869</c:v>
                </c:pt>
              </c:numCache>
            </c:numRef>
          </c:val>
          <c:extLst>
            <c:ext xmlns:c16="http://schemas.microsoft.com/office/drawing/2014/chart" uri="{C3380CC4-5D6E-409C-BE32-E72D297353CC}">
              <c16:uniqueId val="{00000004-78BF-4DCF-B3EB-D6893C8D7D1F}"/>
            </c:ext>
          </c:extLst>
        </c:ser>
        <c:ser>
          <c:idx val="5"/>
          <c:order val="5"/>
          <c:tx>
            <c:strRef>
              <c:f>'CMH Charts'!$K$19</c:f>
              <c:strCache>
                <c:ptCount val="1"/>
                <c:pt idx="0">
                  <c:v> In-Home Services </c:v>
                </c:pt>
              </c:strCache>
            </c:strRef>
          </c:tx>
          <c:spPr>
            <a:solidFill>
              <a:schemeClr val="accent6"/>
            </a:solidFill>
            <a:ln>
              <a:noFill/>
            </a:ln>
            <a:effectLst/>
          </c:spPr>
          <c:invertIfNegative val="0"/>
          <c:cat>
            <c:strRef>
              <c:f>'CMH Charts'!$E$20:$E$21</c:f>
              <c:strCache>
                <c:ptCount val="2"/>
                <c:pt idx="0">
                  <c:v>Utilization Paid at SFY22 Rates</c:v>
                </c:pt>
                <c:pt idx="1">
                  <c:v>Utilization Paid at Benchmark Rates</c:v>
                </c:pt>
              </c:strCache>
            </c:strRef>
          </c:cat>
          <c:val>
            <c:numRef>
              <c:f>'CMH Charts'!$K$20:$K$21</c:f>
              <c:numCache>
                <c:formatCode>"$"#,##0</c:formatCode>
                <c:ptCount val="2"/>
                <c:pt idx="0">
                  <c:v>455717.91000004497</c:v>
                </c:pt>
                <c:pt idx="1">
                  <c:v>728355.91999979201</c:v>
                </c:pt>
              </c:numCache>
            </c:numRef>
          </c:val>
          <c:extLst>
            <c:ext xmlns:c16="http://schemas.microsoft.com/office/drawing/2014/chart" uri="{C3380CC4-5D6E-409C-BE32-E72D297353CC}">
              <c16:uniqueId val="{00000005-78BF-4DCF-B3EB-D6893C8D7D1F}"/>
            </c:ext>
          </c:extLst>
        </c:ser>
        <c:dLbls>
          <c:showLegendKey val="0"/>
          <c:showVal val="0"/>
          <c:showCatName val="0"/>
          <c:showSerName val="0"/>
          <c:showPercent val="0"/>
          <c:showBubbleSize val="0"/>
        </c:dLbls>
        <c:gapWidth val="150"/>
        <c:overlap val="100"/>
        <c:axId val="2046625375"/>
        <c:axId val="2046622879"/>
      </c:barChart>
      <c:catAx>
        <c:axId val="204662537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46622879"/>
        <c:crosses val="autoZero"/>
        <c:auto val="1"/>
        <c:lblAlgn val="ctr"/>
        <c:lblOffset val="100"/>
        <c:noMultiLvlLbl val="0"/>
      </c:catAx>
      <c:valAx>
        <c:axId val="204662287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46625375"/>
        <c:crosses val="autoZero"/>
        <c:crossBetween val="between"/>
      </c:valAx>
      <c:spPr>
        <a:noFill/>
        <a:ln>
          <a:noFill/>
        </a:ln>
        <a:effectLst/>
      </c:spPr>
    </c:plotArea>
    <c:legend>
      <c:legendPos val="r"/>
      <c:layout>
        <c:manualLayout>
          <c:xMode val="edge"/>
          <c:yMode val="edge"/>
          <c:x val="0.73945743110236217"/>
          <c:y val="0.33825584301962253"/>
          <c:w val="0.25012590223097114"/>
          <c:h val="0.4160809065533475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300">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'DSD Charts'!$G$19</c:f>
              <c:strCache>
                <c:ptCount val="1"/>
                <c:pt idx="0">
                  <c:v> Residential Services </c:v>
                </c:pt>
              </c:strCache>
            </c:strRef>
          </c:tx>
          <c:spPr>
            <a:solidFill>
              <a:schemeClr val="accent1"/>
            </a:solidFill>
            <a:ln>
              <a:noFill/>
            </a:ln>
            <a:effectLst/>
          </c:spPr>
          <c:invertIfNegative val="0"/>
          <c:cat>
            <c:strRef>
              <c:f>'DSD Charts'!$F$20:$F$21</c:f>
              <c:strCache>
                <c:ptCount val="2"/>
                <c:pt idx="0">
                  <c:v>Utilization Paid at SFY22 Rates</c:v>
                </c:pt>
                <c:pt idx="1">
                  <c:v>Utilization Paid at Benchmark Rates</c:v>
                </c:pt>
              </c:strCache>
            </c:strRef>
          </c:cat>
          <c:val>
            <c:numRef>
              <c:f>'DSD Charts'!$G$20:$G$21</c:f>
              <c:numCache>
                <c:formatCode>"$"#,##0</c:formatCode>
                <c:ptCount val="2"/>
                <c:pt idx="0">
                  <c:v>88366273.030000553</c:v>
                </c:pt>
                <c:pt idx="1">
                  <c:v>112442245.6999999</c:v>
                </c:pt>
              </c:numCache>
            </c:numRef>
          </c:val>
          <c:extLst>
            <c:ext xmlns:c16="http://schemas.microsoft.com/office/drawing/2014/chart" uri="{C3380CC4-5D6E-409C-BE32-E72D297353CC}">
              <c16:uniqueId val="{00000000-6C01-46A5-A871-FA4EBF49D401}"/>
            </c:ext>
          </c:extLst>
        </c:ser>
        <c:ser>
          <c:idx val="1"/>
          <c:order val="1"/>
          <c:tx>
            <c:strRef>
              <c:f>'DSD Charts'!$H$19</c:f>
              <c:strCache>
                <c:ptCount val="1"/>
                <c:pt idx="0">
                  <c:v> Day Services </c:v>
                </c:pt>
              </c:strCache>
            </c:strRef>
          </c:tx>
          <c:spPr>
            <a:solidFill>
              <a:schemeClr val="accent2"/>
            </a:solidFill>
            <a:ln>
              <a:noFill/>
            </a:ln>
            <a:effectLst/>
          </c:spPr>
          <c:invertIfNegative val="0"/>
          <c:cat>
            <c:strRef>
              <c:f>'DSD Charts'!$F$20:$F$21</c:f>
              <c:strCache>
                <c:ptCount val="2"/>
                <c:pt idx="0">
                  <c:v>Utilization Paid at SFY22 Rates</c:v>
                </c:pt>
                <c:pt idx="1">
                  <c:v>Utilization Paid at Benchmark Rates</c:v>
                </c:pt>
              </c:strCache>
            </c:strRef>
          </c:cat>
          <c:val>
            <c:numRef>
              <c:f>'DSD Charts'!$H$20:$H$21</c:f>
              <c:numCache>
                <c:formatCode>"$"#,##0</c:formatCode>
                <c:ptCount val="2"/>
                <c:pt idx="0">
                  <c:v>27655136.709999982</c:v>
                </c:pt>
                <c:pt idx="1">
                  <c:v>33621892.480000019</c:v>
                </c:pt>
              </c:numCache>
            </c:numRef>
          </c:val>
          <c:extLst>
            <c:ext xmlns:c16="http://schemas.microsoft.com/office/drawing/2014/chart" uri="{C3380CC4-5D6E-409C-BE32-E72D297353CC}">
              <c16:uniqueId val="{00000001-6C01-46A5-A871-FA4EBF49D401}"/>
            </c:ext>
          </c:extLst>
        </c:ser>
        <c:ser>
          <c:idx val="2"/>
          <c:order val="2"/>
          <c:tx>
            <c:strRef>
              <c:f>'DSD Charts'!$I$19</c:f>
              <c:strCache>
                <c:ptCount val="1"/>
                <c:pt idx="0">
                  <c:v> In-Home Services </c:v>
                </c:pt>
              </c:strCache>
            </c:strRef>
          </c:tx>
          <c:spPr>
            <a:solidFill>
              <a:schemeClr val="accent3"/>
            </a:solidFill>
            <a:ln>
              <a:noFill/>
            </a:ln>
            <a:effectLst/>
          </c:spPr>
          <c:invertIfNegative val="0"/>
          <c:cat>
            <c:strRef>
              <c:f>'DSD Charts'!$F$20:$F$21</c:f>
              <c:strCache>
                <c:ptCount val="2"/>
                <c:pt idx="0">
                  <c:v>Utilization Paid at SFY22 Rates</c:v>
                </c:pt>
                <c:pt idx="1">
                  <c:v>Utilization Paid at Benchmark Rates</c:v>
                </c:pt>
              </c:strCache>
            </c:strRef>
          </c:cat>
          <c:val>
            <c:numRef>
              <c:f>'DSD Charts'!$I$20:$I$21</c:f>
              <c:numCache>
                <c:formatCode>"$"#,##0</c:formatCode>
                <c:ptCount val="2"/>
                <c:pt idx="0">
                  <c:v>4068764.8000000087</c:v>
                </c:pt>
                <c:pt idx="1">
                  <c:v>6023144.3599999556</c:v>
                </c:pt>
              </c:numCache>
            </c:numRef>
          </c:val>
          <c:extLst>
            <c:ext xmlns:c16="http://schemas.microsoft.com/office/drawing/2014/chart" uri="{C3380CC4-5D6E-409C-BE32-E72D297353CC}">
              <c16:uniqueId val="{00000002-6C01-46A5-A871-FA4EBF49D401}"/>
            </c:ext>
          </c:extLst>
        </c:ser>
        <c:ser>
          <c:idx val="3"/>
          <c:order val="3"/>
          <c:tx>
            <c:strRef>
              <c:f>'DSD Charts'!$J$19</c:f>
              <c:strCache>
                <c:ptCount val="1"/>
                <c:pt idx="0">
                  <c:v> Case Management </c:v>
                </c:pt>
              </c:strCache>
            </c:strRef>
          </c:tx>
          <c:spPr>
            <a:solidFill>
              <a:schemeClr val="accent4"/>
            </a:solidFill>
            <a:ln>
              <a:noFill/>
            </a:ln>
            <a:effectLst/>
          </c:spPr>
          <c:invertIfNegative val="0"/>
          <c:cat>
            <c:strRef>
              <c:f>'DSD Charts'!$F$20:$F$21</c:f>
              <c:strCache>
                <c:ptCount val="2"/>
                <c:pt idx="0">
                  <c:v>Utilization Paid at SFY22 Rates</c:v>
                </c:pt>
                <c:pt idx="1">
                  <c:v>Utilization Paid at Benchmark Rates</c:v>
                </c:pt>
              </c:strCache>
            </c:strRef>
          </c:cat>
          <c:val>
            <c:numRef>
              <c:f>'DSD Charts'!$J$20:$J$21</c:f>
              <c:numCache>
                <c:formatCode>"$"#,##0</c:formatCode>
                <c:ptCount val="2"/>
                <c:pt idx="0">
                  <c:v>3461701.2399999998</c:v>
                </c:pt>
                <c:pt idx="1">
                  <c:v>3553673.94</c:v>
                </c:pt>
              </c:numCache>
            </c:numRef>
          </c:val>
          <c:extLst>
            <c:ext xmlns:c16="http://schemas.microsoft.com/office/drawing/2014/chart" uri="{C3380CC4-5D6E-409C-BE32-E72D297353CC}">
              <c16:uniqueId val="{00000003-6C01-46A5-A871-FA4EBF49D401}"/>
            </c:ext>
          </c:extLst>
        </c:ser>
        <c:ser>
          <c:idx val="4"/>
          <c:order val="4"/>
          <c:tx>
            <c:strRef>
              <c:f>'DSD Charts'!$K$19</c:f>
              <c:strCache>
                <c:ptCount val="1"/>
                <c:pt idx="0">
                  <c:v> Transport </c:v>
                </c:pt>
              </c:strCache>
            </c:strRef>
          </c:tx>
          <c:spPr>
            <a:solidFill>
              <a:schemeClr val="accent5"/>
            </a:solidFill>
            <a:ln>
              <a:noFill/>
            </a:ln>
            <a:effectLst/>
          </c:spPr>
          <c:invertIfNegative val="0"/>
          <c:cat>
            <c:strRef>
              <c:f>'DSD Charts'!$F$20:$F$21</c:f>
              <c:strCache>
                <c:ptCount val="2"/>
                <c:pt idx="0">
                  <c:v>Utilization Paid at SFY22 Rates</c:v>
                </c:pt>
                <c:pt idx="1">
                  <c:v>Utilization Paid at Benchmark Rates</c:v>
                </c:pt>
              </c:strCache>
            </c:strRef>
          </c:cat>
          <c:val>
            <c:numRef>
              <c:f>'DSD Charts'!$K$20:$K$21</c:f>
              <c:numCache>
                <c:formatCode>"$"#,##0</c:formatCode>
                <c:ptCount val="2"/>
                <c:pt idx="0">
                  <c:v>3099611.1900002225</c:v>
                </c:pt>
                <c:pt idx="1">
                  <c:v>2900915.0889818002</c:v>
                </c:pt>
              </c:numCache>
            </c:numRef>
          </c:val>
          <c:extLst>
            <c:ext xmlns:c16="http://schemas.microsoft.com/office/drawing/2014/chart" uri="{C3380CC4-5D6E-409C-BE32-E72D297353CC}">
              <c16:uniqueId val="{00000004-6C01-46A5-A871-FA4EBF49D401}"/>
            </c:ext>
          </c:extLst>
        </c:ser>
        <c:ser>
          <c:idx val="5"/>
          <c:order val="5"/>
          <c:tx>
            <c:strRef>
              <c:f>'DSD Charts'!$L$19</c:f>
              <c:strCache>
                <c:ptCount val="1"/>
                <c:pt idx="0">
                  <c:v> Supported Employment </c:v>
                </c:pt>
              </c:strCache>
            </c:strRef>
          </c:tx>
          <c:spPr>
            <a:solidFill>
              <a:schemeClr val="accent6"/>
            </a:solidFill>
            <a:ln>
              <a:noFill/>
            </a:ln>
            <a:effectLst/>
          </c:spPr>
          <c:invertIfNegative val="0"/>
          <c:cat>
            <c:strRef>
              <c:f>'DSD Charts'!$F$20:$F$21</c:f>
              <c:strCache>
                <c:ptCount val="2"/>
                <c:pt idx="0">
                  <c:v>Utilization Paid at SFY22 Rates</c:v>
                </c:pt>
                <c:pt idx="1">
                  <c:v>Utilization Paid at Benchmark Rates</c:v>
                </c:pt>
              </c:strCache>
            </c:strRef>
          </c:cat>
          <c:val>
            <c:numRef>
              <c:f>'DSD Charts'!$L$20:$L$21</c:f>
              <c:numCache>
                <c:formatCode>"$"#,##0</c:formatCode>
                <c:ptCount val="2"/>
                <c:pt idx="0">
                  <c:v>2956141.7200000375</c:v>
                </c:pt>
                <c:pt idx="1">
                  <c:v>4193569.6252000523</c:v>
                </c:pt>
              </c:numCache>
            </c:numRef>
          </c:val>
          <c:extLst>
            <c:ext xmlns:c16="http://schemas.microsoft.com/office/drawing/2014/chart" uri="{C3380CC4-5D6E-409C-BE32-E72D297353CC}">
              <c16:uniqueId val="{00000005-6C01-46A5-A871-FA4EBF49D401}"/>
            </c:ext>
          </c:extLst>
        </c:ser>
        <c:ser>
          <c:idx val="6"/>
          <c:order val="6"/>
          <c:tx>
            <c:strRef>
              <c:f>'DSD Charts'!$M$19</c:f>
              <c:strCache>
                <c:ptCount val="1"/>
                <c:pt idx="0">
                  <c:v> Nursing </c:v>
                </c:pt>
              </c:strCache>
            </c:strRef>
          </c:tx>
          <c:spPr>
            <a:solidFill>
              <a:schemeClr val="accent1">
                <a:lumMod val="60000"/>
              </a:schemeClr>
            </a:solidFill>
            <a:ln>
              <a:noFill/>
            </a:ln>
            <a:effectLst/>
          </c:spPr>
          <c:invertIfNegative val="0"/>
          <c:cat>
            <c:strRef>
              <c:f>'DSD Charts'!$F$20:$F$21</c:f>
              <c:strCache>
                <c:ptCount val="2"/>
                <c:pt idx="0">
                  <c:v>Utilization Paid at SFY22 Rates</c:v>
                </c:pt>
                <c:pt idx="1">
                  <c:v>Utilization Paid at Benchmark Rates</c:v>
                </c:pt>
              </c:strCache>
            </c:strRef>
          </c:cat>
          <c:val>
            <c:numRef>
              <c:f>'DSD Charts'!$M$20:$M$21</c:f>
              <c:numCache>
                <c:formatCode>"$"#,##0</c:formatCode>
                <c:ptCount val="2"/>
                <c:pt idx="0">
                  <c:v>786479.259999995</c:v>
                </c:pt>
                <c:pt idx="1">
                  <c:v>1230161.1799999899</c:v>
                </c:pt>
              </c:numCache>
            </c:numRef>
          </c:val>
          <c:extLst>
            <c:ext xmlns:c16="http://schemas.microsoft.com/office/drawing/2014/chart" uri="{C3380CC4-5D6E-409C-BE32-E72D297353CC}">
              <c16:uniqueId val="{00000006-6C01-46A5-A871-FA4EBF49D401}"/>
            </c:ext>
          </c:extLst>
        </c:ser>
        <c:ser>
          <c:idx val="7"/>
          <c:order val="7"/>
          <c:tx>
            <c:strRef>
              <c:f>'DSD Charts'!$N$19</c:f>
              <c:strCache>
                <c:ptCount val="1"/>
                <c:pt idx="0">
                  <c:v> Behavioral Services </c:v>
                </c:pt>
              </c:strCache>
            </c:strRef>
          </c:tx>
          <c:spPr>
            <a:solidFill>
              <a:schemeClr val="accent2">
                <a:lumMod val="60000"/>
              </a:schemeClr>
            </a:solidFill>
            <a:ln>
              <a:noFill/>
            </a:ln>
            <a:effectLst/>
          </c:spPr>
          <c:invertIfNegative val="0"/>
          <c:cat>
            <c:strRef>
              <c:f>'DSD Charts'!$F$20:$F$21</c:f>
              <c:strCache>
                <c:ptCount val="2"/>
                <c:pt idx="0">
                  <c:v>Utilization Paid at SFY22 Rates</c:v>
                </c:pt>
                <c:pt idx="1">
                  <c:v>Utilization Paid at Benchmark Rates</c:v>
                </c:pt>
              </c:strCache>
            </c:strRef>
          </c:cat>
          <c:val>
            <c:numRef>
              <c:f>'DSD Charts'!$N$20:$N$21</c:f>
              <c:numCache>
                <c:formatCode>"$"#,##0</c:formatCode>
                <c:ptCount val="2"/>
                <c:pt idx="0">
                  <c:v>537504.96000000811</c:v>
                </c:pt>
                <c:pt idx="1">
                  <c:v>749306.4800000001</c:v>
                </c:pt>
              </c:numCache>
            </c:numRef>
          </c:val>
          <c:extLst>
            <c:ext xmlns:c16="http://schemas.microsoft.com/office/drawing/2014/chart" uri="{C3380CC4-5D6E-409C-BE32-E72D297353CC}">
              <c16:uniqueId val="{00000007-6C01-46A5-A871-FA4EBF49D401}"/>
            </c:ext>
          </c:extLst>
        </c:ser>
        <c:ser>
          <c:idx val="8"/>
          <c:order val="8"/>
          <c:tx>
            <c:strRef>
              <c:f>'DSD Charts'!$O$19</c:f>
              <c:strCache>
                <c:ptCount val="1"/>
                <c:pt idx="0">
                  <c:v> Self-Directed Support Services </c:v>
                </c:pt>
              </c:strCache>
            </c:strRef>
          </c:tx>
          <c:spPr>
            <a:solidFill>
              <a:schemeClr val="accent3">
                <a:lumMod val="60000"/>
              </a:schemeClr>
            </a:solidFill>
            <a:ln>
              <a:noFill/>
            </a:ln>
            <a:effectLst/>
          </c:spPr>
          <c:invertIfNegative val="0"/>
          <c:cat>
            <c:strRef>
              <c:f>'DSD Charts'!$F$20:$F$21</c:f>
              <c:strCache>
                <c:ptCount val="2"/>
                <c:pt idx="0">
                  <c:v>Utilization Paid at SFY22 Rates</c:v>
                </c:pt>
                <c:pt idx="1">
                  <c:v>Utilization Paid at Benchmark Rates</c:v>
                </c:pt>
              </c:strCache>
            </c:strRef>
          </c:cat>
          <c:val>
            <c:numRef>
              <c:f>'DSD Charts'!$O$20:$O$21</c:f>
              <c:numCache>
                <c:formatCode>"$"#,##0</c:formatCode>
                <c:ptCount val="2"/>
                <c:pt idx="0">
                  <c:v>1346.33</c:v>
                </c:pt>
                <c:pt idx="1">
                  <c:v>1777.62</c:v>
                </c:pt>
              </c:numCache>
            </c:numRef>
          </c:val>
          <c:extLst>
            <c:ext xmlns:c16="http://schemas.microsoft.com/office/drawing/2014/chart" uri="{C3380CC4-5D6E-409C-BE32-E72D297353CC}">
              <c16:uniqueId val="{00000008-6C01-46A5-A871-FA4EBF49D401}"/>
            </c:ext>
          </c:extLst>
        </c:ser>
        <c:dLbls>
          <c:showLegendKey val="0"/>
          <c:showVal val="0"/>
          <c:showCatName val="0"/>
          <c:showSerName val="0"/>
          <c:showPercent val="0"/>
          <c:showBubbleSize val="0"/>
        </c:dLbls>
        <c:gapWidth val="150"/>
        <c:overlap val="100"/>
        <c:axId val="2049363039"/>
        <c:axId val="2049365951"/>
      </c:barChart>
      <c:catAx>
        <c:axId val="204936303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49365951"/>
        <c:crosses val="autoZero"/>
        <c:auto val="1"/>
        <c:lblAlgn val="ctr"/>
        <c:lblOffset val="100"/>
        <c:noMultiLvlLbl val="0"/>
      </c:catAx>
      <c:valAx>
        <c:axId val="2049365951"/>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4936303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300">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'SLTC Charts'!$F$19</c:f>
              <c:strCache>
                <c:ptCount val="1"/>
                <c:pt idx="0">
                  <c:v> In-Home Services </c:v>
                </c:pt>
              </c:strCache>
            </c:strRef>
          </c:tx>
          <c:spPr>
            <a:solidFill>
              <a:schemeClr val="accent1"/>
            </a:solidFill>
            <a:ln>
              <a:noFill/>
            </a:ln>
            <a:effectLst/>
          </c:spPr>
          <c:invertIfNegative val="0"/>
          <c:cat>
            <c:strRef>
              <c:f>'SLTC Charts'!$E$20:$E$21</c:f>
              <c:strCache>
                <c:ptCount val="2"/>
                <c:pt idx="0">
                  <c:v>Utilization Paid at SFY22 Rates</c:v>
                </c:pt>
                <c:pt idx="1">
                  <c:v>Utilization Paid at Benchmark Rates</c:v>
                </c:pt>
              </c:strCache>
            </c:strRef>
          </c:cat>
          <c:val>
            <c:numRef>
              <c:f>'SLTC Charts'!$F$20:$F$21</c:f>
              <c:numCache>
                <c:formatCode>"$"#,##0</c:formatCode>
                <c:ptCount val="2"/>
                <c:pt idx="0">
                  <c:v>48665427.939977571</c:v>
                </c:pt>
                <c:pt idx="1">
                  <c:v>77236133.349972069</c:v>
                </c:pt>
              </c:numCache>
            </c:numRef>
          </c:val>
          <c:extLst>
            <c:ext xmlns:c16="http://schemas.microsoft.com/office/drawing/2014/chart" uri="{C3380CC4-5D6E-409C-BE32-E72D297353CC}">
              <c16:uniqueId val="{00000000-94CF-4686-84F2-ECAB4722CD1D}"/>
            </c:ext>
          </c:extLst>
        </c:ser>
        <c:ser>
          <c:idx val="1"/>
          <c:order val="1"/>
          <c:tx>
            <c:strRef>
              <c:f>'SLTC Charts'!$G$19</c:f>
              <c:strCache>
                <c:ptCount val="1"/>
                <c:pt idx="0">
                  <c:v> Residential Services </c:v>
                </c:pt>
              </c:strCache>
            </c:strRef>
          </c:tx>
          <c:spPr>
            <a:solidFill>
              <a:schemeClr val="accent2"/>
            </a:solidFill>
            <a:ln>
              <a:noFill/>
            </a:ln>
            <a:effectLst/>
          </c:spPr>
          <c:invertIfNegative val="0"/>
          <c:cat>
            <c:strRef>
              <c:f>'SLTC Charts'!$E$20:$E$21</c:f>
              <c:strCache>
                <c:ptCount val="2"/>
                <c:pt idx="0">
                  <c:v>Utilization Paid at SFY22 Rates</c:v>
                </c:pt>
                <c:pt idx="1">
                  <c:v>Utilization Paid at Benchmark Rates</c:v>
                </c:pt>
              </c:strCache>
            </c:strRef>
          </c:cat>
          <c:val>
            <c:numRef>
              <c:f>'SLTC Charts'!$G$20:$G$21</c:f>
              <c:numCache>
                <c:formatCode>"$"#,##0</c:formatCode>
                <c:ptCount val="2"/>
                <c:pt idx="0">
                  <c:v>33681257.990000047</c:v>
                </c:pt>
                <c:pt idx="1">
                  <c:v>40187582</c:v>
                </c:pt>
              </c:numCache>
            </c:numRef>
          </c:val>
          <c:extLst>
            <c:ext xmlns:c16="http://schemas.microsoft.com/office/drawing/2014/chart" uri="{C3380CC4-5D6E-409C-BE32-E72D297353CC}">
              <c16:uniqueId val="{00000001-94CF-4686-84F2-ECAB4722CD1D}"/>
            </c:ext>
          </c:extLst>
        </c:ser>
        <c:ser>
          <c:idx val="2"/>
          <c:order val="2"/>
          <c:tx>
            <c:strRef>
              <c:f>'SLTC Charts'!$H$19</c:f>
              <c:strCache>
                <c:ptCount val="1"/>
                <c:pt idx="0">
                  <c:v> Case Management </c:v>
                </c:pt>
              </c:strCache>
            </c:strRef>
          </c:tx>
          <c:spPr>
            <a:solidFill>
              <a:schemeClr val="accent3"/>
            </a:solidFill>
            <a:ln>
              <a:noFill/>
            </a:ln>
            <a:effectLst/>
          </c:spPr>
          <c:invertIfNegative val="0"/>
          <c:cat>
            <c:strRef>
              <c:f>'SLTC Charts'!$E$20:$E$21</c:f>
              <c:strCache>
                <c:ptCount val="2"/>
                <c:pt idx="0">
                  <c:v>Utilization Paid at SFY22 Rates</c:v>
                </c:pt>
                <c:pt idx="1">
                  <c:v>Utilization Paid at Benchmark Rates</c:v>
                </c:pt>
              </c:strCache>
            </c:strRef>
          </c:cat>
          <c:val>
            <c:numRef>
              <c:f>'SLTC Charts'!$H$20:$H$21</c:f>
              <c:numCache>
                <c:formatCode>"$"#,##0</c:formatCode>
                <c:ptCount val="2"/>
                <c:pt idx="0">
                  <c:v>8015945.8399992362</c:v>
                </c:pt>
                <c:pt idx="1">
                  <c:v>8098856.0700012259</c:v>
                </c:pt>
              </c:numCache>
            </c:numRef>
          </c:val>
          <c:extLst>
            <c:ext xmlns:c16="http://schemas.microsoft.com/office/drawing/2014/chart" uri="{C3380CC4-5D6E-409C-BE32-E72D297353CC}">
              <c16:uniqueId val="{00000002-94CF-4686-84F2-ECAB4722CD1D}"/>
            </c:ext>
          </c:extLst>
        </c:ser>
        <c:ser>
          <c:idx val="3"/>
          <c:order val="3"/>
          <c:tx>
            <c:strRef>
              <c:f>'SLTC Charts'!$I$19</c:f>
              <c:strCache>
                <c:ptCount val="1"/>
                <c:pt idx="0">
                  <c:v> Nursing </c:v>
                </c:pt>
              </c:strCache>
            </c:strRef>
          </c:tx>
          <c:spPr>
            <a:solidFill>
              <a:schemeClr val="accent4"/>
            </a:solidFill>
            <a:ln>
              <a:noFill/>
            </a:ln>
            <a:effectLst/>
          </c:spPr>
          <c:invertIfNegative val="0"/>
          <c:cat>
            <c:strRef>
              <c:f>'SLTC Charts'!$E$20:$E$21</c:f>
              <c:strCache>
                <c:ptCount val="2"/>
                <c:pt idx="0">
                  <c:v>Utilization Paid at SFY22 Rates</c:v>
                </c:pt>
                <c:pt idx="1">
                  <c:v>Utilization Paid at Benchmark Rates</c:v>
                </c:pt>
              </c:strCache>
            </c:strRef>
          </c:cat>
          <c:val>
            <c:numRef>
              <c:f>'SLTC Charts'!$I$20:$I$21</c:f>
              <c:numCache>
                <c:formatCode>"$"#,##0</c:formatCode>
                <c:ptCount val="2"/>
                <c:pt idx="0">
                  <c:v>847560.86999999697</c:v>
                </c:pt>
                <c:pt idx="1">
                  <c:v>1359329.699999955</c:v>
                </c:pt>
              </c:numCache>
            </c:numRef>
          </c:val>
          <c:extLst>
            <c:ext xmlns:c16="http://schemas.microsoft.com/office/drawing/2014/chart" uri="{C3380CC4-5D6E-409C-BE32-E72D297353CC}">
              <c16:uniqueId val="{00000003-94CF-4686-84F2-ECAB4722CD1D}"/>
            </c:ext>
          </c:extLst>
        </c:ser>
        <c:ser>
          <c:idx val="4"/>
          <c:order val="4"/>
          <c:tx>
            <c:strRef>
              <c:f>'SLTC Charts'!$J$19</c:f>
              <c:strCache>
                <c:ptCount val="1"/>
                <c:pt idx="0">
                  <c:v> Day Services </c:v>
                </c:pt>
              </c:strCache>
            </c:strRef>
          </c:tx>
          <c:spPr>
            <a:solidFill>
              <a:schemeClr val="accent5"/>
            </a:solidFill>
            <a:ln>
              <a:noFill/>
            </a:ln>
            <a:effectLst/>
          </c:spPr>
          <c:invertIfNegative val="0"/>
          <c:cat>
            <c:strRef>
              <c:f>'SLTC Charts'!$E$20:$E$21</c:f>
              <c:strCache>
                <c:ptCount val="2"/>
                <c:pt idx="0">
                  <c:v>Utilization Paid at SFY22 Rates</c:v>
                </c:pt>
                <c:pt idx="1">
                  <c:v>Utilization Paid at Benchmark Rates</c:v>
                </c:pt>
              </c:strCache>
            </c:strRef>
          </c:cat>
          <c:val>
            <c:numRef>
              <c:f>'SLTC Charts'!$J$20:$J$21</c:f>
              <c:numCache>
                <c:formatCode>"$"#,##0</c:formatCode>
                <c:ptCount val="2"/>
                <c:pt idx="0">
                  <c:v>253678.86999999997</c:v>
                </c:pt>
                <c:pt idx="1">
                  <c:v>344889.25999999797</c:v>
                </c:pt>
              </c:numCache>
            </c:numRef>
          </c:val>
          <c:extLst>
            <c:ext xmlns:c16="http://schemas.microsoft.com/office/drawing/2014/chart" uri="{C3380CC4-5D6E-409C-BE32-E72D297353CC}">
              <c16:uniqueId val="{00000004-94CF-4686-84F2-ECAB4722CD1D}"/>
            </c:ext>
          </c:extLst>
        </c:ser>
        <c:ser>
          <c:idx val="5"/>
          <c:order val="5"/>
          <c:tx>
            <c:strRef>
              <c:f>'SLTC Charts'!$K$19</c:f>
              <c:strCache>
                <c:ptCount val="1"/>
                <c:pt idx="0">
                  <c:v> Transport </c:v>
                </c:pt>
              </c:strCache>
            </c:strRef>
          </c:tx>
          <c:spPr>
            <a:solidFill>
              <a:schemeClr val="accent6"/>
            </a:solidFill>
            <a:ln>
              <a:noFill/>
            </a:ln>
            <a:effectLst/>
          </c:spPr>
          <c:invertIfNegative val="0"/>
          <c:cat>
            <c:strRef>
              <c:f>'SLTC Charts'!$E$20:$E$21</c:f>
              <c:strCache>
                <c:ptCount val="2"/>
                <c:pt idx="0">
                  <c:v>Utilization Paid at SFY22 Rates</c:v>
                </c:pt>
                <c:pt idx="1">
                  <c:v>Utilization Paid at Benchmark Rates</c:v>
                </c:pt>
              </c:strCache>
            </c:strRef>
          </c:cat>
          <c:val>
            <c:numRef>
              <c:f>'SLTC Charts'!$K$20:$K$21</c:f>
              <c:numCache>
                <c:formatCode>"$"#,##0</c:formatCode>
                <c:ptCount val="2"/>
                <c:pt idx="0">
                  <c:v>182839.050000007</c:v>
                </c:pt>
                <c:pt idx="1">
                  <c:v>282116.82999998704</c:v>
                </c:pt>
              </c:numCache>
            </c:numRef>
          </c:val>
          <c:extLst>
            <c:ext xmlns:c16="http://schemas.microsoft.com/office/drawing/2014/chart" uri="{C3380CC4-5D6E-409C-BE32-E72D297353CC}">
              <c16:uniqueId val="{00000005-94CF-4686-84F2-ECAB4722CD1D}"/>
            </c:ext>
          </c:extLst>
        </c:ser>
        <c:ser>
          <c:idx val="6"/>
          <c:order val="6"/>
          <c:tx>
            <c:strRef>
              <c:f>'SLTC Charts'!$L$19</c:f>
              <c:strCache>
                <c:ptCount val="1"/>
                <c:pt idx="0">
                  <c:v> Supported Employment </c:v>
                </c:pt>
              </c:strCache>
            </c:strRef>
          </c:tx>
          <c:spPr>
            <a:solidFill>
              <a:schemeClr val="accent1">
                <a:lumMod val="60000"/>
              </a:schemeClr>
            </a:solidFill>
            <a:ln>
              <a:noFill/>
            </a:ln>
            <a:effectLst/>
          </c:spPr>
          <c:invertIfNegative val="0"/>
          <c:cat>
            <c:strRef>
              <c:f>'SLTC Charts'!$E$20:$E$21</c:f>
              <c:strCache>
                <c:ptCount val="2"/>
                <c:pt idx="0">
                  <c:v>Utilization Paid at SFY22 Rates</c:v>
                </c:pt>
                <c:pt idx="1">
                  <c:v>Utilization Paid at Benchmark Rates</c:v>
                </c:pt>
              </c:strCache>
            </c:strRef>
          </c:cat>
          <c:val>
            <c:numRef>
              <c:f>'SLTC Charts'!$L$20:$L$21</c:f>
              <c:numCache>
                <c:formatCode>"$"#,##0</c:formatCode>
                <c:ptCount val="2"/>
                <c:pt idx="0">
                  <c:v>102552.01000000001</c:v>
                </c:pt>
                <c:pt idx="1">
                  <c:v>139223.37</c:v>
                </c:pt>
              </c:numCache>
            </c:numRef>
          </c:val>
          <c:extLst>
            <c:ext xmlns:c16="http://schemas.microsoft.com/office/drawing/2014/chart" uri="{C3380CC4-5D6E-409C-BE32-E72D297353CC}">
              <c16:uniqueId val="{00000006-94CF-4686-84F2-ECAB4722CD1D}"/>
            </c:ext>
          </c:extLst>
        </c:ser>
        <c:ser>
          <c:idx val="7"/>
          <c:order val="7"/>
          <c:tx>
            <c:strRef>
              <c:f>'SLTC Charts'!$M$19</c:f>
              <c:strCache>
                <c:ptCount val="1"/>
                <c:pt idx="0">
                  <c:v> Self-Directed Support Services </c:v>
                </c:pt>
              </c:strCache>
            </c:strRef>
          </c:tx>
          <c:spPr>
            <a:solidFill>
              <a:schemeClr val="accent2">
                <a:lumMod val="60000"/>
              </a:schemeClr>
            </a:solidFill>
            <a:ln>
              <a:noFill/>
            </a:ln>
            <a:effectLst/>
          </c:spPr>
          <c:invertIfNegative val="0"/>
          <c:cat>
            <c:strRef>
              <c:f>'SLTC Charts'!$E$20:$E$21</c:f>
              <c:strCache>
                <c:ptCount val="2"/>
                <c:pt idx="0">
                  <c:v>Utilization Paid at SFY22 Rates</c:v>
                </c:pt>
                <c:pt idx="1">
                  <c:v>Utilization Paid at Benchmark Rates</c:v>
                </c:pt>
              </c:strCache>
            </c:strRef>
          </c:cat>
          <c:val>
            <c:numRef>
              <c:f>'SLTC Charts'!$M$20:$M$21</c:f>
              <c:numCache>
                <c:formatCode>"$"#,##0</c:formatCode>
                <c:ptCount val="2"/>
                <c:pt idx="0">
                  <c:v>60153.86</c:v>
                </c:pt>
                <c:pt idx="1">
                  <c:v>61488.959999999999</c:v>
                </c:pt>
              </c:numCache>
            </c:numRef>
          </c:val>
          <c:extLst>
            <c:ext xmlns:c16="http://schemas.microsoft.com/office/drawing/2014/chart" uri="{C3380CC4-5D6E-409C-BE32-E72D297353CC}">
              <c16:uniqueId val="{00000007-94CF-4686-84F2-ECAB4722CD1D}"/>
            </c:ext>
          </c:extLst>
        </c:ser>
        <c:ser>
          <c:idx val="8"/>
          <c:order val="8"/>
          <c:tx>
            <c:strRef>
              <c:f>'SLTC Charts'!$N$19</c:f>
              <c:strCache>
                <c:ptCount val="1"/>
                <c:pt idx="0">
                  <c:v> Behavioral Services </c:v>
                </c:pt>
              </c:strCache>
            </c:strRef>
          </c:tx>
          <c:spPr>
            <a:solidFill>
              <a:schemeClr val="accent3">
                <a:lumMod val="60000"/>
              </a:schemeClr>
            </a:solidFill>
            <a:ln>
              <a:noFill/>
            </a:ln>
            <a:effectLst/>
          </c:spPr>
          <c:invertIfNegative val="0"/>
          <c:cat>
            <c:strRef>
              <c:f>'SLTC Charts'!$E$20:$E$21</c:f>
              <c:strCache>
                <c:ptCount val="2"/>
                <c:pt idx="0">
                  <c:v>Utilization Paid at SFY22 Rates</c:v>
                </c:pt>
                <c:pt idx="1">
                  <c:v>Utilization Paid at Benchmark Rates</c:v>
                </c:pt>
              </c:strCache>
            </c:strRef>
          </c:cat>
          <c:val>
            <c:numRef>
              <c:f>'SLTC Charts'!$N$20:$N$21</c:f>
              <c:numCache>
                <c:formatCode>"$"#,##0</c:formatCode>
                <c:ptCount val="2"/>
                <c:pt idx="0">
                  <c:v>3818.9</c:v>
                </c:pt>
                <c:pt idx="1">
                  <c:v>5070</c:v>
                </c:pt>
              </c:numCache>
            </c:numRef>
          </c:val>
          <c:extLst>
            <c:ext xmlns:c16="http://schemas.microsoft.com/office/drawing/2014/chart" uri="{C3380CC4-5D6E-409C-BE32-E72D297353CC}">
              <c16:uniqueId val="{00000008-94CF-4686-84F2-ECAB4722CD1D}"/>
            </c:ext>
          </c:extLst>
        </c:ser>
        <c:dLbls>
          <c:showLegendKey val="0"/>
          <c:showVal val="0"/>
          <c:showCatName val="0"/>
          <c:showSerName val="0"/>
          <c:showPercent val="0"/>
          <c:showBubbleSize val="0"/>
        </c:dLbls>
        <c:gapWidth val="150"/>
        <c:overlap val="100"/>
        <c:axId val="2046626623"/>
        <c:axId val="2046627039"/>
      </c:barChart>
      <c:catAx>
        <c:axId val="204662662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46627039"/>
        <c:crosses val="autoZero"/>
        <c:auto val="1"/>
        <c:lblAlgn val="ctr"/>
        <c:lblOffset val="100"/>
        <c:noMultiLvlLbl val="0"/>
      </c:catAx>
      <c:valAx>
        <c:axId val="204662703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46626623"/>
        <c:crosses val="autoZero"/>
        <c:crossBetween val="between"/>
      </c:valAx>
      <c:spPr>
        <a:noFill/>
        <a:ln>
          <a:noFill/>
        </a:ln>
        <a:effectLst/>
      </c:spPr>
    </c:plotArea>
    <c:legend>
      <c:legendPos val="r"/>
      <c:layout>
        <c:manualLayout>
          <c:xMode val="edge"/>
          <c:yMode val="edge"/>
          <c:x val="0.70634979221347349"/>
          <c:y val="3.5931550222888797E-2"/>
          <c:w val="0.28149743000874888"/>
          <c:h val="0.89374536516268799"/>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300">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B2CC-421E-915A-307BFECF3765}"/>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B2CC-421E-915A-307BFECF3765}"/>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B2CC-421E-915A-307BFECF3765}"/>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B2CC-421E-915A-307BFECF3765}"/>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B2CC-421E-915A-307BFECF3765}"/>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B2CC-421E-915A-307BFECF3765}"/>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D-B2CC-421E-915A-307BFECF3765}"/>
              </c:ext>
            </c:extLst>
          </c:dPt>
          <c:dPt>
            <c:idx val="7"/>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extLst>
              <c:ext xmlns:c16="http://schemas.microsoft.com/office/drawing/2014/chart" uri="{C3380CC4-5D6E-409C-BE32-E72D297353CC}">
                <c16:uniqueId val="{0000000F-B2CC-421E-915A-307BFECF3765}"/>
              </c:ext>
            </c:extLst>
          </c:dPt>
          <c:dPt>
            <c:idx val="8"/>
            <c:bubble3D val="0"/>
            <c:spPr>
              <a:gradFill>
                <a:gsLst>
                  <a:gs pos="100000">
                    <a:schemeClr val="accent3">
                      <a:lumMod val="60000"/>
                      <a:lumMod val="60000"/>
                      <a:lumOff val="40000"/>
                    </a:schemeClr>
                  </a:gs>
                  <a:gs pos="0">
                    <a:schemeClr val="accent3">
                      <a:lumMod val="60000"/>
                    </a:schemeClr>
                  </a:gs>
                </a:gsLst>
                <a:lin ang="5400000" scaled="0"/>
              </a:gradFill>
              <a:ln w="19050">
                <a:solidFill>
                  <a:schemeClr val="lt1"/>
                </a:solidFill>
              </a:ln>
              <a:effectLst/>
            </c:spPr>
            <c:extLst>
              <c:ext xmlns:c16="http://schemas.microsoft.com/office/drawing/2014/chart" uri="{C3380CC4-5D6E-409C-BE32-E72D297353CC}">
                <c16:uniqueId val="{00000011-B2CC-421E-915A-307BFECF3765}"/>
              </c:ext>
            </c:extLst>
          </c:dPt>
          <c:dLbls>
            <c:numFmt formatCode="0.0%" sourceLinked="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'AMDD Charts'!$A$20:$A$28</c:f>
              <c:strCache>
                <c:ptCount val="9"/>
                <c:pt idx="0">
                  <c:v> Intensive Outpatient </c:v>
                </c:pt>
                <c:pt idx="1">
                  <c:v> Residential Services </c:v>
                </c:pt>
                <c:pt idx="2">
                  <c:v> Case Management </c:v>
                </c:pt>
                <c:pt idx="3">
                  <c:v> In-Home Services </c:v>
                </c:pt>
                <c:pt idx="4">
                  <c:v> Day Services </c:v>
                </c:pt>
                <c:pt idx="5">
                  <c:v> Behavioral Services </c:v>
                </c:pt>
                <c:pt idx="6">
                  <c:v> Peer Support </c:v>
                </c:pt>
                <c:pt idx="7">
                  <c:v>Supported Employment</c:v>
                </c:pt>
                <c:pt idx="8">
                  <c:v>Other</c:v>
                </c:pt>
              </c:strCache>
            </c:strRef>
          </c:cat>
          <c:val>
            <c:numRef>
              <c:f>'AMDD Charts'!$B$20:$B$28</c:f>
              <c:numCache>
                <c:formatCode>0.0%</c:formatCode>
                <c:ptCount val="9"/>
                <c:pt idx="0">
                  <c:v>0.39960551023492619</c:v>
                </c:pt>
                <c:pt idx="1">
                  <c:v>0.31586818108219317</c:v>
                </c:pt>
                <c:pt idx="2">
                  <c:v>0.12323674454845246</c:v>
                </c:pt>
                <c:pt idx="3">
                  <c:v>7.7329165349422371E-2</c:v>
                </c:pt>
                <c:pt idx="4">
                  <c:v>3.2752674926960566E-2</c:v>
                </c:pt>
                <c:pt idx="5">
                  <c:v>1.8552456281138219E-2</c:v>
                </c:pt>
                <c:pt idx="6">
                  <c:v>1.8006362282894799E-2</c:v>
                </c:pt>
                <c:pt idx="7">
                  <c:v>1.1117007956854153E-2</c:v>
                </c:pt>
                <c:pt idx="8">
                  <c:v>3.5318973371581477E-3</c:v>
                </c:pt>
              </c:numCache>
            </c:numRef>
          </c:val>
          <c:extLst>
            <c:ext xmlns:c16="http://schemas.microsoft.com/office/drawing/2014/chart" uri="{C3380CC4-5D6E-409C-BE32-E72D297353CC}">
              <c16:uniqueId val="{00000012-B2CC-421E-915A-307BFECF3765}"/>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3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6CC6-4F14-85DA-8690F987F6C4}"/>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6CC6-4F14-85DA-8690F987F6C4}"/>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6CC6-4F14-85DA-8690F987F6C4}"/>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6CC6-4F14-85DA-8690F987F6C4}"/>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6CC6-4F14-85DA-8690F987F6C4}"/>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6CC6-4F14-85DA-8690F987F6C4}"/>
              </c:ext>
            </c:extLst>
          </c:dPt>
          <c:dLbls>
            <c:numFmt formatCode="0.0%" sourceLinked="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'CMH Charts'!$A$21:$A$26</c:f>
              <c:strCache>
                <c:ptCount val="6"/>
                <c:pt idx="0">
                  <c:v> Behavioral Services </c:v>
                </c:pt>
                <c:pt idx="1">
                  <c:v> PRTF </c:v>
                </c:pt>
                <c:pt idx="2">
                  <c:v> Residential Services </c:v>
                </c:pt>
                <c:pt idx="3">
                  <c:v> Case Management </c:v>
                </c:pt>
                <c:pt idx="4">
                  <c:v> Day Services </c:v>
                </c:pt>
                <c:pt idx="5">
                  <c:v> In-Home Services </c:v>
                </c:pt>
              </c:strCache>
            </c:strRef>
          </c:cat>
          <c:val>
            <c:numRef>
              <c:f>'CMH Charts'!$B$21:$B$26</c:f>
              <c:numCache>
                <c:formatCode>0.0%</c:formatCode>
                <c:ptCount val="6"/>
                <c:pt idx="0">
                  <c:v>0.39215268106786583</c:v>
                </c:pt>
                <c:pt idx="1">
                  <c:v>0.2529094512610518</c:v>
                </c:pt>
                <c:pt idx="2">
                  <c:v>0.23680217652328406</c:v>
                </c:pt>
                <c:pt idx="3">
                  <c:v>7.8742020690191039E-2</c:v>
                </c:pt>
                <c:pt idx="4">
                  <c:v>3.3662454730884708E-2</c:v>
                </c:pt>
                <c:pt idx="5">
                  <c:v>5.7312157267226608E-3</c:v>
                </c:pt>
              </c:numCache>
            </c:numRef>
          </c:val>
          <c:extLst>
            <c:ext xmlns:c16="http://schemas.microsoft.com/office/drawing/2014/chart" uri="{C3380CC4-5D6E-409C-BE32-E72D297353CC}">
              <c16:uniqueId val="{0000000C-6CC6-4F14-85DA-8690F987F6C4}"/>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4172022565935916"/>
          <c:y val="0.3090195165196345"/>
          <c:w val="0.34159573028600654"/>
          <c:h val="0.45554806591022784"/>
        </c:manualLayout>
      </c:layout>
      <c:overlay val="0"/>
      <c:spPr>
        <a:solidFill>
          <a:schemeClr val="lt1">
            <a:alpha val="50000"/>
          </a:schemeClr>
        </a:solidFill>
        <a:ln>
          <a:noFill/>
        </a:ln>
        <a:effectLst/>
      </c:spPr>
      <c:txPr>
        <a:bodyPr rot="0" spcFirstLastPara="1" vertOverflow="ellipsis" vert="horz" wrap="square" anchor="ctr" anchorCtr="1"/>
        <a:lstStyle/>
        <a:p>
          <a:pPr>
            <a:defRPr sz="13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0.01798</cdr:x>
      <cdr:y>0.91268</cdr:y>
    </cdr:from>
    <cdr:to>
      <cdr:x>0.5347</cdr:x>
      <cdr:y>1</cdr:y>
    </cdr:to>
    <cdr:sp macro="" textlink="">
      <cdr:nvSpPr>
        <cdr:cNvPr id="2" name="TextBox 1">
          <a:extLst xmlns:a="http://schemas.openxmlformats.org/drawingml/2006/main">
            <a:ext uri="{FF2B5EF4-FFF2-40B4-BE49-F238E27FC236}">
              <a16:creationId xmlns:a16="http://schemas.microsoft.com/office/drawing/2014/main" id="{0F2B0628-91B6-4044-B706-CEFC8E952D51}"/>
            </a:ext>
          </a:extLst>
        </cdr:cNvPr>
        <cdr:cNvSpPr txBox="1"/>
      </cdr:nvSpPr>
      <cdr:spPr>
        <a:xfrm xmlns:a="http://schemas.openxmlformats.org/drawingml/2006/main">
          <a:off x="115111" y="4172786"/>
          <a:ext cx="3307404" cy="3992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a:latin typeface="Arial" panose="020B0604020202020204" pitchFamily="34" charset="0"/>
              <a:cs typeface="Arial" panose="020B0604020202020204" pitchFamily="34" charset="0"/>
            </a:rPr>
            <a:t>*Other represents Nursing and Behavioral Services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17239A-440E-6441-B841-CB713DFBAB3B}" type="datetimeFigureOut">
              <a:rPr lang="en-US" smtClean="0"/>
              <a:t>9/14/2022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19652B-714F-6A41-9173-0553B4D9711F}" type="slidenum">
              <a:rPr lang="en-US" smtClean="0"/>
              <a:t>‹#›</a:t>
            </a:fld>
            <a:endParaRPr lang="en-US"/>
          </a:p>
        </p:txBody>
      </p:sp>
    </p:spTree>
    <p:extLst>
      <p:ext uri="{BB962C8B-B14F-4D97-AF65-F5344CB8AC3E}">
        <p14:creationId xmlns:p14="http://schemas.microsoft.com/office/powerpoint/2010/main" val="4083336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919652B-714F-6A41-9173-0553B4D9711F}" type="slidenum">
              <a:rPr lang="en-US" smtClean="0"/>
              <a:t>1</a:t>
            </a:fld>
            <a:endParaRPr lang="en-US"/>
          </a:p>
        </p:txBody>
      </p:sp>
    </p:spTree>
    <p:extLst>
      <p:ext uri="{BB962C8B-B14F-4D97-AF65-F5344CB8AC3E}">
        <p14:creationId xmlns:p14="http://schemas.microsoft.com/office/powerpoint/2010/main" val="1211801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ECC68-FE23-4541-9E48-12D9621AC5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29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CA3ECC68-FE23-4541-9E48-12D9621AC55A}" type="slidenum">
              <a:rPr lang="en-US" smtClean="0"/>
              <a:t>12</a:t>
            </a:fld>
            <a:endParaRPr lang="en-US"/>
          </a:p>
        </p:txBody>
      </p:sp>
    </p:spTree>
    <p:extLst>
      <p:ext uri="{BB962C8B-B14F-4D97-AF65-F5344CB8AC3E}">
        <p14:creationId xmlns:p14="http://schemas.microsoft.com/office/powerpoint/2010/main" val="1147303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CA3ECC68-FE23-4541-9E48-12D9621AC55A}" type="slidenum">
              <a:rPr lang="en-US" smtClean="0"/>
              <a:t>13</a:t>
            </a:fld>
            <a:endParaRPr lang="en-US"/>
          </a:p>
        </p:txBody>
      </p:sp>
    </p:spTree>
    <p:extLst>
      <p:ext uri="{BB962C8B-B14F-4D97-AF65-F5344CB8AC3E}">
        <p14:creationId xmlns:p14="http://schemas.microsoft.com/office/powerpoint/2010/main" val="2223442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ECC68-FE23-4541-9E48-12D9621AC5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7697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ECC68-FE23-4541-9E48-12D9621AC5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0794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ECC68-FE23-4541-9E48-12D9621AC5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9828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CA3ECC68-FE23-4541-9E48-12D9621AC55A}" type="slidenum">
              <a:rPr lang="en-US" smtClean="0"/>
              <a:t>17</a:t>
            </a:fld>
            <a:endParaRPr lang="en-US"/>
          </a:p>
        </p:txBody>
      </p:sp>
    </p:spTree>
    <p:extLst>
      <p:ext uri="{BB962C8B-B14F-4D97-AF65-F5344CB8AC3E}">
        <p14:creationId xmlns:p14="http://schemas.microsoft.com/office/powerpoint/2010/main" val="3849152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ECC68-FE23-4541-9E48-12D9621AC5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9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ECC68-FE23-4541-9E48-12D9621AC5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288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ECC68-FE23-4541-9E48-12D9621AC5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2028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3ECC68-FE23-4541-9E48-12D9621AC55A}" type="slidenum">
              <a:rPr lang="en-US" smtClean="0"/>
              <a:t>3</a:t>
            </a:fld>
            <a:endParaRPr lang="en-US"/>
          </a:p>
        </p:txBody>
      </p:sp>
    </p:spTree>
    <p:extLst>
      <p:ext uri="{BB962C8B-B14F-4D97-AF65-F5344CB8AC3E}">
        <p14:creationId xmlns:p14="http://schemas.microsoft.com/office/powerpoint/2010/main" val="3919029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ECC68-FE23-4541-9E48-12D9621AC5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9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3ECC68-FE23-4541-9E48-12D9621AC55A}" type="slidenum">
              <a:rPr lang="en-US" smtClean="0"/>
              <a:t>22</a:t>
            </a:fld>
            <a:endParaRPr lang="en-US"/>
          </a:p>
        </p:txBody>
      </p:sp>
    </p:spTree>
    <p:extLst>
      <p:ext uri="{BB962C8B-B14F-4D97-AF65-F5344CB8AC3E}">
        <p14:creationId xmlns:p14="http://schemas.microsoft.com/office/powerpoint/2010/main" val="1005603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ECC68-FE23-4541-9E48-12D9621AC5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7776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ECC68-FE23-4541-9E48-12D9621AC5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918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ECC68-FE23-4541-9E48-12D9621AC5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0664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3ECC68-FE23-4541-9E48-12D9621AC55A}" type="slidenum">
              <a:rPr lang="en-US" smtClean="0"/>
              <a:t>26</a:t>
            </a:fld>
            <a:endParaRPr lang="en-US"/>
          </a:p>
        </p:txBody>
      </p:sp>
    </p:spTree>
    <p:extLst>
      <p:ext uri="{BB962C8B-B14F-4D97-AF65-F5344CB8AC3E}">
        <p14:creationId xmlns:p14="http://schemas.microsoft.com/office/powerpoint/2010/main" val="590306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B202B-243D-446F-9E78-DC398A4C7A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4701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19652B-714F-6A41-9173-0553B4D971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4477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ECC68-FE23-4541-9E48-12D9621AC5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333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ECC68-FE23-4541-9E48-12D9621AC5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1115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342900" indent="-342900">
              <a:spcBef>
                <a:spcPts val="0"/>
              </a:spcBef>
              <a:buFont typeface="+mj-lt"/>
              <a:buAutoNum type="arabicPeriod"/>
            </a:pPr>
            <a:r>
              <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Rate Studies: Rebasing of Behavioral Health, Development Disabilities, and Senior and Long Term Care rates to derive benchmark rate recommendations</a:t>
            </a:r>
          </a:p>
          <a:p>
            <a:pPr marL="342900" indent="-342900">
              <a:spcBef>
                <a:spcPts val="0"/>
              </a:spcBef>
              <a:buFont typeface="+mj-lt"/>
              <a:buAutoNum type="arabicPeriod"/>
            </a:pPr>
            <a:r>
              <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Provider Cost and Wage Survey: Data collection initiative from providers for rate review and rebasing efforts</a:t>
            </a:r>
          </a:p>
          <a:p>
            <a:pPr marL="342900" indent="-342900">
              <a:spcBef>
                <a:spcPts val="0"/>
              </a:spcBef>
              <a:buFont typeface="+mj-lt"/>
              <a:buAutoNum type="arabicPeriod"/>
            </a:pPr>
            <a:r>
              <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Provider Cost Report Plan Development: A long-term plan for collecting expenditure data from providers.</a:t>
            </a:r>
          </a:p>
          <a:p>
            <a:pPr marL="342900" indent="-342900">
              <a:spcBef>
                <a:spcPts val="0"/>
              </a:spcBef>
              <a:buFont typeface="+mj-lt"/>
              <a:buAutoNum type="arabicPeriod"/>
            </a:pPr>
            <a:r>
              <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Community Transition Needs Assessment: A study of programmatic and system gaps across vulnerable populations to make actionable recommendations in addition to rate study recommendations.</a:t>
            </a:r>
          </a:p>
          <a:p>
            <a:pPr marL="342900" indent="-342900">
              <a:spcBef>
                <a:spcPts val="0"/>
              </a:spcBef>
              <a:spcAft>
                <a:spcPts val="600"/>
              </a:spcAft>
              <a:buFont typeface="+mj-lt"/>
              <a:buAutoNum type="arabicPeriod"/>
            </a:pPr>
            <a:r>
              <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Rate Implementation Support: Considerations and policy guidance to support the implementation of rate recommendations.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ECC68-FE23-4541-9E48-12D9621AC5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3913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a:p>
          <a:p>
            <a:endParaRPr lang="en-US"/>
          </a:p>
        </p:txBody>
      </p:sp>
      <p:sp>
        <p:nvSpPr>
          <p:cNvPr id="4" name="Slide Number Placeholder 3"/>
          <p:cNvSpPr>
            <a:spLocks noGrp="1"/>
          </p:cNvSpPr>
          <p:nvPr>
            <p:ph type="sldNum" sz="quarter" idx="5"/>
          </p:nvPr>
        </p:nvSpPr>
        <p:spPr/>
        <p:txBody>
          <a:bodyPr/>
          <a:lstStyle/>
          <a:p>
            <a:fld id="{6919652B-714F-6A41-9173-0553B4D9711F}" type="slidenum">
              <a:rPr lang="en-US" smtClean="0"/>
              <a:t>31</a:t>
            </a:fld>
            <a:endParaRPr lang="en-US"/>
          </a:p>
        </p:txBody>
      </p:sp>
    </p:spTree>
    <p:extLst>
      <p:ext uri="{BB962C8B-B14F-4D97-AF65-F5344CB8AC3E}">
        <p14:creationId xmlns:p14="http://schemas.microsoft.com/office/powerpoint/2010/main" val="2718267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a:p>
          <a:p>
            <a:endParaRPr lang="en-US"/>
          </a:p>
        </p:txBody>
      </p:sp>
      <p:sp>
        <p:nvSpPr>
          <p:cNvPr id="4" name="Slide Number Placeholder 3"/>
          <p:cNvSpPr>
            <a:spLocks noGrp="1"/>
          </p:cNvSpPr>
          <p:nvPr>
            <p:ph type="sldNum" sz="quarter" idx="5"/>
          </p:nvPr>
        </p:nvSpPr>
        <p:spPr/>
        <p:txBody>
          <a:bodyPr/>
          <a:lstStyle/>
          <a:p>
            <a:fld id="{6919652B-714F-6A41-9173-0553B4D9711F}" type="slidenum">
              <a:rPr lang="en-US" smtClean="0"/>
              <a:t>32</a:t>
            </a:fld>
            <a:endParaRPr lang="en-US"/>
          </a:p>
        </p:txBody>
      </p:sp>
    </p:spTree>
    <p:extLst>
      <p:ext uri="{BB962C8B-B14F-4D97-AF65-F5344CB8AC3E}">
        <p14:creationId xmlns:p14="http://schemas.microsoft.com/office/powerpoint/2010/main" val="27565122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6919652B-714F-6A41-9173-0553B4D9711F}" type="slidenum">
              <a:rPr lang="en-US" smtClean="0"/>
              <a:t>33</a:t>
            </a:fld>
            <a:endParaRPr lang="en-US"/>
          </a:p>
        </p:txBody>
      </p:sp>
    </p:spTree>
    <p:extLst>
      <p:ext uri="{BB962C8B-B14F-4D97-AF65-F5344CB8AC3E}">
        <p14:creationId xmlns:p14="http://schemas.microsoft.com/office/powerpoint/2010/main" val="1503637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1">
              <a:spcBef>
                <a:spcPts val="1000"/>
              </a:spcBef>
              <a:buFont typeface="Arial" panose="020B0604020202020204" pitchFamily="34" charset="0"/>
              <a:buNone/>
              <a:defRPr/>
            </a:pPr>
            <a:r>
              <a:rPr lang="en-US" sz="1200">
                <a:latin typeface="Arial"/>
              </a:rPr>
              <a:t>Notes:</a:t>
            </a:r>
          </a:p>
          <a:p>
            <a:pPr lvl="1">
              <a:spcBef>
                <a:spcPts val="1000"/>
              </a:spcBef>
              <a:buFont typeface="Arial" panose="020B0604020202020204" pitchFamily="34" charset="0"/>
              <a:buNone/>
              <a:defRPr/>
            </a:pPr>
            <a:r>
              <a:rPr lang="en-US" sz="1200">
                <a:latin typeface="Arial"/>
              </a:rPr>
              <a:t>1. Pilot implementation: Services spanning all/multiple divisions: </a:t>
            </a:r>
            <a:r>
              <a:rPr kumimoji="0" lang="en-US"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Case Management and Waiver Program and Home Health Providers</a:t>
            </a:r>
            <a:endParaRPr lang="en-US" sz="1200">
              <a:latin typeface="Arial"/>
            </a:endParaRPr>
          </a:p>
          <a:p>
            <a:pPr lvl="1">
              <a:spcBef>
                <a:spcPts val="1000"/>
              </a:spcBef>
              <a:buFont typeface="Arial" panose="020B0604020202020204" pitchFamily="34" charset="0"/>
              <a:buNone/>
              <a:defRPr/>
            </a:pPr>
            <a:r>
              <a:rPr lang="en-US" sz="1200">
                <a:latin typeface="Arial"/>
              </a:rPr>
              <a:t>2. Protect provider data: The Montana Supreme Court has recognized that an entity’s property right in confidential or proprietary information should be shielded from public disclosure. Therefore, if the information is ever transmitted to the Department, there is legal authority to shield it from public disclosure where an entity has asserted a property right.</a:t>
            </a:r>
          </a:p>
          <a:p>
            <a:pPr marL="685783"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ECC68-FE23-4541-9E48-12D9621AC5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81498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19652B-714F-6A41-9173-0553B4D971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1767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CA3ECC68-FE23-4541-9E48-12D9621AC55A}" type="slidenum">
              <a:rPr lang="en-US" smtClean="0"/>
              <a:t>41</a:t>
            </a:fld>
            <a:endParaRPr lang="en-US"/>
          </a:p>
        </p:txBody>
      </p:sp>
    </p:spTree>
    <p:extLst>
      <p:ext uri="{BB962C8B-B14F-4D97-AF65-F5344CB8AC3E}">
        <p14:creationId xmlns:p14="http://schemas.microsoft.com/office/powerpoint/2010/main" val="35136814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CA3ECC68-FE23-4541-9E48-12D9621AC55A}" type="slidenum">
              <a:rPr lang="en-US" smtClean="0"/>
              <a:t>42</a:t>
            </a:fld>
            <a:endParaRPr lang="en-US"/>
          </a:p>
        </p:txBody>
      </p:sp>
    </p:spTree>
    <p:extLst>
      <p:ext uri="{BB962C8B-B14F-4D97-AF65-F5344CB8AC3E}">
        <p14:creationId xmlns:p14="http://schemas.microsoft.com/office/powerpoint/2010/main" val="39082899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6919652B-714F-6A41-9173-0553B4D9711F}" type="slidenum">
              <a:rPr lang="en-US" smtClean="0"/>
              <a:t>43</a:t>
            </a:fld>
            <a:endParaRPr lang="en-US"/>
          </a:p>
        </p:txBody>
      </p:sp>
    </p:spTree>
    <p:extLst>
      <p:ext uri="{BB962C8B-B14F-4D97-AF65-F5344CB8AC3E}">
        <p14:creationId xmlns:p14="http://schemas.microsoft.com/office/powerpoint/2010/main" val="38272886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ED40D6ED-9F1E-480E-AC80-A731A42F8FD2}" type="slidenum">
              <a:rPr lang="en-US" smtClean="0"/>
              <a:t>46</a:t>
            </a:fld>
            <a:endParaRPr lang="en-US"/>
          </a:p>
        </p:txBody>
      </p:sp>
    </p:spTree>
    <p:extLst>
      <p:ext uri="{BB962C8B-B14F-4D97-AF65-F5344CB8AC3E}">
        <p14:creationId xmlns:p14="http://schemas.microsoft.com/office/powerpoint/2010/main" val="27845913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ECC68-FE23-4541-9E48-12D9621AC5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3672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ECC68-FE23-4541-9E48-12D9621AC5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04234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CA3ECC68-FE23-4541-9E48-12D9621AC55A}" type="slidenum">
              <a:rPr lang="en-US" smtClean="0"/>
              <a:t>48</a:t>
            </a:fld>
            <a:endParaRPr lang="en-US"/>
          </a:p>
        </p:txBody>
      </p:sp>
    </p:spTree>
    <p:extLst>
      <p:ext uri="{BB962C8B-B14F-4D97-AF65-F5344CB8AC3E}">
        <p14:creationId xmlns:p14="http://schemas.microsoft.com/office/powerpoint/2010/main" val="34981087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ECC68-FE23-4541-9E48-12D9621AC5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38031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CA3ECC68-FE23-4541-9E48-12D9621AC55A}" type="slidenum">
              <a:rPr lang="en-US" smtClean="0"/>
              <a:t>50</a:t>
            </a:fld>
            <a:endParaRPr lang="en-US"/>
          </a:p>
        </p:txBody>
      </p:sp>
    </p:spTree>
    <p:extLst>
      <p:ext uri="{BB962C8B-B14F-4D97-AF65-F5344CB8AC3E}">
        <p14:creationId xmlns:p14="http://schemas.microsoft.com/office/powerpoint/2010/main" val="572641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ECC68-FE23-4541-9E48-12D9621AC5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36722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ECC68-FE23-4541-9E48-12D9621AC5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4076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ECC68-FE23-4541-9E48-12D9621AC5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36722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ECC68-FE23-4541-9E48-12D9621AC5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8420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B202B-243D-446F-9E78-DC398A4C7A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281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40D6ED-9F1E-480E-AC80-A731A42F8F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585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3ECC68-FE23-4541-9E48-12D9621AC55A}" type="slidenum">
              <a:rPr lang="en-US" smtClean="0"/>
              <a:t>7</a:t>
            </a:fld>
            <a:endParaRPr lang="en-US"/>
          </a:p>
        </p:txBody>
      </p:sp>
    </p:spTree>
    <p:extLst>
      <p:ext uri="{BB962C8B-B14F-4D97-AF65-F5344CB8AC3E}">
        <p14:creationId xmlns:p14="http://schemas.microsoft.com/office/powerpoint/2010/main" val="3611587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ECC68-FE23-4541-9E48-12D9621AC5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3168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ECC68-FE23-4541-9E48-12D9621AC5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1115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3ECC68-FE23-4541-9E48-12D9621AC55A}" type="slidenum">
              <a:rPr lang="en-US" smtClean="0"/>
              <a:t>10</a:t>
            </a:fld>
            <a:endParaRPr lang="en-US"/>
          </a:p>
        </p:txBody>
      </p:sp>
    </p:spTree>
    <p:extLst>
      <p:ext uri="{BB962C8B-B14F-4D97-AF65-F5344CB8AC3E}">
        <p14:creationId xmlns:p14="http://schemas.microsoft.com/office/powerpoint/2010/main" val="42866843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svg"/></Relationships>
</file>

<file path=ppt/slideLayouts/_rels/slideLayout4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2.emf"/></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2.emf"/></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1.svg"/></Relationships>
</file>

<file path=ppt/slideLayouts/_rels/slideLayout6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2.emf"/></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1.sv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BFA91B2-D6A9-FA46-AE72-2F8A3643467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6875" r="6875"/>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03246A4-6C88-E34C-93D6-7BB7F79FB962}"/>
              </a:ext>
            </a:extLst>
          </p:cNvPr>
          <p:cNvSpPr/>
          <p:nvPr userDrawn="1"/>
        </p:nvSpPr>
        <p:spPr>
          <a:xfrm rot="5400000">
            <a:off x="1" y="-1"/>
            <a:ext cx="6858000" cy="6858001"/>
          </a:xfrm>
          <a:prstGeom prst="rect">
            <a:avLst/>
          </a:prstGeom>
          <a:gradFill>
            <a:gsLst>
              <a:gs pos="0">
                <a:schemeClr val="accent1">
                  <a:lumMod val="5000"/>
                  <a:lumOff val="95000"/>
                  <a:alpha val="0"/>
                </a:schemeClr>
              </a:gs>
              <a:gs pos="57000">
                <a:schemeClr val="bg1">
                  <a:alpha val="86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791E9F-F255-8C40-867D-18ECEB40617B}"/>
              </a:ext>
            </a:extLst>
          </p:cNvPr>
          <p:cNvSpPr>
            <a:spLocks noGrp="1"/>
          </p:cNvSpPr>
          <p:nvPr>
            <p:ph type="ctrTitle"/>
          </p:nvPr>
        </p:nvSpPr>
        <p:spPr>
          <a:xfrm>
            <a:off x="661669" y="3353234"/>
            <a:ext cx="6704331" cy="1812921"/>
          </a:xfrm>
        </p:spPr>
        <p:txBody>
          <a:bodyPr anchor="b"/>
          <a:lstStyle>
            <a:lvl1pPr algn="l">
              <a:defRPr sz="6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BF9880FE-C0DB-8D4A-B883-2F406D9DB752}"/>
              </a:ext>
            </a:extLst>
          </p:cNvPr>
          <p:cNvSpPr>
            <a:spLocks noGrp="1"/>
          </p:cNvSpPr>
          <p:nvPr>
            <p:ph type="subTitle" idx="1"/>
          </p:nvPr>
        </p:nvSpPr>
        <p:spPr>
          <a:xfrm>
            <a:off x="661669" y="5179240"/>
            <a:ext cx="6704331" cy="933595"/>
          </a:xfrm>
        </p:spPr>
        <p:txBody>
          <a:bodyPr/>
          <a:lstStyle>
            <a:lvl1pPr marL="0" indent="0" algn="l">
              <a:buNone/>
              <a:defRPr sz="2400" b="1">
                <a:solidFill>
                  <a:srgbClr val="03647A"/>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9DCC7606-1CB0-9C43-A050-9333D8B5E318}"/>
              </a:ext>
            </a:extLst>
          </p:cNvPr>
          <p:cNvSpPr/>
          <p:nvPr userDrawn="1"/>
        </p:nvSpPr>
        <p:spPr>
          <a:xfrm>
            <a:off x="259080" y="6304271"/>
            <a:ext cx="10160154" cy="461665"/>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dirty="0">
                <a:effectLst/>
                <a:latin typeface="Arial" panose="020B0604020202020204" pitchFamily="34" charset="0"/>
                <a:ea typeface="Calibri" panose="020F0502020204030204" pitchFamily="34" charset="0"/>
                <a:cs typeface="Arial" panose="020B0604020202020204" pitchFamily="34" charset="0"/>
              </a:rPr>
              <a:t>This deliverable was prepared by Guidehouse Inc. for the sole use and benefit of, and pursuant to a client relationship exclusively with the Montana Department of Public Health and Human Services (“Client”). </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800" dirty="0">
                <a:effectLst/>
                <a:latin typeface="Arial" panose="020B0604020202020204" pitchFamily="34" charset="0"/>
                <a:ea typeface="Calibri" panose="020F0502020204030204" pitchFamily="34" charset="0"/>
                <a:cs typeface="Arial" panose="020B0604020202020204" pitchFamily="34" charset="0"/>
              </a:rPr>
              <a:t>The work presented in this deliverable represents </a:t>
            </a:r>
            <a:r>
              <a:rPr lang="en-US" sz="800" dirty="0" err="1">
                <a:effectLst/>
                <a:latin typeface="Arial" panose="020B0604020202020204" pitchFamily="34" charset="0"/>
                <a:ea typeface="Calibri" panose="020F0502020204030204" pitchFamily="34" charset="0"/>
                <a:cs typeface="Arial" panose="020B0604020202020204" pitchFamily="34" charset="0"/>
              </a:rPr>
              <a:t>Guidehouse’s</a:t>
            </a:r>
            <a:r>
              <a:rPr lang="en-US" sz="800" dirty="0">
                <a:effectLst/>
                <a:latin typeface="Arial" panose="020B0604020202020204" pitchFamily="34" charset="0"/>
                <a:ea typeface="Calibri" panose="020F0502020204030204" pitchFamily="34" charset="0"/>
                <a:cs typeface="Arial" panose="020B0604020202020204" pitchFamily="34" charset="0"/>
              </a:rPr>
              <a:t> professional judgement based on the information available at the time this report was prepared. The information in this deliverable may not be relied upon </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800" dirty="0">
                <a:effectLst/>
                <a:latin typeface="Arial" panose="020B0604020202020204" pitchFamily="34" charset="0"/>
                <a:ea typeface="Calibri" panose="020F0502020204030204" pitchFamily="34" charset="0"/>
                <a:cs typeface="Arial" panose="020B0604020202020204" pitchFamily="34" charset="0"/>
              </a:rPr>
              <a:t>by anyone other than Client. Accordingly, Guidehouse disclaims any contractual or other responsibility to others based on their access to or use of the deliverable.</a:t>
            </a:r>
            <a:endParaRPr lang="en-US" sz="800" dirty="0">
              <a:latin typeface="Arial" panose="020B0604020202020204" pitchFamily="34" charset="0"/>
              <a:cs typeface="Arial" panose="020B0604020202020204" pitchFamily="34" charset="0"/>
            </a:endParaRPr>
          </a:p>
        </p:txBody>
      </p:sp>
      <p:sp>
        <p:nvSpPr>
          <p:cNvPr id="12" name="Slide Number Placeholder 5">
            <a:extLst>
              <a:ext uri="{FF2B5EF4-FFF2-40B4-BE49-F238E27FC236}">
                <a16:creationId xmlns:a16="http://schemas.microsoft.com/office/drawing/2014/main" id="{C2DE0D9B-314F-4440-AA3B-9555DFFD2681}"/>
              </a:ext>
            </a:extLst>
          </p:cNvPr>
          <p:cNvSpPr>
            <a:spLocks noGrp="1"/>
          </p:cNvSpPr>
          <p:nvPr>
            <p:ph type="sldNum" sz="quarter" idx="4"/>
          </p:nvPr>
        </p:nvSpPr>
        <p:spPr>
          <a:xfrm>
            <a:off x="918972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74FF1622-8342-4547-97A2-32A778486B47}" type="slidenum">
              <a:rPr lang="en-US" smtClean="0"/>
              <a:pPr/>
              <a:t>‹#›</a:t>
            </a:fld>
            <a:endParaRPr lang="en-US"/>
          </a:p>
        </p:txBody>
      </p:sp>
      <p:pic>
        <p:nvPicPr>
          <p:cNvPr id="13" name="Picture 12">
            <a:extLst>
              <a:ext uri="{FF2B5EF4-FFF2-40B4-BE49-F238E27FC236}">
                <a16:creationId xmlns:a16="http://schemas.microsoft.com/office/drawing/2014/main" id="{6D1F4336-2D76-5D44-912C-3663B3D9DC4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02309" y="429801"/>
            <a:ext cx="2335859" cy="738202"/>
          </a:xfrm>
          <a:prstGeom prst="rect">
            <a:avLst/>
          </a:prstGeom>
        </p:spPr>
      </p:pic>
    </p:spTree>
    <p:extLst>
      <p:ext uri="{BB962C8B-B14F-4D97-AF65-F5344CB8AC3E}">
        <p14:creationId xmlns:p14="http://schemas.microsoft.com/office/powerpoint/2010/main" val="4167630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C6E21792-66CB-704B-80A1-E87D7DEF5FAD}"/>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b="57195"/>
          <a:stretch/>
        </p:blipFill>
        <p:spPr>
          <a:xfrm>
            <a:off x="0" y="0"/>
            <a:ext cx="12192000" cy="3914078"/>
          </a:xfrm>
          <a:prstGeom prst="rect">
            <a:avLst/>
          </a:prstGeom>
        </p:spPr>
      </p:pic>
      <p:sp>
        <p:nvSpPr>
          <p:cNvPr id="13" name="Slide Number Placeholder 5">
            <a:extLst>
              <a:ext uri="{FF2B5EF4-FFF2-40B4-BE49-F238E27FC236}">
                <a16:creationId xmlns:a16="http://schemas.microsoft.com/office/drawing/2014/main" id="{9E95BF9F-6BBB-1C46-ABAB-60CCBB47FEEB}"/>
              </a:ext>
            </a:extLst>
          </p:cNvPr>
          <p:cNvSpPr>
            <a:spLocks noGrp="1"/>
          </p:cNvSpPr>
          <p:nvPr>
            <p:ph type="sldNum" sz="quarter" idx="4"/>
          </p:nvPr>
        </p:nvSpPr>
        <p:spPr>
          <a:xfrm>
            <a:off x="918972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74FF1622-8342-4547-97A2-32A778486B47}" type="slidenum">
              <a:rPr lang="en-US" smtClean="0"/>
              <a:pPr/>
              <a:t>‹#›</a:t>
            </a:fld>
            <a:endParaRPr lang="en-US"/>
          </a:p>
        </p:txBody>
      </p:sp>
      <p:pic>
        <p:nvPicPr>
          <p:cNvPr id="11" name="Picture 10" descr="Icon&#10;&#10;Description automatically generated with medium confidence">
            <a:extLst>
              <a:ext uri="{FF2B5EF4-FFF2-40B4-BE49-F238E27FC236}">
                <a16:creationId xmlns:a16="http://schemas.microsoft.com/office/drawing/2014/main" id="{6D297248-7559-6E46-A829-CB2B2B12294E}"/>
              </a:ext>
            </a:extLst>
          </p:cNvPr>
          <p:cNvPicPr>
            <a:picLocks noChangeAspect="1"/>
          </p:cNvPicPr>
          <p:nvPr userDrawn="1"/>
        </p:nvPicPr>
        <p:blipFill>
          <a:blip r:embed="rId3"/>
          <a:stretch>
            <a:fillRect/>
          </a:stretch>
        </p:blipFill>
        <p:spPr>
          <a:xfrm>
            <a:off x="365565" y="6354768"/>
            <a:ext cx="2138848" cy="298586"/>
          </a:xfrm>
          <a:prstGeom prst="rect">
            <a:avLst/>
          </a:prstGeom>
        </p:spPr>
      </p:pic>
      <p:sp>
        <p:nvSpPr>
          <p:cNvPr id="10" name="Date Placeholder 3">
            <a:extLst>
              <a:ext uri="{FF2B5EF4-FFF2-40B4-BE49-F238E27FC236}">
                <a16:creationId xmlns:a16="http://schemas.microsoft.com/office/drawing/2014/main" id="{B207B2BC-E8F0-A949-8E3C-103EE47E3479}"/>
              </a:ext>
            </a:extLst>
          </p:cNvPr>
          <p:cNvSpPr>
            <a:spLocks noGrp="1"/>
          </p:cNvSpPr>
          <p:nvPr>
            <p:ph type="dt" sz="half" idx="10"/>
          </p:nvPr>
        </p:nvSpPr>
        <p:spPr>
          <a:xfrm>
            <a:off x="861060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8FAA2052-65C8-214A-961B-75920B5D6DE0}" type="datetime4">
              <a:rPr lang="en-US" smtClean="0"/>
              <a:pPr/>
              <a:t>September 14, 2022</a:t>
            </a:fld>
            <a:endParaRPr lang="en-US"/>
          </a:p>
        </p:txBody>
      </p:sp>
      <p:sp>
        <p:nvSpPr>
          <p:cNvPr id="15" name="Content Placeholder 2">
            <a:extLst>
              <a:ext uri="{FF2B5EF4-FFF2-40B4-BE49-F238E27FC236}">
                <a16:creationId xmlns:a16="http://schemas.microsoft.com/office/drawing/2014/main" id="{D125A882-1CCE-C44F-828F-1F0205594C20}"/>
              </a:ext>
            </a:extLst>
          </p:cNvPr>
          <p:cNvSpPr>
            <a:spLocks noGrp="1"/>
          </p:cNvSpPr>
          <p:nvPr>
            <p:ph sz="half" idx="1"/>
          </p:nvPr>
        </p:nvSpPr>
        <p:spPr>
          <a:xfrm>
            <a:off x="768932" y="1328313"/>
            <a:ext cx="5215308" cy="4825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A222FD5-9571-804F-8B93-C8DE8F8B5EBA}"/>
              </a:ext>
            </a:extLst>
          </p:cNvPr>
          <p:cNvSpPr>
            <a:spLocks noGrp="1"/>
          </p:cNvSpPr>
          <p:nvPr>
            <p:ph sz="half" idx="11"/>
          </p:nvPr>
        </p:nvSpPr>
        <p:spPr>
          <a:xfrm>
            <a:off x="6207761" y="1328313"/>
            <a:ext cx="5200070" cy="4825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0B09A5AD-9DA0-3E43-ACD4-B9652821FAAC}"/>
              </a:ext>
            </a:extLst>
          </p:cNvPr>
          <p:cNvSpPr>
            <a:spLocks noGrp="1"/>
          </p:cNvSpPr>
          <p:nvPr>
            <p:ph type="title"/>
          </p:nvPr>
        </p:nvSpPr>
        <p:spPr>
          <a:xfrm>
            <a:off x="768931" y="447885"/>
            <a:ext cx="10654130" cy="857568"/>
          </a:xfrm>
        </p:spPr>
        <p:txBody>
          <a:bodyPr>
            <a:normAutofit/>
          </a:bodyPr>
          <a:lstStyle>
            <a:lvl1pPr>
              <a:defRPr sz="3400">
                <a:solidFill>
                  <a:schemeClr val="tx1"/>
                </a:solidFill>
              </a:defRPr>
            </a:lvl1pPr>
          </a:lstStyle>
          <a:p>
            <a:r>
              <a:rPr lang="en-US"/>
              <a:t>Click to edit Master title style</a:t>
            </a:r>
          </a:p>
        </p:txBody>
      </p:sp>
    </p:spTree>
    <p:extLst>
      <p:ext uri="{BB962C8B-B14F-4D97-AF65-F5344CB8AC3E}">
        <p14:creationId xmlns:p14="http://schemas.microsoft.com/office/powerpoint/2010/main" val="872111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535F51A8-4844-2D41-95AD-B25309435BC3}"/>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b="57195"/>
          <a:stretch/>
        </p:blipFill>
        <p:spPr>
          <a:xfrm>
            <a:off x="0" y="0"/>
            <a:ext cx="12192000" cy="3914078"/>
          </a:xfrm>
          <a:prstGeom prst="rect">
            <a:avLst/>
          </a:prstGeom>
        </p:spPr>
      </p:pic>
      <p:sp>
        <p:nvSpPr>
          <p:cNvPr id="14" name="Slide Number Placeholder 5">
            <a:extLst>
              <a:ext uri="{FF2B5EF4-FFF2-40B4-BE49-F238E27FC236}">
                <a16:creationId xmlns:a16="http://schemas.microsoft.com/office/drawing/2014/main" id="{CA1B8C32-6B70-F145-9B0E-85DEEB1898D3}"/>
              </a:ext>
            </a:extLst>
          </p:cNvPr>
          <p:cNvSpPr>
            <a:spLocks noGrp="1"/>
          </p:cNvSpPr>
          <p:nvPr>
            <p:ph type="sldNum" sz="quarter" idx="12"/>
          </p:nvPr>
        </p:nvSpPr>
        <p:spPr>
          <a:xfrm>
            <a:off x="918972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74FF1622-8342-4547-97A2-32A778486B47}" type="slidenum">
              <a:rPr lang="en-US" smtClean="0"/>
              <a:pPr/>
              <a:t>‹#›</a:t>
            </a:fld>
            <a:endParaRPr lang="en-US"/>
          </a:p>
        </p:txBody>
      </p:sp>
      <p:pic>
        <p:nvPicPr>
          <p:cNvPr id="16" name="Picture 15" descr="Icon&#10;&#10;Description automatically generated with medium confidence">
            <a:extLst>
              <a:ext uri="{FF2B5EF4-FFF2-40B4-BE49-F238E27FC236}">
                <a16:creationId xmlns:a16="http://schemas.microsoft.com/office/drawing/2014/main" id="{EB77AC74-04CD-8C40-9577-A93F85496529}"/>
              </a:ext>
            </a:extLst>
          </p:cNvPr>
          <p:cNvPicPr>
            <a:picLocks noChangeAspect="1"/>
          </p:cNvPicPr>
          <p:nvPr userDrawn="1"/>
        </p:nvPicPr>
        <p:blipFill>
          <a:blip r:embed="rId3"/>
          <a:stretch>
            <a:fillRect/>
          </a:stretch>
        </p:blipFill>
        <p:spPr>
          <a:xfrm>
            <a:off x="365565" y="6354768"/>
            <a:ext cx="2138848" cy="298586"/>
          </a:xfrm>
          <a:prstGeom prst="rect">
            <a:avLst/>
          </a:prstGeom>
        </p:spPr>
      </p:pic>
      <p:sp>
        <p:nvSpPr>
          <p:cNvPr id="12" name="Date Placeholder 3">
            <a:extLst>
              <a:ext uri="{FF2B5EF4-FFF2-40B4-BE49-F238E27FC236}">
                <a16:creationId xmlns:a16="http://schemas.microsoft.com/office/drawing/2014/main" id="{C4CD63C7-1A84-2840-B675-0A6162014567}"/>
              </a:ext>
            </a:extLst>
          </p:cNvPr>
          <p:cNvSpPr>
            <a:spLocks noGrp="1"/>
          </p:cNvSpPr>
          <p:nvPr>
            <p:ph type="dt" sz="half" idx="13"/>
          </p:nvPr>
        </p:nvSpPr>
        <p:spPr>
          <a:xfrm>
            <a:off x="861060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8FAA2052-65C8-214A-961B-75920B5D6DE0}" type="datetime4">
              <a:rPr lang="en-US" smtClean="0"/>
              <a:pPr/>
              <a:t>September 14, 2022</a:t>
            </a:fld>
            <a:endParaRPr lang="en-US"/>
          </a:p>
        </p:txBody>
      </p:sp>
      <p:sp>
        <p:nvSpPr>
          <p:cNvPr id="17" name="Text Placeholder 2">
            <a:extLst>
              <a:ext uri="{FF2B5EF4-FFF2-40B4-BE49-F238E27FC236}">
                <a16:creationId xmlns:a16="http://schemas.microsoft.com/office/drawing/2014/main" id="{C3B54C53-F29C-1343-99AF-EC205C3D0CA3}"/>
              </a:ext>
            </a:extLst>
          </p:cNvPr>
          <p:cNvSpPr>
            <a:spLocks noGrp="1"/>
          </p:cNvSpPr>
          <p:nvPr>
            <p:ph type="body" idx="1" hasCustomPrompt="1"/>
          </p:nvPr>
        </p:nvSpPr>
        <p:spPr>
          <a:xfrm>
            <a:off x="768932" y="1133127"/>
            <a:ext cx="5215307" cy="823912"/>
          </a:xfrm>
        </p:spPr>
        <p:txBody>
          <a:bodyPr anchor="b">
            <a:normAutofit/>
          </a:bodyPr>
          <a:lstStyle>
            <a:lvl1pPr marL="0" indent="0">
              <a:buNone/>
              <a:defRPr sz="2600" b="1">
                <a:solidFill>
                  <a:srgbClr val="03647A"/>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8" name="Text Placeholder 4">
            <a:extLst>
              <a:ext uri="{FF2B5EF4-FFF2-40B4-BE49-F238E27FC236}">
                <a16:creationId xmlns:a16="http://schemas.microsoft.com/office/drawing/2014/main" id="{C77A63C4-1DA0-5145-81EC-58F5392A0367}"/>
              </a:ext>
            </a:extLst>
          </p:cNvPr>
          <p:cNvSpPr>
            <a:spLocks noGrp="1"/>
          </p:cNvSpPr>
          <p:nvPr>
            <p:ph type="body" sz="quarter" idx="3" hasCustomPrompt="1"/>
          </p:nvPr>
        </p:nvSpPr>
        <p:spPr>
          <a:xfrm>
            <a:off x="6207753" y="1133127"/>
            <a:ext cx="5215307" cy="823912"/>
          </a:xfrm>
        </p:spPr>
        <p:txBody>
          <a:bodyPr anchor="b">
            <a:normAutofit/>
          </a:bodyPr>
          <a:lstStyle>
            <a:lvl1pPr marL="0" indent="0">
              <a:buNone/>
              <a:defRPr sz="2600" b="1">
                <a:solidFill>
                  <a:srgbClr val="03647A"/>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9" name="Title 1">
            <a:extLst>
              <a:ext uri="{FF2B5EF4-FFF2-40B4-BE49-F238E27FC236}">
                <a16:creationId xmlns:a16="http://schemas.microsoft.com/office/drawing/2014/main" id="{47D7C662-0E73-B348-A09A-8B774E285BA7}"/>
              </a:ext>
            </a:extLst>
          </p:cNvPr>
          <p:cNvSpPr>
            <a:spLocks noGrp="1"/>
          </p:cNvSpPr>
          <p:nvPr>
            <p:ph type="title"/>
          </p:nvPr>
        </p:nvSpPr>
        <p:spPr>
          <a:xfrm>
            <a:off x="768931" y="447885"/>
            <a:ext cx="10654130" cy="857568"/>
          </a:xfrm>
        </p:spPr>
        <p:txBody>
          <a:bodyPr>
            <a:normAutofit/>
          </a:bodyPr>
          <a:lstStyle>
            <a:lvl1pPr>
              <a:defRPr sz="3400">
                <a:solidFill>
                  <a:schemeClr val="tx1"/>
                </a:solidFill>
              </a:defRPr>
            </a:lvl1pPr>
          </a:lstStyle>
          <a:p>
            <a:r>
              <a:rPr lang="en-US"/>
              <a:t>Click to edit Master title style</a:t>
            </a:r>
          </a:p>
        </p:txBody>
      </p:sp>
      <p:sp>
        <p:nvSpPr>
          <p:cNvPr id="20" name="Content Placeholder 2">
            <a:extLst>
              <a:ext uri="{FF2B5EF4-FFF2-40B4-BE49-F238E27FC236}">
                <a16:creationId xmlns:a16="http://schemas.microsoft.com/office/drawing/2014/main" id="{B9F55055-0929-5C4D-8440-ED728A7A6B57}"/>
              </a:ext>
            </a:extLst>
          </p:cNvPr>
          <p:cNvSpPr>
            <a:spLocks noGrp="1"/>
          </p:cNvSpPr>
          <p:nvPr>
            <p:ph sz="half" idx="14"/>
          </p:nvPr>
        </p:nvSpPr>
        <p:spPr>
          <a:xfrm>
            <a:off x="768931" y="1990695"/>
            <a:ext cx="5215308" cy="4186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
            <a:extLst>
              <a:ext uri="{FF2B5EF4-FFF2-40B4-BE49-F238E27FC236}">
                <a16:creationId xmlns:a16="http://schemas.microsoft.com/office/drawing/2014/main" id="{F851A777-6968-DB45-8F5E-BC2DB0E587B7}"/>
              </a:ext>
            </a:extLst>
          </p:cNvPr>
          <p:cNvSpPr>
            <a:spLocks noGrp="1"/>
          </p:cNvSpPr>
          <p:nvPr>
            <p:ph sz="half" idx="15"/>
          </p:nvPr>
        </p:nvSpPr>
        <p:spPr>
          <a:xfrm>
            <a:off x="6207760" y="1990695"/>
            <a:ext cx="5215300" cy="4186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8351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8DB6225C-7857-1844-95D9-556B11785E5E}"/>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t="30412" r="7217" b="7539"/>
          <a:stretch/>
        </p:blipFill>
        <p:spPr>
          <a:xfrm flipH="1">
            <a:off x="0" y="742950"/>
            <a:ext cx="12192000" cy="6115050"/>
          </a:xfrm>
          <a:prstGeom prst="rect">
            <a:avLst/>
          </a:prstGeom>
        </p:spPr>
      </p:pic>
      <p:sp>
        <p:nvSpPr>
          <p:cNvPr id="10" name="Slide Number Placeholder 5">
            <a:extLst>
              <a:ext uri="{FF2B5EF4-FFF2-40B4-BE49-F238E27FC236}">
                <a16:creationId xmlns:a16="http://schemas.microsoft.com/office/drawing/2014/main" id="{8E637131-2204-8344-883E-65A4907E9B3C}"/>
              </a:ext>
            </a:extLst>
          </p:cNvPr>
          <p:cNvSpPr>
            <a:spLocks noGrp="1"/>
          </p:cNvSpPr>
          <p:nvPr>
            <p:ph type="sldNum" sz="quarter" idx="4"/>
          </p:nvPr>
        </p:nvSpPr>
        <p:spPr>
          <a:xfrm>
            <a:off x="918972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74FF1622-8342-4547-97A2-32A778486B47}" type="slidenum">
              <a:rPr lang="en-US" smtClean="0"/>
              <a:pPr/>
              <a:t>‹#›</a:t>
            </a:fld>
            <a:endParaRPr lang="en-US"/>
          </a:p>
        </p:txBody>
      </p:sp>
      <p:pic>
        <p:nvPicPr>
          <p:cNvPr id="12" name="Picture 11" descr="Icon&#10;&#10;Description automatically generated with medium confidence">
            <a:extLst>
              <a:ext uri="{FF2B5EF4-FFF2-40B4-BE49-F238E27FC236}">
                <a16:creationId xmlns:a16="http://schemas.microsoft.com/office/drawing/2014/main" id="{2DAD6A13-B4E3-F043-BA86-F79E89BAECDF}"/>
              </a:ext>
            </a:extLst>
          </p:cNvPr>
          <p:cNvPicPr>
            <a:picLocks noChangeAspect="1"/>
          </p:cNvPicPr>
          <p:nvPr userDrawn="1"/>
        </p:nvPicPr>
        <p:blipFill>
          <a:blip r:embed="rId3"/>
          <a:stretch>
            <a:fillRect/>
          </a:stretch>
        </p:blipFill>
        <p:spPr>
          <a:xfrm>
            <a:off x="365565" y="6354768"/>
            <a:ext cx="2138848" cy="298586"/>
          </a:xfrm>
          <a:prstGeom prst="rect">
            <a:avLst/>
          </a:prstGeom>
        </p:spPr>
      </p:pic>
      <p:sp>
        <p:nvSpPr>
          <p:cNvPr id="13" name="Date Placeholder 3">
            <a:extLst>
              <a:ext uri="{FF2B5EF4-FFF2-40B4-BE49-F238E27FC236}">
                <a16:creationId xmlns:a16="http://schemas.microsoft.com/office/drawing/2014/main" id="{464F6928-1364-6647-BB42-1B5672F6FD57}"/>
              </a:ext>
            </a:extLst>
          </p:cNvPr>
          <p:cNvSpPr>
            <a:spLocks noGrp="1"/>
          </p:cNvSpPr>
          <p:nvPr>
            <p:ph type="dt" sz="half" idx="2"/>
          </p:nvPr>
        </p:nvSpPr>
        <p:spPr>
          <a:xfrm>
            <a:off x="861060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8FAA2052-65C8-214A-961B-75920B5D6DE0}" type="datetime4">
              <a:rPr lang="en-US" smtClean="0"/>
              <a:pPr/>
              <a:t>September 14, 2022</a:t>
            </a:fld>
            <a:endParaRPr lang="en-US"/>
          </a:p>
        </p:txBody>
      </p:sp>
      <p:sp>
        <p:nvSpPr>
          <p:cNvPr id="14" name="Title 1">
            <a:extLst>
              <a:ext uri="{FF2B5EF4-FFF2-40B4-BE49-F238E27FC236}">
                <a16:creationId xmlns:a16="http://schemas.microsoft.com/office/drawing/2014/main" id="{59E80DC2-522D-0E40-B9D4-6C32ABC1C396}"/>
              </a:ext>
            </a:extLst>
          </p:cNvPr>
          <p:cNvSpPr>
            <a:spLocks noGrp="1"/>
          </p:cNvSpPr>
          <p:nvPr>
            <p:ph type="title"/>
          </p:nvPr>
        </p:nvSpPr>
        <p:spPr>
          <a:xfrm>
            <a:off x="768931" y="447885"/>
            <a:ext cx="10654130" cy="857568"/>
          </a:xfrm>
        </p:spPr>
        <p:txBody>
          <a:bodyPr>
            <a:normAutofit/>
          </a:bodyPr>
          <a:lstStyle>
            <a:lvl1pPr>
              <a:defRPr sz="3400">
                <a:solidFill>
                  <a:schemeClr val="tx1"/>
                </a:solidFill>
              </a:defRPr>
            </a:lvl1pPr>
          </a:lstStyle>
          <a:p>
            <a:r>
              <a:rPr lang="en-US"/>
              <a:t>Click to edit Master title style</a:t>
            </a:r>
          </a:p>
        </p:txBody>
      </p:sp>
    </p:spTree>
    <p:extLst>
      <p:ext uri="{BB962C8B-B14F-4D97-AF65-F5344CB8AC3E}">
        <p14:creationId xmlns:p14="http://schemas.microsoft.com/office/powerpoint/2010/main" val="1011789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550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EF3FAAC0-EA0F-6841-8EC1-CE7E3802B056}"/>
              </a:ext>
            </a:extLst>
          </p:cNvPr>
          <p:cNvSpPr>
            <a:spLocks noGrp="1"/>
          </p:cNvSpPr>
          <p:nvPr>
            <p:ph type="sldNum" sz="quarter" idx="4"/>
          </p:nvPr>
        </p:nvSpPr>
        <p:spPr>
          <a:xfrm>
            <a:off x="918972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74FF1622-8342-4547-97A2-32A778486B47}" type="slidenum">
              <a:rPr lang="en-US" smtClean="0"/>
              <a:pPr/>
              <a:t>‹#›</a:t>
            </a:fld>
            <a:endParaRPr lang="en-US"/>
          </a:p>
        </p:txBody>
      </p:sp>
      <p:pic>
        <p:nvPicPr>
          <p:cNvPr id="13" name="Picture 12" descr="Icon&#10;&#10;Description automatically generated with medium confidence">
            <a:extLst>
              <a:ext uri="{FF2B5EF4-FFF2-40B4-BE49-F238E27FC236}">
                <a16:creationId xmlns:a16="http://schemas.microsoft.com/office/drawing/2014/main" id="{AB9BCAB6-0C94-944A-B5DC-83D4D1B12055}"/>
              </a:ext>
            </a:extLst>
          </p:cNvPr>
          <p:cNvPicPr>
            <a:picLocks noChangeAspect="1"/>
          </p:cNvPicPr>
          <p:nvPr userDrawn="1"/>
        </p:nvPicPr>
        <p:blipFill>
          <a:blip r:embed="rId2"/>
          <a:stretch>
            <a:fillRect/>
          </a:stretch>
        </p:blipFill>
        <p:spPr>
          <a:xfrm>
            <a:off x="365565" y="6354768"/>
            <a:ext cx="2138848" cy="298586"/>
          </a:xfrm>
          <a:prstGeom prst="rect">
            <a:avLst/>
          </a:prstGeom>
        </p:spPr>
      </p:pic>
      <p:sp>
        <p:nvSpPr>
          <p:cNvPr id="15" name="Date Placeholder 3">
            <a:extLst>
              <a:ext uri="{FF2B5EF4-FFF2-40B4-BE49-F238E27FC236}">
                <a16:creationId xmlns:a16="http://schemas.microsoft.com/office/drawing/2014/main" id="{703DFEAC-C924-6343-8C42-0815136C27A4}"/>
              </a:ext>
            </a:extLst>
          </p:cNvPr>
          <p:cNvSpPr>
            <a:spLocks noGrp="1"/>
          </p:cNvSpPr>
          <p:nvPr>
            <p:ph type="dt" sz="half" idx="2"/>
          </p:nvPr>
        </p:nvSpPr>
        <p:spPr>
          <a:xfrm>
            <a:off x="861060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8FAA2052-65C8-214A-961B-75920B5D6DE0}" type="datetime4">
              <a:rPr lang="en-US" smtClean="0"/>
              <a:pPr/>
              <a:t>September 14, 2022</a:t>
            </a:fld>
            <a:endParaRPr lang="en-US"/>
          </a:p>
        </p:txBody>
      </p:sp>
      <p:sp>
        <p:nvSpPr>
          <p:cNvPr id="14" name="Picture Placeholder 2">
            <a:extLst>
              <a:ext uri="{FF2B5EF4-FFF2-40B4-BE49-F238E27FC236}">
                <a16:creationId xmlns:a16="http://schemas.microsoft.com/office/drawing/2014/main" id="{C20B24E9-9063-D141-9414-4E49CC889A91}"/>
              </a:ext>
            </a:extLst>
          </p:cNvPr>
          <p:cNvSpPr>
            <a:spLocks noGrp="1"/>
          </p:cNvSpPr>
          <p:nvPr>
            <p:ph type="pic" idx="1"/>
          </p:nvPr>
        </p:nvSpPr>
        <p:spPr>
          <a:xfrm>
            <a:off x="6258562" y="223520"/>
            <a:ext cx="5638163" cy="5967638"/>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16" name="Content Placeholder 2">
            <a:extLst>
              <a:ext uri="{FF2B5EF4-FFF2-40B4-BE49-F238E27FC236}">
                <a16:creationId xmlns:a16="http://schemas.microsoft.com/office/drawing/2014/main" id="{16D9945F-8BEC-1448-A7D1-9542725BC86F}"/>
              </a:ext>
            </a:extLst>
          </p:cNvPr>
          <p:cNvSpPr>
            <a:spLocks noGrp="1"/>
          </p:cNvSpPr>
          <p:nvPr>
            <p:ph sz="half" idx="11"/>
          </p:nvPr>
        </p:nvSpPr>
        <p:spPr>
          <a:xfrm>
            <a:off x="768932" y="1328313"/>
            <a:ext cx="4961309" cy="4825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40D807CE-0E90-3C43-81F5-4ADA026EA365}"/>
              </a:ext>
            </a:extLst>
          </p:cNvPr>
          <p:cNvSpPr>
            <a:spLocks noGrp="1"/>
          </p:cNvSpPr>
          <p:nvPr>
            <p:ph type="title"/>
          </p:nvPr>
        </p:nvSpPr>
        <p:spPr>
          <a:xfrm>
            <a:off x="768932" y="447885"/>
            <a:ext cx="4961309" cy="857568"/>
          </a:xfrm>
        </p:spPr>
        <p:txBody>
          <a:bodyPr>
            <a:normAutofit/>
          </a:bodyPr>
          <a:lstStyle>
            <a:lvl1pPr>
              <a:defRPr sz="3400">
                <a:solidFill>
                  <a:schemeClr val="tx1"/>
                </a:solidFill>
              </a:defRPr>
            </a:lvl1pPr>
          </a:lstStyle>
          <a:p>
            <a:r>
              <a:rPr lang="en-US"/>
              <a:t>Click to edit Master title style</a:t>
            </a:r>
          </a:p>
        </p:txBody>
      </p:sp>
    </p:spTree>
    <p:extLst>
      <p:ext uri="{BB962C8B-B14F-4D97-AF65-F5344CB8AC3E}">
        <p14:creationId xmlns:p14="http://schemas.microsoft.com/office/powerpoint/2010/main" val="2331231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61301D-6F09-FF4D-BCE1-C58876CFC27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31852"/>
          <a:stretch/>
        </p:blipFill>
        <p:spPr>
          <a:xfrm>
            <a:off x="0" y="1332481"/>
            <a:ext cx="12192000" cy="5525519"/>
          </a:xfrm>
          <a:prstGeom prst="rect">
            <a:avLst/>
          </a:prstGeom>
        </p:spPr>
      </p:pic>
      <p:sp>
        <p:nvSpPr>
          <p:cNvPr id="10" name="Slide Number Placeholder 5">
            <a:extLst>
              <a:ext uri="{FF2B5EF4-FFF2-40B4-BE49-F238E27FC236}">
                <a16:creationId xmlns:a16="http://schemas.microsoft.com/office/drawing/2014/main" id="{FEF1C823-0B43-D548-BECB-5647C3ADC796}"/>
              </a:ext>
            </a:extLst>
          </p:cNvPr>
          <p:cNvSpPr>
            <a:spLocks noGrp="1"/>
          </p:cNvSpPr>
          <p:nvPr>
            <p:ph type="sldNum" sz="quarter" idx="4"/>
          </p:nvPr>
        </p:nvSpPr>
        <p:spPr>
          <a:xfrm>
            <a:off x="918972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74FF1622-8342-4547-97A2-32A778486B47}" type="slidenum">
              <a:rPr lang="en-US" smtClean="0"/>
              <a:pPr/>
              <a:t>‹#›</a:t>
            </a:fld>
            <a:endParaRPr lang="en-US"/>
          </a:p>
        </p:txBody>
      </p:sp>
      <p:pic>
        <p:nvPicPr>
          <p:cNvPr id="9" name="Picture 8" descr="Icon&#10;&#10;Description automatically generated with medium confidence">
            <a:extLst>
              <a:ext uri="{FF2B5EF4-FFF2-40B4-BE49-F238E27FC236}">
                <a16:creationId xmlns:a16="http://schemas.microsoft.com/office/drawing/2014/main" id="{E3540518-F910-2B42-8BD0-4CCD050A93AE}"/>
              </a:ext>
            </a:extLst>
          </p:cNvPr>
          <p:cNvPicPr>
            <a:picLocks noChangeAspect="1"/>
          </p:cNvPicPr>
          <p:nvPr userDrawn="1"/>
        </p:nvPicPr>
        <p:blipFill>
          <a:blip r:embed="rId3"/>
          <a:stretch>
            <a:fillRect/>
          </a:stretch>
        </p:blipFill>
        <p:spPr>
          <a:xfrm>
            <a:off x="365565" y="6354768"/>
            <a:ext cx="2138848" cy="298586"/>
          </a:xfrm>
          <a:prstGeom prst="rect">
            <a:avLst/>
          </a:prstGeom>
        </p:spPr>
      </p:pic>
      <p:sp>
        <p:nvSpPr>
          <p:cNvPr id="8" name="Date Placeholder 3">
            <a:extLst>
              <a:ext uri="{FF2B5EF4-FFF2-40B4-BE49-F238E27FC236}">
                <a16:creationId xmlns:a16="http://schemas.microsoft.com/office/drawing/2014/main" id="{FD8ADEF1-CF75-784A-9F3B-1D0C63CCD260}"/>
              </a:ext>
            </a:extLst>
          </p:cNvPr>
          <p:cNvSpPr>
            <a:spLocks noGrp="1"/>
          </p:cNvSpPr>
          <p:nvPr>
            <p:ph type="dt" sz="half" idx="2"/>
          </p:nvPr>
        </p:nvSpPr>
        <p:spPr>
          <a:xfrm>
            <a:off x="861060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8FAA2052-65C8-214A-961B-75920B5D6DE0}" type="datetime4">
              <a:rPr lang="en-US" smtClean="0"/>
              <a:pPr/>
              <a:t>September 14, 2022</a:t>
            </a:fld>
            <a:endParaRPr lang="en-US"/>
          </a:p>
        </p:txBody>
      </p:sp>
      <p:sp>
        <p:nvSpPr>
          <p:cNvPr id="11" name="Rectangle 10">
            <a:extLst>
              <a:ext uri="{FF2B5EF4-FFF2-40B4-BE49-F238E27FC236}">
                <a16:creationId xmlns:a16="http://schemas.microsoft.com/office/drawing/2014/main" id="{B0052500-42B4-AE45-BDE0-40FE6C80CF2D}"/>
              </a:ext>
            </a:extLst>
          </p:cNvPr>
          <p:cNvSpPr/>
          <p:nvPr userDrawn="1"/>
        </p:nvSpPr>
        <p:spPr>
          <a:xfrm>
            <a:off x="3310622" y="6432375"/>
            <a:ext cx="5570756" cy="215444"/>
          </a:xfrm>
          <a:prstGeom prst="rect">
            <a:avLst/>
          </a:prstGeom>
        </p:spPr>
        <p:txBody>
          <a:bodyPr wrap="non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spTree>
    <p:extLst>
      <p:ext uri="{BB962C8B-B14F-4D97-AF65-F5344CB8AC3E}">
        <p14:creationId xmlns:p14="http://schemas.microsoft.com/office/powerpoint/2010/main" val="917522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E177C312-2F06-E841-BA30-71580F95E222}"/>
              </a:ext>
            </a:extLst>
          </p:cNvPr>
          <p:cNvPicPr>
            <a:picLocks noChangeAspect="1"/>
          </p:cNvPicPr>
          <p:nvPr userDrawn="1"/>
        </p:nvPicPr>
        <p:blipFill rotWithShape="1">
          <a:blip r:embed="rId2"/>
          <a:srcRect l="-6610" r="6610"/>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4E497EAD-AD63-6A41-BCD7-AAB30D352E37}"/>
              </a:ext>
            </a:extLst>
          </p:cNvPr>
          <p:cNvSpPr/>
          <p:nvPr userDrawn="1"/>
        </p:nvSpPr>
        <p:spPr>
          <a:xfrm>
            <a:off x="1" y="0"/>
            <a:ext cx="6901841" cy="6858000"/>
          </a:xfrm>
          <a:prstGeom prst="rect">
            <a:avLst/>
          </a:prstGeom>
          <a:gradFill flip="none" rotWithShape="1">
            <a:gsLst>
              <a:gs pos="0">
                <a:schemeClr val="bg1">
                  <a:alpha val="0"/>
                </a:schemeClr>
              </a:gs>
              <a:gs pos="5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pic>
        <p:nvPicPr>
          <p:cNvPr id="10" name="Picture 9">
            <a:extLst>
              <a:ext uri="{FF2B5EF4-FFF2-40B4-BE49-F238E27FC236}">
                <a16:creationId xmlns:a16="http://schemas.microsoft.com/office/drawing/2014/main" id="{25964B7E-936F-4C4B-9F7A-3E117667431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38201" y="5319300"/>
            <a:ext cx="2053281" cy="648899"/>
          </a:xfrm>
          <a:prstGeom prst="rect">
            <a:avLst/>
          </a:prstGeom>
        </p:spPr>
      </p:pic>
      <p:sp>
        <p:nvSpPr>
          <p:cNvPr id="9" name="Slide Number Placeholder 5">
            <a:extLst>
              <a:ext uri="{FF2B5EF4-FFF2-40B4-BE49-F238E27FC236}">
                <a16:creationId xmlns:a16="http://schemas.microsoft.com/office/drawing/2014/main" id="{CBEB73A3-BDA3-3347-9F5C-C03E5CA2D699}"/>
              </a:ext>
            </a:extLst>
          </p:cNvPr>
          <p:cNvSpPr>
            <a:spLocks noGrp="1"/>
          </p:cNvSpPr>
          <p:nvPr>
            <p:ph type="sldNum" sz="quarter" idx="4"/>
          </p:nvPr>
        </p:nvSpPr>
        <p:spPr>
          <a:xfrm>
            <a:off x="918972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74FF1622-8342-4547-97A2-32A778486B47}" type="slidenum">
              <a:rPr lang="en-US" smtClean="0"/>
              <a:pPr/>
              <a:t>‹#›</a:t>
            </a:fld>
            <a:endParaRPr lang="en-US"/>
          </a:p>
        </p:txBody>
      </p:sp>
      <p:sp>
        <p:nvSpPr>
          <p:cNvPr id="15" name="Title 1">
            <a:extLst>
              <a:ext uri="{FF2B5EF4-FFF2-40B4-BE49-F238E27FC236}">
                <a16:creationId xmlns:a16="http://schemas.microsoft.com/office/drawing/2014/main" id="{B318B283-CB11-A747-B155-C41E00769CB1}"/>
              </a:ext>
            </a:extLst>
          </p:cNvPr>
          <p:cNvSpPr>
            <a:spLocks noGrp="1"/>
          </p:cNvSpPr>
          <p:nvPr>
            <p:ph type="title" hasCustomPrompt="1"/>
          </p:nvPr>
        </p:nvSpPr>
        <p:spPr>
          <a:xfrm>
            <a:off x="768931" y="447885"/>
            <a:ext cx="10515600" cy="857568"/>
          </a:xfrm>
        </p:spPr>
        <p:txBody>
          <a:bodyPr>
            <a:normAutofit/>
          </a:bodyPr>
          <a:lstStyle>
            <a:lvl1pPr>
              <a:defRPr sz="3400">
                <a:solidFill>
                  <a:srgbClr val="03647A"/>
                </a:solidFill>
              </a:defRPr>
            </a:lvl1pPr>
          </a:lstStyle>
          <a:p>
            <a:r>
              <a:rPr lang="en-US"/>
              <a:t>Your Guides</a:t>
            </a:r>
          </a:p>
        </p:txBody>
      </p:sp>
      <p:sp>
        <p:nvSpPr>
          <p:cNvPr id="12" name="Date Placeholder 3">
            <a:extLst>
              <a:ext uri="{FF2B5EF4-FFF2-40B4-BE49-F238E27FC236}">
                <a16:creationId xmlns:a16="http://schemas.microsoft.com/office/drawing/2014/main" id="{F98FE023-3CB6-244C-ADC4-3E897D488F88}"/>
              </a:ext>
            </a:extLst>
          </p:cNvPr>
          <p:cNvSpPr>
            <a:spLocks noGrp="1"/>
          </p:cNvSpPr>
          <p:nvPr>
            <p:ph type="dt" sz="half" idx="2"/>
          </p:nvPr>
        </p:nvSpPr>
        <p:spPr>
          <a:xfrm>
            <a:off x="861060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8FAA2052-65C8-214A-961B-75920B5D6DE0}" type="datetime4">
              <a:rPr lang="en-US" smtClean="0"/>
              <a:pPr/>
              <a:t>September 14, 2022</a:t>
            </a:fld>
            <a:endParaRPr lang="en-US"/>
          </a:p>
        </p:txBody>
      </p:sp>
      <p:sp>
        <p:nvSpPr>
          <p:cNvPr id="14" name="Rectangle 13">
            <a:extLst>
              <a:ext uri="{FF2B5EF4-FFF2-40B4-BE49-F238E27FC236}">
                <a16:creationId xmlns:a16="http://schemas.microsoft.com/office/drawing/2014/main" id="{69AADAC4-98FC-BD45-B497-84C0B888CF61}"/>
              </a:ext>
            </a:extLst>
          </p:cNvPr>
          <p:cNvSpPr/>
          <p:nvPr userDrawn="1"/>
        </p:nvSpPr>
        <p:spPr>
          <a:xfrm>
            <a:off x="2716744" y="6352542"/>
            <a:ext cx="6619973" cy="215444"/>
          </a:xfrm>
          <a:prstGeom prst="rect">
            <a:avLst/>
          </a:prstGeom>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spTree>
    <p:extLst>
      <p:ext uri="{BB962C8B-B14F-4D97-AF65-F5344CB8AC3E}">
        <p14:creationId xmlns:p14="http://schemas.microsoft.com/office/powerpoint/2010/main" val="1154844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6E5C742F-5E34-D747-87FB-EC66C3E48355}"/>
              </a:ext>
            </a:extLst>
          </p:cNvPr>
          <p:cNvPicPr>
            <a:picLocks noChangeAspect="1"/>
          </p:cNvPicPr>
          <p:nvPr userDrawn="1"/>
        </p:nvPicPr>
        <p:blipFill rotWithShape="1">
          <a:blip r:embed="rId2"/>
          <a:srcRect l="14524" r="37142"/>
          <a:stretch/>
        </p:blipFill>
        <p:spPr>
          <a:xfrm>
            <a:off x="0" y="0"/>
            <a:ext cx="12192000" cy="6858000"/>
          </a:xfrm>
          <a:prstGeom prst="rect">
            <a:avLst/>
          </a:prstGeom>
        </p:spPr>
      </p:pic>
      <p:pic>
        <p:nvPicPr>
          <p:cNvPr id="6" name="Graphic 5">
            <a:extLst>
              <a:ext uri="{FF2B5EF4-FFF2-40B4-BE49-F238E27FC236}">
                <a16:creationId xmlns:a16="http://schemas.microsoft.com/office/drawing/2014/main" id="{4E7B1BCE-1B84-1F42-9B65-4D7DDCCA11A6}"/>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4520" y="457381"/>
            <a:ext cx="2478024" cy="784981"/>
          </a:xfrm>
          <a:prstGeom prst="rect">
            <a:avLst/>
          </a:prstGeom>
        </p:spPr>
      </p:pic>
      <p:sp>
        <p:nvSpPr>
          <p:cNvPr id="8" name="Slide Number Placeholder 3">
            <a:extLst>
              <a:ext uri="{FF2B5EF4-FFF2-40B4-BE49-F238E27FC236}">
                <a16:creationId xmlns:a16="http://schemas.microsoft.com/office/drawing/2014/main" id="{F76AFEF7-C978-9245-8DD4-496C755270D0}"/>
              </a:ext>
            </a:extLst>
          </p:cNvPr>
          <p:cNvSpPr>
            <a:spLocks noGrp="1"/>
          </p:cNvSpPr>
          <p:nvPr>
            <p:ph type="sldNum" sz="quarter" idx="11"/>
          </p:nvPr>
        </p:nvSpPr>
        <p:spPr>
          <a:xfrm>
            <a:off x="9166013" y="6438266"/>
            <a:ext cx="2743200" cy="365125"/>
          </a:xfrm>
        </p:spPr>
        <p:txBody>
          <a:bodyPr/>
          <a:lstStyle>
            <a:lvl1pPr>
              <a:defRPr>
                <a:solidFill>
                  <a:schemeClr val="bg1"/>
                </a:solidFill>
              </a:defRPr>
            </a:lvl1pPr>
          </a:lstStyle>
          <a:p>
            <a:fld id="{A5ADF824-5DA6-8947-92A8-11800B62386F}" type="slidenum">
              <a:rPr lang="en-US" smtClean="0"/>
              <a:pPr/>
              <a:t>‹#›</a:t>
            </a:fld>
            <a:endParaRPr lang="en-US"/>
          </a:p>
        </p:txBody>
      </p:sp>
      <p:sp>
        <p:nvSpPr>
          <p:cNvPr id="9" name="Title 1">
            <a:extLst>
              <a:ext uri="{FF2B5EF4-FFF2-40B4-BE49-F238E27FC236}">
                <a16:creationId xmlns:a16="http://schemas.microsoft.com/office/drawing/2014/main" id="{28831783-0E01-FC4B-9439-3929A190735F}"/>
              </a:ext>
            </a:extLst>
          </p:cNvPr>
          <p:cNvSpPr>
            <a:spLocks noGrp="1"/>
          </p:cNvSpPr>
          <p:nvPr>
            <p:ph type="ctrTitle"/>
          </p:nvPr>
        </p:nvSpPr>
        <p:spPr>
          <a:xfrm>
            <a:off x="604520" y="2339324"/>
            <a:ext cx="10252697" cy="1812921"/>
          </a:xfrm>
        </p:spPr>
        <p:txBody>
          <a:bodyPr anchor="b">
            <a:normAutofit/>
          </a:bodyPr>
          <a:lstStyle>
            <a:lvl1pPr algn="l">
              <a:defRPr sz="5400" b="1">
                <a:solidFill>
                  <a:schemeClr val="bg1"/>
                </a:solidFill>
              </a:defRPr>
            </a:lvl1pPr>
          </a:lstStyle>
          <a:p>
            <a:r>
              <a:rPr lang="en-US"/>
              <a:t>Click to edit Master title style</a:t>
            </a:r>
          </a:p>
        </p:txBody>
      </p:sp>
      <p:sp>
        <p:nvSpPr>
          <p:cNvPr id="10" name="Subtitle 2">
            <a:extLst>
              <a:ext uri="{FF2B5EF4-FFF2-40B4-BE49-F238E27FC236}">
                <a16:creationId xmlns:a16="http://schemas.microsoft.com/office/drawing/2014/main" id="{CF700BA5-8DA1-D74E-8FD1-059C3A687F0A}"/>
              </a:ext>
            </a:extLst>
          </p:cNvPr>
          <p:cNvSpPr>
            <a:spLocks noGrp="1"/>
          </p:cNvSpPr>
          <p:nvPr>
            <p:ph type="subTitle" idx="1"/>
          </p:nvPr>
        </p:nvSpPr>
        <p:spPr>
          <a:xfrm>
            <a:off x="604519" y="4165330"/>
            <a:ext cx="8735908" cy="933595"/>
          </a:xfrm>
        </p:spPr>
        <p:txBody>
          <a:bodyPr/>
          <a:lstStyle>
            <a:lvl1pPr marL="0" indent="0" algn="l">
              <a:buNone/>
              <a:defRPr sz="2400" b="1">
                <a:solidFill>
                  <a:srgbClr val="60B8CC"/>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2" name="Date Placeholder 3">
            <a:extLst>
              <a:ext uri="{FF2B5EF4-FFF2-40B4-BE49-F238E27FC236}">
                <a16:creationId xmlns:a16="http://schemas.microsoft.com/office/drawing/2014/main" id="{622EA732-7CD1-3041-BA10-9F15699F9759}"/>
              </a:ext>
            </a:extLst>
          </p:cNvPr>
          <p:cNvSpPr>
            <a:spLocks noGrp="1"/>
          </p:cNvSpPr>
          <p:nvPr>
            <p:ph type="dt" sz="half" idx="10"/>
          </p:nvPr>
        </p:nvSpPr>
        <p:spPr>
          <a:xfrm>
            <a:off x="8610600" y="6438266"/>
            <a:ext cx="2743200" cy="365125"/>
          </a:xfrm>
        </p:spPr>
        <p:txBody>
          <a:bodyPr/>
          <a:lstStyle>
            <a:lvl1pPr>
              <a:defRPr>
                <a:solidFill>
                  <a:schemeClr val="bg1"/>
                </a:solidFill>
              </a:defRPr>
            </a:lvl1pPr>
          </a:lstStyle>
          <a:p>
            <a:endParaRPr lang="en-US"/>
          </a:p>
        </p:txBody>
      </p:sp>
      <p:sp>
        <p:nvSpPr>
          <p:cNvPr id="14" name="Rectangle 13">
            <a:extLst>
              <a:ext uri="{FF2B5EF4-FFF2-40B4-BE49-F238E27FC236}">
                <a16:creationId xmlns:a16="http://schemas.microsoft.com/office/drawing/2014/main" id="{F36EDD4A-9B26-F809-CF04-1F7A076CD92C}"/>
              </a:ext>
            </a:extLst>
          </p:cNvPr>
          <p:cNvSpPr/>
          <p:nvPr userDrawn="1"/>
        </p:nvSpPr>
        <p:spPr>
          <a:xfrm>
            <a:off x="3413760" y="6533975"/>
            <a:ext cx="4991947" cy="183694"/>
          </a:xfrm>
          <a:prstGeom prst="rect">
            <a:avLst/>
          </a:prstGeom>
          <a:noFill/>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spTree>
    <p:extLst>
      <p:ext uri="{BB962C8B-B14F-4D97-AF65-F5344CB8AC3E}">
        <p14:creationId xmlns:p14="http://schemas.microsoft.com/office/powerpoint/2010/main" val="4192442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107E71B7-1015-D84A-B565-AF116CD66905}"/>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l="15083" r="9917" b="57195"/>
          <a:stretch/>
        </p:blipFill>
        <p:spPr>
          <a:xfrm>
            <a:off x="0" y="1015"/>
            <a:ext cx="12192000" cy="3914078"/>
          </a:xfrm>
          <a:prstGeom prst="rect">
            <a:avLst/>
          </a:prstGeom>
        </p:spPr>
      </p:pic>
      <p:sp>
        <p:nvSpPr>
          <p:cNvPr id="2" name="Title 1"/>
          <p:cNvSpPr>
            <a:spLocks noGrp="1"/>
          </p:cNvSpPr>
          <p:nvPr>
            <p:ph type="title"/>
          </p:nvPr>
        </p:nvSpPr>
        <p:spPr>
          <a:xfrm>
            <a:off x="838200" y="365127"/>
            <a:ext cx="10515600" cy="1026794"/>
          </a:xfrm>
        </p:spPr>
        <p:txBody>
          <a:bodyPr>
            <a:normAutofit/>
          </a:bodyPr>
          <a:lstStyle>
            <a:lvl1pPr>
              <a:defRPr sz="3400"/>
            </a:lvl1pPr>
          </a:lstStyle>
          <a:p>
            <a:r>
              <a:rPr lang="en-US"/>
              <a:t>Click to edit Master title style</a:t>
            </a:r>
          </a:p>
        </p:txBody>
      </p:sp>
      <p:sp>
        <p:nvSpPr>
          <p:cNvPr id="3" name="Content Placeholder 2"/>
          <p:cNvSpPr>
            <a:spLocks noGrp="1"/>
          </p:cNvSpPr>
          <p:nvPr>
            <p:ph idx="1"/>
          </p:nvPr>
        </p:nvSpPr>
        <p:spPr>
          <a:xfrm>
            <a:off x="838200" y="1827039"/>
            <a:ext cx="10515600" cy="4426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A5ADF824-5DA6-8947-92A8-11800B62386F}" type="slidenum">
              <a:rPr lang="en-US" smtClean="0"/>
              <a:t>‹#›</a:t>
            </a:fld>
            <a:endParaRPr lang="en-US"/>
          </a:p>
        </p:txBody>
      </p:sp>
      <p:pic>
        <p:nvPicPr>
          <p:cNvPr id="10" name="Picture 9" descr="Shape&#10;&#10;Description automatically generated with medium confidence">
            <a:extLst>
              <a:ext uri="{FF2B5EF4-FFF2-40B4-BE49-F238E27FC236}">
                <a16:creationId xmlns:a16="http://schemas.microsoft.com/office/drawing/2014/main" id="{0CE73374-DDF9-7E46-A827-337D1AE6EFB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93971" y="6328467"/>
            <a:ext cx="1199815" cy="393473"/>
          </a:xfrm>
          <a:prstGeom prst="rect">
            <a:avLst/>
          </a:prstGeom>
        </p:spPr>
      </p:pic>
      <p:sp>
        <p:nvSpPr>
          <p:cNvPr id="11" name="Text Placeholder 2">
            <a:extLst>
              <a:ext uri="{FF2B5EF4-FFF2-40B4-BE49-F238E27FC236}">
                <a16:creationId xmlns:a16="http://schemas.microsoft.com/office/drawing/2014/main" id="{EC3D6D63-9152-4742-899F-8F08DE47AF2E}"/>
              </a:ext>
            </a:extLst>
          </p:cNvPr>
          <p:cNvSpPr>
            <a:spLocks noGrp="1"/>
          </p:cNvSpPr>
          <p:nvPr>
            <p:ph type="body" idx="13"/>
          </p:nvPr>
        </p:nvSpPr>
        <p:spPr>
          <a:xfrm>
            <a:off x="838200" y="1391922"/>
            <a:ext cx="10515600" cy="435117"/>
          </a:xfrm>
        </p:spPr>
        <p:txBody>
          <a:bodyPr anchor="b"/>
          <a:lstStyle>
            <a:lvl1pPr marL="0" indent="0">
              <a:buNone/>
              <a:defRPr sz="2400" b="1">
                <a:solidFill>
                  <a:srgbClr val="0364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547589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107E71B7-1015-D84A-B565-AF116CD66905}"/>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l="15083" r="9917" b="57195"/>
          <a:stretch/>
        </p:blipFill>
        <p:spPr>
          <a:xfrm>
            <a:off x="0" y="0"/>
            <a:ext cx="12192000" cy="3914078"/>
          </a:xfrm>
          <a:prstGeom prst="rect">
            <a:avLst/>
          </a:prstGeom>
        </p:spPr>
      </p:pic>
      <p:sp>
        <p:nvSpPr>
          <p:cNvPr id="2" name="Title 1"/>
          <p:cNvSpPr>
            <a:spLocks noGrp="1"/>
          </p:cNvSpPr>
          <p:nvPr>
            <p:ph type="title"/>
          </p:nvPr>
        </p:nvSpPr>
        <p:spPr>
          <a:xfrm>
            <a:off x="838200" y="365127"/>
            <a:ext cx="10515600" cy="1026794"/>
          </a:xfrm>
        </p:spPr>
        <p:txBody>
          <a:bodyPr>
            <a:normAutofit/>
          </a:bodyPr>
          <a:lstStyle>
            <a:lvl1pPr>
              <a:defRPr sz="3400"/>
            </a:lvl1pPr>
          </a:lstStyle>
          <a:p>
            <a:r>
              <a:rPr lang="en-US"/>
              <a:t>Click to edit Master title style</a:t>
            </a:r>
          </a:p>
        </p:txBody>
      </p:sp>
      <p:sp>
        <p:nvSpPr>
          <p:cNvPr id="3" name="Content Placeholder 2"/>
          <p:cNvSpPr>
            <a:spLocks noGrp="1"/>
          </p:cNvSpPr>
          <p:nvPr>
            <p:ph idx="1"/>
          </p:nvPr>
        </p:nvSpPr>
        <p:spPr>
          <a:xfrm>
            <a:off x="838200" y="1391921"/>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August 26, 2022</a:t>
            </a:r>
          </a:p>
        </p:txBody>
      </p:sp>
      <p:sp>
        <p:nvSpPr>
          <p:cNvPr id="6" name="Slide Number Placeholder 5"/>
          <p:cNvSpPr>
            <a:spLocks noGrp="1"/>
          </p:cNvSpPr>
          <p:nvPr>
            <p:ph type="sldNum" sz="quarter" idx="12"/>
          </p:nvPr>
        </p:nvSpPr>
        <p:spPr/>
        <p:txBody>
          <a:bodyPr/>
          <a:lstStyle/>
          <a:p>
            <a:fld id="{A5ADF824-5DA6-8947-92A8-11800B62386F}" type="slidenum">
              <a:rPr lang="en-US" smtClean="0"/>
              <a:t>‹#›</a:t>
            </a:fld>
            <a:endParaRPr lang="en-US"/>
          </a:p>
        </p:txBody>
      </p:sp>
      <p:pic>
        <p:nvPicPr>
          <p:cNvPr id="10" name="Picture 9" descr="Shape&#10;&#10;Description automatically generated with medium confidence">
            <a:extLst>
              <a:ext uri="{FF2B5EF4-FFF2-40B4-BE49-F238E27FC236}">
                <a16:creationId xmlns:a16="http://schemas.microsoft.com/office/drawing/2014/main" id="{0CE73374-DDF9-7E46-A827-337D1AE6EFB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93971" y="6328467"/>
            <a:ext cx="1199815" cy="393473"/>
          </a:xfrm>
          <a:prstGeom prst="rect">
            <a:avLst/>
          </a:prstGeom>
        </p:spPr>
      </p:pic>
    </p:spTree>
    <p:extLst>
      <p:ext uri="{BB962C8B-B14F-4D97-AF65-F5344CB8AC3E}">
        <p14:creationId xmlns:p14="http://schemas.microsoft.com/office/powerpoint/2010/main" val="4214898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Picture 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DEA9ABD-50AF-5143-BA85-DFABE86B3EB2}"/>
              </a:ext>
            </a:extLst>
          </p:cNvPr>
          <p:cNvSpPr>
            <a:spLocks noGrp="1"/>
          </p:cNvSpPr>
          <p:nvPr>
            <p:ph type="pic" sz="quarter" idx="12"/>
          </p:nvPr>
        </p:nvSpPr>
        <p:spPr>
          <a:xfrm>
            <a:off x="4849813" y="0"/>
            <a:ext cx="7342187" cy="6858000"/>
          </a:xfrm>
        </p:spPr>
        <p:txBody>
          <a:bodyPr/>
          <a:lstStyle/>
          <a:p>
            <a:r>
              <a:rPr lang="en-US"/>
              <a:t>Click icon to add picture</a:t>
            </a:r>
          </a:p>
        </p:txBody>
      </p:sp>
      <p:sp>
        <p:nvSpPr>
          <p:cNvPr id="4" name="Slide Number Placeholder 3">
            <a:extLst>
              <a:ext uri="{FF2B5EF4-FFF2-40B4-BE49-F238E27FC236}">
                <a16:creationId xmlns:a16="http://schemas.microsoft.com/office/drawing/2014/main" id="{19CDAAFF-11F3-4F41-8078-A12715A89FB5}"/>
              </a:ext>
            </a:extLst>
          </p:cNvPr>
          <p:cNvSpPr>
            <a:spLocks noGrp="1"/>
          </p:cNvSpPr>
          <p:nvPr>
            <p:ph type="sldNum" sz="quarter" idx="11"/>
          </p:nvPr>
        </p:nvSpPr>
        <p:spPr/>
        <p:txBody>
          <a:bodyPr/>
          <a:lstStyle/>
          <a:p>
            <a:fld id="{74FF1622-8342-4547-97A2-32A778486B47}" type="slidenum">
              <a:rPr lang="en-US" smtClean="0"/>
              <a:pPr/>
              <a:t>‹#›</a:t>
            </a:fld>
            <a:endParaRPr lang="en-US"/>
          </a:p>
        </p:txBody>
      </p:sp>
      <p:sp>
        <p:nvSpPr>
          <p:cNvPr id="7" name="Title 1">
            <a:extLst>
              <a:ext uri="{FF2B5EF4-FFF2-40B4-BE49-F238E27FC236}">
                <a16:creationId xmlns:a16="http://schemas.microsoft.com/office/drawing/2014/main" id="{861CCEB5-A17C-2E42-B273-A1CAAF6BAE98}"/>
              </a:ext>
            </a:extLst>
          </p:cNvPr>
          <p:cNvSpPr>
            <a:spLocks noGrp="1"/>
          </p:cNvSpPr>
          <p:nvPr>
            <p:ph type="ctrTitle"/>
          </p:nvPr>
        </p:nvSpPr>
        <p:spPr>
          <a:xfrm>
            <a:off x="661669" y="3353234"/>
            <a:ext cx="6704331" cy="1812921"/>
          </a:xfrm>
        </p:spPr>
        <p:txBody>
          <a:bodyPr anchor="b"/>
          <a:lstStyle>
            <a:lvl1pPr algn="l">
              <a:defRPr sz="6000">
                <a:solidFill>
                  <a:schemeClr val="tx1"/>
                </a:solidFill>
              </a:defRPr>
            </a:lvl1pPr>
          </a:lstStyle>
          <a:p>
            <a:r>
              <a:rPr lang="en-US"/>
              <a:t>Click to edit Master title style</a:t>
            </a:r>
          </a:p>
        </p:txBody>
      </p:sp>
      <p:sp>
        <p:nvSpPr>
          <p:cNvPr id="8" name="Subtitle 2">
            <a:extLst>
              <a:ext uri="{FF2B5EF4-FFF2-40B4-BE49-F238E27FC236}">
                <a16:creationId xmlns:a16="http://schemas.microsoft.com/office/drawing/2014/main" id="{E2F95AC6-BB8E-FE42-A6FA-25323129AE5A}"/>
              </a:ext>
            </a:extLst>
          </p:cNvPr>
          <p:cNvSpPr>
            <a:spLocks noGrp="1"/>
          </p:cNvSpPr>
          <p:nvPr>
            <p:ph type="subTitle" idx="1"/>
          </p:nvPr>
        </p:nvSpPr>
        <p:spPr>
          <a:xfrm>
            <a:off x="661669" y="5179240"/>
            <a:ext cx="6704331" cy="933595"/>
          </a:xfrm>
        </p:spPr>
        <p:txBody>
          <a:bodyPr/>
          <a:lstStyle>
            <a:lvl1pPr marL="0" indent="0" algn="l">
              <a:buNone/>
              <a:defRPr sz="2400" b="1">
                <a:solidFill>
                  <a:srgbClr val="03647A"/>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760593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_v2">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7DFC457-2076-C541-B34E-C16F08A4768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2500" r="12500"/>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75CE6BDF-8EB3-764E-949D-C95808B87E76}"/>
              </a:ext>
            </a:extLst>
          </p:cNvPr>
          <p:cNvSpPr/>
          <p:nvPr userDrawn="1"/>
        </p:nvSpPr>
        <p:spPr>
          <a:xfrm rot="5400000">
            <a:off x="-381000" y="381001"/>
            <a:ext cx="6858000" cy="6095999"/>
          </a:xfrm>
          <a:prstGeom prst="rect">
            <a:avLst/>
          </a:prstGeom>
          <a:gradFill>
            <a:gsLst>
              <a:gs pos="0">
                <a:schemeClr val="accent1">
                  <a:lumMod val="5000"/>
                  <a:lumOff val="95000"/>
                  <a:alpha val="0"/>
                </a:schemeClr>
              </a:gs>
              <a:gs pos="57000">
                <a:schemeClr val="bg1">
                  <a:alpha val="86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a:extLst>
              <a:ext uri="{FF2B5EF4-FFF2-40B4-BE49-F238E27FC236}">
                <a16:creationId xmlns:a16="http://schemas.microsoft.com/office/drawing/2014/main" id="{78EB8D31-8C74-BC4F-8612-F254523C122D}"/>
              </a:ext>
            </a:extLst>
          </p:cNvPr>
          <p:cNvSpPr>
            <a:spLocks noGrp="1"/>
          </p:cNvSpPr>
          <p:nvPr>
            <p:ph type="ctrTitle"/>
          </p:nvPr>
        </p:nvSpPr>
        <p:spPr>
          <a:xfrm>
            <a:off x="604521" y="3307299"/>
            <a:ext cx="6628312" cy="1812921"/>
          </a:xfrm>
        </p:spPr>
        <p:txBody>
          <a:bodyPr anchor="b">
            <a:normAutofit/>
          </a:bodyPr>
          <a:lstStyle>
            <a:lvl1pPr algn="l">
              <a:defRPr sz="5400" b="1">
                <a:solidFill>
                  <a:schemeClr val="tx1"/>
                </a:solidFill>
              </a:defRPr>
            </a:lvl1pPr>
          </a:lstStyle>
          <a:p>
            <a:r>
              <a:rPr lang="en-US"/>
              <a:t>Click to edit Master title style</a:t>
            </a:r>
          </a:p>
        </p:txBody>
      </p:sp>
      <p:sp>
        <p:nvSpPr>
          <p:cNvPr id="19" name="Subtitle 2">
            <a:extLst>
              <a:ext uri="{FF2B5EF4-FFF2-40B4-BE49-F238E27FC236}">
                <a16:creationId xmlns:a16="http://schemas.microsoft.com/office/drawing/2014/main" id="{DCF1DC47-9D41-154E-825E-B6596E2EE2A7}"/>
              </a:ext>
            </a:extLst>
          </p:cNvPr>
          <p:cNvSpPr>
            <a:spLocks noGrp="1"/>
          </p:cNvSpPr>
          <p:nvPr>
            <p:ph type="subTitle" idx="1"/>
          </p:nvPr>
        </p:nvSpPr>
        <p:spPr>
          <a:xfrm>
            <a:off x="604520" y="5133305"/>
            <a:ext cx="6668097" cy="933595"/>
          </a:xfrm>
        </p:spPr>
        <p:txBody>
          <a:bodyPr/>
          <a:lstStyle>
            <a:lvl1pPr marL="0" indent="0" algn="l">
              <a:buNone/>
              <a:defRPr sz="2400" b="1">
                <a:solidFill>
                  <a:srgbClr val="03647A"/>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21" name="Picture 20">
            <a:extLst>
              <a:ext uri="{FF2B5EF4-FFF2-40B4-BE49-F238E27FC236}">
                <a16:creationId xmlns:a16="http://schemas.microsoft.com/office/drawing/2014/main" id="{E332D773-4214-B345-9BC5-309DCA7B983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04521" y="499878"/>
            <a:ext cx="2474345" cy="783951"/>
          </a:xfrm>
          <a:prstGeom prst="rect">
            <a:avLst/>
          </a:prstGeom>
        </p:spPr>
      </p:pic>
      <p:sp>
        <p:nvSpPr>
          <p:cNvPr id="5" name="Date Placeholder 4">
            <a:extLst>
              <a:ext uri="{FF2B5EF4-FFF2-40B4-BE49-F238E27FC236}">
                <a16:creationId xmlns:a16="http://schemas.microsoft.com/office/drawing/2014/main" id="{A0E7309E-ED8E-4085-B7DA-8835ED64BA87}"/>
              </a:ext>
            </a:extLst>
          </p:cNvPr>
          <p:cNvSpPr>
            <a:spLocks noGrp="1"/>
          </p:cNvSpPr>
          <p:nvPr>
            <p:ph type="dt" sz="half" idx="10"/>
          </p:nvPr>
        </p:nvSpPr>
        <p:spPr/>
        <p:txBody>
          <a:bodyPr/>
          <a:lstStyle/>
          <a:p>
            <a:endParaRPr lang="en-US"/>
          </a:p>
        </p:txBody>
      </p:sp>
      <p:sp>
        <p:nvSpPr>
          <p:cNvPr id="7" name="Footer Placeholder 6">
            <a:extLst>
              <a:ext uri="{FF2B5EF4-FFF2-40B4-BE49-F238E27FC236}">
                <a16:creationId xmlns:a16="http://schemas.microsoft.com/office/drawing/2014/main" id="{91469898-53A9-40BF-840D-2210C2FAC88D}"/>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C0CB70A5-4914-467D-AEEA-0F5C02D5CB77}"/>
              </a:ext>
            </a:extLst>
          </p:cNvPr>
          <p:cNvSpPr>
            <a:spLocks noGrp="1"/>
          </p:cNvSpPr>
          <p:nvPr>
            <p:ph type="sldNum" sz="quarter" idx="12"/>
          </p:nvPr>
        </p:nvSpPr>
        <p:spPr/>
        <p:txBody>
          <a:bodyPr/>
          <a:lstStyle/>
          <a:p>
            <a:fld id="{A5ADF824-5DA6-8947-92A8-11800B62386F}" type="slidenum">
              <a:rPr lang="en-US" smtClean="0"/>
              <a:pPr/>
              <a:t>‹#›</a:t>
            </a:fld>
            <a:endParaRPr lang="en-US"/>
          </a:p>
        </p:txBody>
      </p:sp>
      <p:sp>
        <p:nvSpPr>
          <p:cNvPr id="12" name="TextBox 11">
            <a:extLst>
              <a:ext uri="{FF2B5EF4-FFF2-40B4-BE49-F238E27FC236}">
                <a16:creationId xmlns:a16="http://schemas.microsoft.com/office/drawing/2014/main" id="{415CA6DC-AB62-D84B-DCE7-1C1A6F39E538}"/>
              </a:ext>
            </a:extLst>
          </p:cNvPr>
          <p:cNvSpPr txBox="1"/>
          <p:nvPr userDrawn="1"/>
        </p:nvSpPr>
        <p:spPr>
          <a:xfrm>
            <a:off x="741680" y="6358583"/>
            <a:ext cx="8991600" cy="523220"/>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a:effectLst/>
                <a:latin typeface="Arial" panose="020B0604020202020204" pitchFamily="34" charset="0"/>
                <a:ea typeface="Calibri" panose="020F0502020204030204" pitchFamily="34" charset="0"/>
                <a:cs typeface="Arial" panose="020B0604020202020204" pitchFamily="34" charset="0"/>
              </a:rPr>
              <a:t>This deliverable was prepared by Guidehouse Inc. for the sole use and benefit of, and pursuant to a client relationship exclusively with the Montana Department of Public Health and Human Services (“Client”). </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700">
                <a:effectLst/>
                <a:latin typeface="Arial" panose="020B0604020202020204" pitchFamily="34" charset="0"/>
                <a:ea typeface="Calibri" panose="020F0502020204030204" pitchFamily="34" charset="0"/>
                <a:cs typeface="Arial" panose="020B0604020202020204" pitchFamily="34" charset="0"/>
              </a:rPr>
              <a:t>The work presented in this deliverable represents Guidehouse’s professional judgement based on the information available at the time this report was prepared. The information in this deliverable may not be relied upon </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700">
                <a:effectLst/>
                <a:latin typeface="Arial" panose="020B0604020202020204" pitchFamily="34" charset="0"/>
                <a:ea typeface="Calibri" panose="020F0502020204030204" pitchFamily="34" charset="0"/>
                <a:cs typeface="Arial" panose="020B0604020202020204" pitchFamily="34" charset="0"/>
              </a:rPr>
              <a:t>by anyone other than Client. Accordingly, Guidehouse disclaims any contractual or other responsibility to others based on their access to or use of the deliverable.</a:t>
            </a:r>
            <a:endParaRPr lang="en-US" sz="700">
              <a:latin typeface="Arial" panose="020B0604020202020204" pitchFamily="34" charset="0"/>
              <a:cs typeface="Arial" panose="020B0604020202020204"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4238507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Picture 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74E5567-EC45-E54D-A1E0-02732A3DB342}"/>
              </a:ext>
            </a:extLst>
          </p:cNvPr>
          <p:cNvSpPr>
            <a:spLocks noGrp="1"/>
          </p:cNvSpPr>
          <p:nvPr>
            <p:ph type="pic" sz="quarter" idx="12"/>
          </p:nvPr>
        </p:nvSpPr>
        <p:spPr>
          <a:xfrm>
            <a:off x="3371851" y="0"/>
            <a:ext cx="8820149" cy="6858000"/>
          </a:xfrm>
        </p:spPr>
        <p:txBody>
          <a:bodyPr/>
          <a:lstStyle/>
          <a:p>
            <a:r>
              <a:rPr lang="en-US"/>
              <a:t>Click icon to add picture</a:t>
            </a:r>
          </a:p>
        </p:txBody>
      </p:sp>
      <p:sp>
        <p:nvSpPr>
          <p:cNvPr id="4" name="Slide Number Placeholder 3">
            <a:extLst>
              <a:ext uri="{FF2B5EF4-FFF2-40B4-BE49-F238E27FC236}">
                <a16:creationId xmlns:a16="http://schemas.microsoft.com/office/drawing/2014/main" id="{1DCE937B-89D7-E943-91C4-55AB9CE3FFA1}"/>
              </a:ext>
            </a:extLst>
          </p:cNvPr>
          <p:cNvSpPr>
            <a:spLocks noGrp="1"/>
          </p:cNvSpPr>
          <p:nvPr>
            <p:ph type="sldNum" sz="quarter" idx="11"/>
          </p:nvPr>
        </p:nvSpPr>
        <p:spPr/>
        <p:txBody>
          <a:bodyPr/>
          <a:lstStyle/>
          <a:p>
            <a:fld id="{A5ADF824-5DA6-8947-92A8-11800B62386F}" type="slidenum">
              <a:rPr lang="en-US" smtClean="0"/>
              <a:pPr/>
              <a:t>‹#›</a:t>
            </a:fld>
            <a:endParaRPr lang="en-US"/>
          </a:p>
        </p:txBody>
      </p:sp>
      <p:sp>
        <p:nvSpPr>
          <p:cNvPr id="10" name="Title 1">
            <a:extLst>
              <a:ext uri="{FF2B5EF4-FFF2-40B4-BE49-F238E27FC236}">
                <a16:creationId xmlns:a16="http://schemas.microsoft.com/office/drawing/2014/main" id="{2188B784-075C-3046-B2DB-EB360FCE94F4}"/>
              </a:ext>
            </a:extLst>
          </p:cNvPr>
          <p:cNvSpPr>
            <a:spLocks noGrp="1"/>
          </p:cNvSpPr>
          <p:nvPr>
            <p:ph type="ctrTitle"/>
          </p:nvPr>
        </p:nvSpPr>
        <p:spPr>
          <a:xfrm>
            <a:off x="604521" y="3307299"/>
            <a:ext cx="6628312" cy="1812921"/>
          </a:xfrm>
        </p:spPr>
        <p:txBody>
          <a:bodyPr anchor="b">
            <a:normAutofit/>
          </a:bodyPr>
          <a:lstStyle>
            <a:lvl1pPr algn="l">
              <a:defRPr sz="5400" b="1">
                <a:solidFill>
                  <a:schemeClr val="tx1"/>
                </a:solidFill>
              </a:defRPr>
            </a:lvl1pPr>
          </a:lstStyle>
          <a:p>
            <a:r>
              <a:rPr lang="en-US"/>
              <a:t>Click to edit Master title style</a:t>
            </a:r>
          </a:p>
        </p:txBody>
      </p:sp>
      <p:sp>
        <p:nvSpPr>
          <p:cNvPr id="11" name="Subtitle 2">
            <a:extLst>
              <a:ext uri="{FF2B5EF4-FFF2-40B4-BE49-F238E27FC236}">
                <a16:creationId xmlns:a16="http://schemas.microsoft.com/office/drawing/2014/main" id="{E59A2F9A-3EFC-8C41-B0F2-1C689775E09A}"/>
              </a:ext>
            </a:extLst>
          </p:cNvPr>
          <p:cNvSpPr>
            <a:spLocks noGrp="1"/>
          </p:cNvSpPr>
          <p:nvPr>
            <p:ph type="subTitle" idx="1"/>
          </p:nvPr>
        </p:nvSpPr>
        <p:spPr>
          <a:xfrm>
            <a:off x="604520" y="5133305"/>
            <a:ext cx="6668097" cy="933595"/>
          </a:xfrm>
        </p:spPr>
        <p:txBody>
          <a:bodyPr/>
          <a:lstStyle>
            <a:lvl1pPr marL="0" indent="0" algn="l">
              <a:buNone/>
              <a:defRPr sz="2400" b="1">
                <a:solidFill>
                  <a:srgbClr val="03647A"/>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3339023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Alt">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E4B6C670-CCB6-9741-A869-A091CC53D57F}"/>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 contrast="22000"/>
                    </a14:imgEffect>
                  </a14:imgLayer>
                </a14:imgProps>
              </a:ext>
              <a:ext uri="{28A0092B-C50C-407E-A947-70E740481C1C}">
                <a14:useLocalDpi xmlns:a14="http://schemas.microsoft.com/office/drawing/2010/main"/>
              </a:ext>
            </a:extLst>
          </a:blip>
          <a:srcRect l="17499" t="11444" r="7500" b="390"/>
          <a:stretch/>
        </p:blipFill>
        <p:spPr>
          <a:xfrm>
            <a:off x="0" y="0"/>
            <a:ext cx="12192000" cy="6046470"/>
          </a:xfrm>
          <a:prstGeom prst="rect">
            <a:avLst/>
          </a:prstGeom>
        </p:spPr>
      </p:pic>
      <p:sp>
        <p:nvSpPr>
          <p:cNvPr id="6" name="Slide Number Placeholder 5"/>
          <p:cNvSpPr>
            <a:spLocks noGrp="1"/>
          </p:cNvSpPr>
          <p:nvPr>
            <p:ph type="sldNum" sz="quarter" idx="12"/>
          </p:nvPr>
        </p:nvSpPr>
        <p:spPr/>
        <p:txBody>
          <a:bodyPr/>
          <a:lstStyle/>
          <a:p>
            <a:fld id="{A5ADF824-5DA6-8947-92A8-11800B62386F}" type="slidenum">
              <a:rPr lang="en-US" smtClean="0"/>
              <a:t>‹#›</a:t>
            </a:fld>
            <a:endParaRPr lang="en-US"/>
          </a:p>
        </p:txBody>
      </p:sp>
      <p:sp>
        <p:nvSpPr>
          <p:cNvPr id="14" name="Title 1">
            <a:extLst>
              <a:ext uri="{FF2B5EF4-FFF2-40B4-BE49-F238E27FC236}">
                <a16:creationId xmlns:a16="http://schemas.microsoft.com/office/drawing/2014/main" id="{E887529A-D261-F64B-8B1F-808015263D88}"/>
              </a:ext>
            </a:extLst>
          </p:cNvPr>
          <p:cNvSpPr>
            <a:spLocks noGrp="1"/>
          </p:cNvSpPr>
          <p:nvPr>
            <p:ph type="ctrTitle"/>
          </p:nvPr>
        </p:nvSpPr>
        <p:spPr>
          <a:xfrm>
            <a:off x="604520" y="3192430"/>
            <a:ext cx="10252697" cy="1812921"/>
          </a:xfrm>
        </p:spPr>
        <p:txBody>
          <a:bodyPr anchor="b">
            <a:normAutofit/>
          </a:bodyPr>
          <a:lstStyle>
            <a:lvl1pPr algn="l">
              <a:defRPr sz="5400" b="1">
                <a:solidFill>
                  <a:schemeClr val="tx1"/>
                </a:solidFill>
              </a:defRPr>
            </a:lvl1pPr>
          </a:lstStyle>
          <a:p>
            <a:r>
              <a:rPr lang="en-US"/>
              <a:t>Click to edit Master title style</a:t>
            </a:r>
          </a:p>
        </p:txBody>
      </p:sp>
      <p:sp>
        <p:nvSpPr>
          <p:cNvPr id="15" name="Subtitle 2">
            <a:extLst>
              <a:ext uri="{FF2B5EF4-FFF2-40B4-BE49-F238E27FC236}">
                <a16:creationId xmlns:a16="http://schemas.microsoft.com/office/drawing/2014/main" id="{03091666-939D-6742-9E51-1EA8F5A8944E}"/>
              </a:ext>
            </a:extLst>
          </p:cNvPr>
          <p:cNvSpPr>
            <a:spLocks noGrp="1"/>
          </p:cNvSpPr>
          <p:nvPr>
            <p:ph type="subTitle" idx="1"/>
          </p:nvPr>
        </p:nvSpPr>
        <p:spPr>
          <a:xfrm>
            <a:off x="604519" y="5018436"/>
            <a:ext cx="8735908" cy="933595"/>
          </a:xfrm>
        </p:spPr>
        <p:txBody>
          <a:bodyPr/>
          <a:lstStyle>
            <a:lvl1pPr marL="0" indent="0" algn="l">
              <a:buNone/>
              <a:defRPr sz="2400" b="1">
                <a:solidFill>
                  <a:srgbClr val="03647A"/>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11" name="Picture 10">
            <a:extLst>
              <a:ext uri="{FF2B5EF4-FFF2-40B4-BE49-F238E27FC236}">
                <a16:creationId xmlns:a16="http://schemas.microsoft.com/office/drawing/2014/main" id="{FA8162BD-1EB9-41FA-BE5E-E2F15B3A436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04521" y="499878"/>
            <a:ext cx="2474345" cy="783951"/>
          </a:xfrm>
          <a:prstGeom prst="rect">
            <a:avLst/>
          </a:prstGeom>
        </p:spPr>
      </p:pic>
    </p:spTree>
    <p:extLst>
      <p:ext uri="{BB962C8B-B14F-4D97-AF65-F5344CB8AC3E}">
        <p14:creationId xmlns:p14="http://schemas.microsoft.com/office/powerpoint/2010/main" val="1335211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Long Agend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8F88BB-6587-CD4A-98FA-D4F5C15EE66B}"/>
              </a:ext>
            </a:extLst>
          </p:cNvPr>
          <p:cNvPicPr>
            <a:picLocks noChangeAspect="1"/>
          </p:cNvPicPr>
          <p:nvPr userDrawn="1"/>
        </p:nvPicPr>
        <p:blipFill rotWithShape="1">
          <a:blip r:embed="rId2"/>
          <a:srcRect l="41324" r="10806"/>
          <a:stretch/>
        </p:blipFill>
        <p:spPr>
          <a:xfrm>
            <a:off x="1" y="0"/>
            <a:ext cx="12192000" cy="6858000"/>
          </a:xfrm>
          <a:prstGeom prst="rect">
            <a:avLst/>
          </a:prstGeom>
        </p:spPr>
      </p:pic>
      <p:sp>
        <p:nvSpPr>
          <p:cNvPr id="2" name="Title 1"/>
          <p:cNvSpPr>
            <a:spLocks noGrp="1"/>
          </p:cNvSpPr>
          <p:nvPr>
            <p:ph type="title"/>
          </p:nvPr>
        </p:nvSpPr>
        <p:spPr>
          <a:xfrm>
            <a:off x="838200" y="365127"/>
            <a:ext cx="10515600" cy="1026794"/>
          </a:xfrm>
        </p:spPr>
        <p:txBody>
          <a:bodyPr>
            <a:normAutofit/>
          </a:bodyPr>
          <a:lstStyle>
            <a:lvl1pPr>
              <a:defRPr sz="3400">
                <a:solidFill>
                  <a:schemeClr val="bg1"/>
                </a:solidFill>
              </a:defRPr>
            </a:lvl1pPr>
          </a:lstStyle>
          <a:p>
            <a:r>
              <a:rPr lang="en-US"/>
              <a:t>Click to edit Master title style</a:t>
            </a:r>
          </a:p>
        </p:txBody>
      </p:sp>
      <p:sp>
        <p:nvSpPr>
          <p:cNvPr id="3" name="Content Placeholder 2"/>
          <p:cNvSpPr>
            <a:spLocks noGrp="1"/>
          </p:cNvSpPr>
          <p:nvPr>
            <p:ph idx="1"/>
          </p:nvPr>
        </p:nvSpPr>
        <p:spPr>
          <a:xfrm>
            <a:off x="838200" y="1391921"/>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5ADF824-5DA6-8947-92A8-11800B62386F}" type="slidenum">
              <a:rPr lang="en-US" smtClean="0"/>
              <a:pPr/>
              <a:t>‹#›</a:t>
            </a:fld>
            <a:endParaRPr lang="en-US"/>
          </a:p>
        </p:txBody>
      </p:sp>
      <p:pic>
        <p:nvPicPr>
          <p:cNvPr id="9" name="Picture 8" descr="Logo&#10;&#10;Description automatically generated">
            <a:extLst>
              <a:ext uri="{FF2B5EF4-FFF2-40B4-BE49-F238E27FC236}">
                <a16:creationId xmlns:a16="http://schemas.microsoft.com/office/drawing/2014/main" id="{D17A9FAA-AD55-2243-8B0A-17B6148CD5A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24677" y="6316509"/>
            <a:ext cx="1187108" cy="393192"/>
          </a:xfrm>
          <a:prstGeom prst="rect">
            <a:avLst/>
          </a:prstGeom>
        </p:spPr>
      </p:pic>
      <p:sp>
        <p:nvSpPr>
          <p:cNvPr id="12" name="Rectangle 11">
            <a:extLst>
              <a:ext uri="{FF2B5EF4-FFF2-40B4-BE49-F238E27FC236}">
                <a16:creationId xmlns:a16="http://schemas.microsoft.com/office/drawing/2014/main" id="{133C1679-A575-5D48-231A-DB5CA99549D2}"/>
              </a:ext>
            </a:extLst>
          </p:cNvPr>
          <p:cNvSpPr/>
          <p:nvPr userDrawn="1"/>
        </p:nvSpPr>
        <p:spPr>
          <a:xfrm>
            <a:off x="3413760" y="6533975"/>
            <a:ext cx="4991947" cy="183694"/>
          </a:xfrm>
          <a:prstGeom prst="rect">
            <a:avLst/>
          </a:prstGeom>
          <a:noFill/>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spTree>
    <p:extLst>
      <p:ext uri="{BB962C8B-B14F-4D97-AF65-F5344CB8AC3E}">
        <p14:creationId xmlns:p14="http://schemas.microsoft.com/office/powerpoint/2010/main" val="157566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ort Agenda">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002257EA-F045-BB45-BEB3-333776EAA03D}"/>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5000" contrast="26000"/>
                    </a14:imgEffect>
                  </a14:imgLayer>
                </a14:imgProps>
              </a:ext>
            </a:extLst>
          </a:blip>
          <a:srcRect l="20859" r="4140"/>
          <a:stretch/>
        </p:blipFill>
        <p:spPr>
          <a:xfrm>
            <a:off x="0" y="0"/>
            <a:ext cx="12192000" cy="6858000"/>
          </a:xfrm>
          <a:prstGeom prst="rect">
            <a:avLst/>
          </a:prstGeom>
        </p:spPr>
      </p:pic>
      <p:sp>
        <p:nvSpPr>
          <p:cNvPr id="2" name="Title 1"/>
          <p:cNvSpPr>
            <a:spLocks noGrp="1"/>
          </p:cNvSpPr>
          <p:nvPr>
            <p:ph type="title"/>
          </p:nvPr>
        </p:nvSpPr>
        <p:spPr>
          <a:xfrm>
            <a:off x="4984751" y="1175833"/>
            <a:ext cx="6762749" cy="1026794"/>
          </a:xfrm>
        </p:spPr>
        <p:txBody>
          <a:bodyPr>
            <a:normAutofit/>
          </a:bodyPr>
          <a:lstStyle>
            <a:lvl1pPr>
              <a:defRPr sz="3400">
                <a:solidFill>
                  <a:srgbClr val="03647A"/>
                </a:solidFill>
              </a:defRPr>
            </a:lvl1pPr>
          </a:lstStyle>
          <a:p>
            <a:r>
              <a:rPr lang="en-US"/>
              <a:t>Click to edit Master title style</a:t>
            </a:r>
          </a:p>
        </p:txBody>
      </p:sp>
      <p:sp>
        <p:nvSpPr>
          <p:cNvPr id="3" name="Content Placeholder 2"/>
          <p:cNvSpPr>
            <a:spLocks noGrp="1"/>
          </p:cNvSpPr>
          <p:nvPr>
            <p:ph idx="1"/>
          </p:nvPr>
        </p:nvSpPr>
        <p:spPr>
          <a:xfrm>
            <a:off x="4984751" y="2202627"/>
            <a:ext cx="6762749" cy="31346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5ADF824-5DA6-8947-92A8-11800B62386F}" type="slidenum">
              <a:rPr lang="en-US" smtClean="0"/>
              <a:pPr/>
              <a:t>‹#›</a:t>
            </a:fld>
            <a:endParaRPr lang="en-US"/>
          </a:p>
        </p:txBody>
      </p:sp>
      <p:sp>
        <p:nvSpPr>
          <p:cNvPr id="14" name="Picture Placeholder 2">
            <a:extLst>
              <a:ext uri="{FF2B5EF4-FFF2-40B4-BE49-F238E27FC236}">
                <a16:creationId xmlns:a16="http://schemas.microsoft.com/office/drawing/2014/main" id="{D3FF08B6-D250-F34D-AD24-4568723392D4}"/>
              </a:ext>
            </a:extLst>
          </p:cNvPr>
          <p:cNvSpPr>
            <a:spLocks noGrp="1"/>
          </p:cNvSpPr>
          <p:nvPr>
            <p:ph type="pic" idx="13"/>
          </p:nvPr>
        </p:nvSpPr>
        <p:spPr>
          <a:xfrm>
            <a:off x="393701" y="339125"/>
            <a:ext cx="4197351" cy="580704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pic>
        <p:nvPicPr>
          <p:cNvPr id="10" name="Picture 9" descr="Shape&#10;&#10;Description automatically generated with medium confidence">
            <a:extLst>
              <a:ext uri="{FF2B5EF4-FFF2-40B4-BE49-F238E27FC236}">
                <a16:creationId xmlns:a16="http://schemas.microsoft.com/office/drawing/2014/main" id="{A1E97FC6-A030-5B44-8B3D-C1A0BFD509BB}"/>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93971" y="6328467"/>
            <a:ext cx="1199815" cy="393473"/>
          </a:xfrm>
          <a:prstGeom prst="rect">
            <a:avLst/>
          </a:prstGeom>
        </p:spPr>
      </p:pic>
      <p:sp>
        <p:nvSpPr>
          <p:cNvPr id="12" name="Rectangle 11">
            <a:extLst>
              <a:ext uri="{FF2B5EF4-FFF2-40B4-BE49-F238E27FC236}">
                <a16:creationId xmlns:a16="http://schemas.microsoft.com/office/drawing/2014/main" id="{DDEFE02B-255C-0CBB-336A-1599B31A326F}"/>
              </a:ext>
            </a:extLst>
          </p:cNvPr>
          <p:cNvSpPr/>
          <p:nvPr userDrawn="1"/>
        </p:nvSpPr>
        <p:spPr>
          <a:xfrm>
            <a:off x="3413760" y="6533975"/>
            <a:ext cx="4991947" cy="183694"/>
          </a:xfrm>
          <a:prstGeom prst="rect">
            <a:avLst/>
          </a:prstGeom>
          <a:noFill/>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spTree>
    <p:extLst>
      <p:ext uri="{BB962C8B-B14F-4D97-AF65-F5344CB8AC3E}">
        <p14:creationId xmlns:p14="http://schemas.microsoft.com/office/powerpoint/2010/main" val="15488737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6E5C742F-5E34-D747-87FB-EC66C3E48355}"/>
              </a:ext>
            </a:extLst>
          </p:cNvPr>
          <p:cNvPicPr>
            <a:picLocks noChangeAspect="1"/>
          </p:cNvPicPr>
          <p:nvPr userDrawn="1"/>
        </p:nvPicPr>
        <p:blipFill rotWithShape="1">
          <a:blip r:embed="rId2"/>
          <a:srcRect l="14524" r="37142"/>
          <a:stretch/>
        </p:blipFill>
        <p:spPr>
          <a:xfrm>
            <a:off x="0" y="0"/>
            <a:ext cx="12192000" cy="6858000"/>
          </a:xfrm>
          <a:prstGeom prst="rect">
            <a:avLst/>
          </a:prstGeom>
        </p:spPr>
      </p:pic>
      <p:pic>
        <p:nvPicPr>
          <p:cNvPr id="6" name="Graphic 5">
            <a:extLst>
              <a:ext uri="{FF2B5EF4-FFF2-40B4-BE49-F238E27FC236}">
                <a16:creationId xmlns:a16="http://schemas.microsoft.com/office/drawing/2014/main" id="{4E7B1BCE-1B84-1F42-9B65-4D7DDCCA11A6}"/>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4520" y="457381"/>
            <a:ext cx="2478024" cy="784981"/>
          </a:xfrm>
          <a:prstGeom prst="rect">
            <a:avLst/>
          </a:prstGeom>
        </p:spPr>
      </p:pic>
      <p:sp>
        <p:nvSpPr>
          <p:cNvPr id="8" name="Slide Number Placeholder 3">
            <a:extLst>
              <a:ext uri="{FF2B5EF4-FFF2-40B4-BE49-F238E27FC236}">
                <a16:creationId xmlns:a16="http://schemas.microsoft.com/office/drawing/2014/main" id="{F76AFEF7-C978-9245-8DD4-496C755270D0}"/>
              </a:ext>
            </a:extLst>
          </p:cNvPr>
          <p:cNvSpPr>
            <a:spLocks noGrp="1"/>
          </p:cNvSpPr>
          <p:nvPr>
            <p:ph type="sldNum" sz="quarter" idx="11"/>
          </p:nvPr>
        </p:nvSpPr>
        <p:spPr>
          <a:xfrm>
            <a:off x="9166013" y="6438266"/>
            <a:ext cx="2743200" cy="365125"/>
          </a:xfrm>
        </p:spPr>
        <p:txBody>
          <a:bodyPr/>
          <a:lstStyle>
            <a:lvl1pPr>
              <a:defRPr>
                <a:solidFill>
                  <a:schemeClr val="bg1"/>
                </a:solidFill>
              </a:defRPr>
            </a:lvl1pPr>
          </a:lstStyle>
          <a:p>
            <a:fld id="{A5ADF824-5DA6-8947-92A8-11800B62386F}" type="slidenum">
              <a:rPr lang="en-US" smtClean="0"/>
              <a:pPr/>
              <a:t>‹#›</a:t>
            </a:fld>
            <a:endParaRPr lang="en-US"/>
          </a:p>
        </p:txBody>
      </p:sp>
      <p:sp>
        <p:nvSpPr>
          <p:cNvPr id="9" name="Title 1">
            <a:extLst>
              <a:ext uri="{FF2B5EF4-FFF2-40B4-BE49-F238E27FC236}">
                <a16:creationId xmlns:a16="http://schemas.microsoft.com/office/drawing/2014/main" id="{28831783-0E01-FC4B-9439-3929A190735F}"/>
              </a:ext>
            </a:extLst>
          </p:cNvPr>
          <p:cNvSpPr>
            <a:spLocks noGrp="1"/>
          </p:cNvSpPr>
          <p:nvPr>
            <p:ph type="ctrTitle"/>
          </p:nvPr>
        </p:nvSpPr>
        <p:spPr>
          <a:xfrm>
            <a:off x="604520" y="2339324"/>
            <a:ext cx="10252697" cy="1812921"/>
          </a:xfrm>
        </p:spPr>
        <p:txBody>
          <a:bodyPr anchor="b">
            <a:normAutofit/>
          </a:bodyPr>
          <a:lstStyle>
            <a:lvl1pPr algn="l">
              <a:defRPr sz="5400" b="1">
                <a:solidFill>
                  <a:schemeClr val="bg1"/>
                </a:solidFill>
              </a:defRPr>
            </a:lvl1pPr>
          </a:lstStyle>
          <a:p>
            <a:r>
              <a:rPr lang="en-US"/>
              <a:t>Click to edit Master title style</a:t>
            </a:r>
          </a:p>
        </p:txBody>
      </p:sp>
      <p:sp>
        <p:nvSpPr>
          <p:cNvPr id="10" name="Subtitle 2">
            <a:extLst>
              <a:ext uri="{FF2B5EF4-FFF2-40B4-BE49-F238E27FC236}">
                <a16:creationId xmlns:a16="http://schemas.microsoft.com/office/drawing/2014/main" id="{CF700BA5-8DA1-D74E-8FD1-059C3A687F0A}"/>
              </a:ext>
            </a:extLst>
          </p:cNvPr>
          <p:cNvSpPr>
            <a:spLocks noGrp="1"/>
          </p:cNvSpPr>
          <p:nvPr>
            <p:ph type="subTitle" idx="1"/>
          </p:nvPr>
        </p:nvSpPr>
        <p:spPr>
          <a:xfrm>
            <a:off x="604519" y="4165330"/>
            <a:ext cx="8735908" cy="933595"/>
          </a:xfrm>
        </p:spPr>
        <p:txBody>
          <a:bodyPr/>
          <a:lstStyle>
            <a:lvl1pPr marL="0" indent="0" algn="l">
              <a:buNone/>
              <a:defRPr sz="2400" b="1">
                <a:solidFill>
                  <a:srgbClr val="60B8CC"/>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2" name="Date Placeholder 3">
            <a:extLst>
              <a:ext uri="{FF2B5EF4-FFF2-40B4-BE49-F238E27FC236}">
                <a16:creationId xmlns:a16="http://schemas.microsoft.com/office/drawing/2014/main" id="{622EA732-7CD1-3041-BA10-9F15699F9759}"/>
              </a:ext>
            </a:extLst>
          </p:cNvPr>
          <p:cNvSpPr>
            <a:spLocks noGrp="1"/>
          </p:cNvSpPr>
          <p:nvPr>
            <p:ph type="dt" sz="half" idx="10"/>
          </p:nvPr>
        </p:nvSpPr>
        <p:spPr>
          <a:xfrm>
            <a:off x="8610600" y="6438266"/>
            <a:ext cx="2743200" cy="365125"/>
          </a:xfrm>
        </p:spPr>
        <p:txBody>
          <a:bodyPr/>
          <a:lstStyle>
            <a:lvl1pPr>
              <a:defRPr>
                <a:solidFill>
                  <a:schemeClr val="bg1"/>
                </a:solidFill>
              </a:defRPr>
            </a:lvl1pPr>
          </a:lstStyle>
          <a:p>
            <a:endParaRPr lang="en-US"/>
          </a:p>
        </p:txBody>
      </p:sp>
      <p:sp>
        <p:nvSpPr>
          <p:cNvPr id="14" name="Rectangle 13">
            <a:extLst>
              <a:ext uri="{FF2B5EF4-FFF2-40B4-BE49-F238E27FC236}">
                <a16:creationId xmlns:a16="http://schemas.microsoft.com/office/drawing/2014/main" id="{F36EDD4A-9B26-F809-CF04-1F7A076CD92C}"/>
              </a:ext>
            </a:extLst>
          </p:cNvPr>
          <p:cNvSpPr/>
          <p:nvPr userDrawn="1"/>
        </p:nvSpPr>
        <p:spPr>
          <a:xfrm>
            <a:off x="3413760" y="6533975"/>
            <a:ext cx="4991947" cy="183694"/>
          </a:xfrm>
          <a:prstGeom prst="rect">
            <a:avLst/>
          </a:prstGeom>
          <a:noFill/>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spTree>
    <p:extLst>
      <p:ext uri="{BB962C8B-B14F-4D97-AF65-F5344CB8AC3E}">
        <p14:creationId xmlns:p14="http://schemas.microsoft.com/office/powerpoint/2010/main" val="10042662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ubsection 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0ADA0C-7B57-D84D-BA25-C0E657681BE3}"/>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contrast="26000"/>
                    </a14:imgEffect>
                  </a14:imgLayer>
                </a14:imgProps>
              </a:ext>
            </a:extLst>
          </a:blip>
          <a:srcRect l="30835" t="1357" r="34814" b="52842"/>
          <a:stretch/>
        </p:blipFill>
        <p:spPr>
          <a:xfrm>
            <a:off x="0" y="0"/>
            <a:ext cx="12192000" cy="6858000"/>
          </a:xfrm>
          <a:prstGeom prst="rect">
            <a:avLst/>
          </a:prstGeom>
        </p:spPr>
      </p:pic>
      <p:sp>
        <p:nvSpPr>
          <p:cNvPr id="7" name="Slide Number Placeholder 3">
            <a:extLst>
              <a:ext uri="{FF2B5EF4-FFF2-40B4-BE49-F238E27FC236}">
                <a16:creationId xmlns:a16="http://schemas.microsoft.com/office/drawing/2014/main" id="{0B85CB82-F0B7-1945-9428-26648B4D5A50}"/>
              </a:ext>
            </a:extLst>
          </p:cNvPr>
          <p:cNvSpPr>
            <a:spLocks noGrp="1"/>
          </p:cNvSpPr>
          <p:nvPr>
            <p:ph type="sldNum" sz="quarter" idx="11"/>
          </p:nvPr>
        </p:nvSpPr>
        <p:spPr>
          <a:xfrm>
            <a:off x="9166013" y="6438266"/>
            <a:ext cx="2743200" cy="365125"/>
          </a:xfrm>
        </p:spPr>
        <p:txBody>
          <a:bodyPr/>
          <a:lstStyle/>
          <a:p>
            <a:fld id="{A5ADF824-5DA6-8947-92A8-11800B62386F}" type="slidenum">
              <a:rPr lang="en-US" smtClean="0"/>
              <a:pPr/>
              <a:t>‹#›</a:t>
            </a:fld>
            <a:endParaRPr lang="en-US"/>
          </a:p>
        </p:txBody>
      </p:sp>
      <p:sp>
        <p:nvSpPr>
          <p:cNvPr id="9" name="Title 1">
            <a:extLst>
              <a:ext uri="{FF2B5EF4-FFF2-40B4-BE49-F238E27FC236}">
                <a16:creationId xmlns:a16="http://schemas.microsoft.com/office/drawing/2014/main" id="{6DDEAB52-80C6-D94B-B8B7-91145FE701B2}"/>
              </a:ext>
            </a:extLst>
          </p:cNvPr>
          <p:cNvSpPr>
            <a:spLocks noGrp="1"/>
          </p:cNvSpPr>
          <p:nvPr>
            <p:ph type="ctrTitle"/>
          </p:nvPr>
        </p:nvSpPr>
        <p:spPr>
          <a:xfrm>
            <a:off x="604519" y="2653900"/>
            <a:ext cx="9216399" cy="1337973"/>
          </a:xfrm>
        </p:spPr>
        <p:txBody>
          <a:bodyPr anchor="b">
            <a:normAutofit/>
          </a:bodyPr>
          <a:lstStyle>
            <a:lvl1pPr algn="l">
              <a:defRPr sz="4000">
                <a:solidFill>
                  <a:schemeClr val="tx1"/>
                </a:solidFill>
              </a:defRPr>
            </a:lvl1pPr>
          </a:lstStyle>
          <a:p>
            <a:r>
              <a:rPr lang="en-US"/>
              <a:t>Click to edit Master title style</a:t>
            </a:r>
          </a:p>
        </p:txBody>
      </p:sp>
      <p:sp>
        <p:nvSpPr>
          <p:cNvPr id="10" name="Subtitle 2">
            <a:extLst>
              <a:ext uri="{FF2B5EF4-FFF2-40B4-BE49-F238E27FC236}">
                <a16:creationId xmlns:a16="http://schemas.microsoft.com/office/drawing/2014/main" id="{63AE83CA-670C-D34D-8432-2949531DDE88}"/>
              </a:ext>
            </a:extLst>
          </p:cNvPr>
          <p:cNvSpPr>
            <a:spLocks noGrp="1"/>
          </p:cNvSpPr>
          <p:nvPr>
            <p:ph type="subTitle" idx="1"/>
          </p:nvPr>
        </p:nvSpPr>
        <p:spPr>
          <a:xfrm>
            <a:off x="604519" y="4427210"/>
            <a:ext cx="8735908" cy="933595"/>
          </a:xfrm>
        </p:spPr>
        <p:txBody>
          <a:bodyPr>
            <a:normAutofit/>
          </a:bodyPr>
          <a:lstStyle>
            <a:lvl1pPr marL="0" indent="0" algn="l">
              <a:buNone/>
              <a:defRPr sz="2200" b="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Text Placeholder 29">
            <a:extLst>
              <a:ext uri="{FF2B5EF4-FFF2-40B4-BE49-F238E27FC236}">
                <a16:creationId xmlns:a16="http://schemas.microsoft.com/office/drawing/2014/main" id="{10A0BE6E-0901-8444-AB73-C31B7D24F717}"/>
              </a:ext>
            </a:extLst>
          </p:cNvPr>
          <p:cNvSpPr>
            <a:spLocks noGrp="1"/>
          </p:cNvSpPr>
          <p:nvPr>
            <p:ph type="body" sz="quarter" idx="13"/>
          </p:nvPr>
        </p:nvSpPr>
        <p:spPr>
          <a:xfrm>
            <a:off x="604518" y="2118732"/>
            <a:ext cx="9216399" cy="406223"/>
          </a:xfrm>
        </p:spPr>
        <p:txBody>
          <a:bodyPr>
            <a:normAutofit/>
          </a:bodyPr>
          <a:lstStyle>
            <a:lvl1pPr marL="0" indent="0">
              <a:buNone/>
              <a:defRPr sz="2200" b="1">
                <a:solidFill>
                  <a:srgbClr val="03647A"/>
                </a:solidFill>
              </a:defRPr>
            </a:lvl1pPr>
          </a:lstStyle>
          <a:p>
            <a:pPr lvl="0"/>
            <a:r>
              <a:rPr lang="en-US"/>
              <a:t>Click to edit Master text styles</a:t>
            </a:r>
          </a:p>
        </p:txBody>
      </p:sp>
      <p:sp>
        <p:nvSpPr>
          <p:cNvPr id="13" name="Date Placeholder 3">
            <a:extLst>
              <a:ext uri="{FF2B5EF4-FFF2-40B4-BE49-F238E27FC236}">
                <a16:creationId xmlns:a16="http://schemas.microsoft.com/office/drawing/2014/main" id="{AAAFA1C1-96CF-A744-9DE5-F0FE42A43F97}"/>
              </a:ext>
            </a:extLst>
          </p:cNvPr>
          <p:cNvSpPr>
            <a:spLocks noGrp="1"/>
          </p:cNvSpPr>
          <p:nvPr>
            <p:ph type="dt" sz="half" idx="10"/>
          </p:nvPr>
        </p:nvSpPr>
        <p:spPr>
          <a:xfrm>
            <a:off x="8610600" y="6438266"/>
            <a:ext cx="2743200" cy="365125"/>
          </a:xfrm>
        </p:spPr>
        <p:txBody>
          <a:bodyPr/>
          <a:lstStyle>
            <a:lvl1pPr>
              <a:defRPr>
                <a:solidFill>
                  <a:schemeClr val="tx1"/>
                </a:solidFill>
              </a:defRPr>
            </a:lvl1pPr>
          </a:lstStyle>
          <a:p>
            <a:endParaRPr lang="en-US"/>
          </a:p>
        </p:txBody>
      </p:sp>
      <p:pic>
        <p:nvPicPr>
          <p:cNvPr id="12" name="Picture 11">
            <a:extLst>
              <a:ext uri="{FF2B5EF4-FFF2-40B4-BE49-F238E27FC236}">
                <a16:creationId xmlns:a16="http://schemas.microsoft.com/office/drawing/2014/main" id="{06CC1093-63CE-470A-951B-6901E4021BF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04521" y="499878"/>
            <a:ext cx="2474345" cy="783951"/>
          </a:xfrm>
          <a:prstGeom prst="rect">
            <a:avLst/>
          </a:prstGeom>
        </p:spPr>
      </p:pic>
      <p:sp>
        <p:nvSpPr>
          <p:cNvPr id="16" name="Rectangle 15">
            <a:extLst>
              <a:ext uri="{FF2B5EF4-FFF2-40B4-BE49-F238E27FC236}">
                <a16:creationId xmlns:a16="http://schemas.microsoft.com/office/drawing/2014/main" id="{9CEA80AD-B99E-8C89-5AA0-DCB8BE826A35}"/>
              </a:ext>
            </a:extLst>
          </p:cNvPr>
          <p:cNvSpPr/>
          <p:nvPr userDrawn="1"/>
        </p:nvSpPr>
        <p:spPr>
          <a:xfrm>
            <a:off x="3413760" y="6533975"/>
            <a:ext cx="4991947" cy="183694"/>
          </a:xfrm>
          <a:prstGeom prst="rect">
            <a:avLst/>
          </a:prstGeom>
          <a:noFill/>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spTree>
    <p:extLst>
      <p:ext uri="{BB962C8B-B14F-4D97-AF65-F5344CB8AC3E}">
        <p14:creationId xmlns:p14="http://schemas.microsoft.com/office/powerpoint/2010/main" val="41788556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107E71B7-1015-D84A-B565-AF116CD66905}"/>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l="15083" r="9917" b="57195"/>
          <a:stretch/>
        </p:blipFill>
        <p:spPr>
          <a:xfrm>
            <a:off x="0" y="0"/>
            <a:ext cx="12192000" cy="3914078"/>
          </a:xfrm>
          <a:prstGeom prst="rect">
            <a:avLst/>
          </a:prstGeom>
        </p:spPr>
      </p:pic>
      <p:sp>
        <p:nvSpPr>
          <p:cNvPr id="2" name="Title 1"/>
          <p:cNvSpPr>
            <a:spLocks noGrp="1"/>
          </p:cNvSpPr>
          <p:nvPr>
            <p:ph type="title"/>
          </p:nvPr>
        </p:nvSpPr>
        <p:spPr>
          <a:xfrm>
            <a:off x="838200" y="365127"/>
            <a:ext cx="10515600" cy="1026794"/>
          </a:xfrm>
        </p:spPr>
        <p:txBody>
          <a:bodyPr>
            <a:normAutofit/>
          </a:bodyPr>
          <a:lstStyle>
            <a:lvl1pPr>
              <a:defRPr sz="3400"/>
            </a:lvl1pPr>
          </a:lstStyle>
          <a:p>
            <a:r>
              <a:rPr lang="en-US"/>
              <a:t>Click to edit Master title style</a:t>
            </a:r>
          </a:p>
        </p:txBody>
      </p:sp>
      <p:sp>
        <p:nvSpPr>
          <p:cNvPr id="3" name="Content Placeholder 2"/>
          <p:cNvSpPr>
            <a:spLocks noGrp="1"/>
          </p:cNvSpPr>
          <p:nvPr>
            <p:ph idx="1"/>
          </p:nvPr>
        </p:nvSpPr>
        <p:spPr>
          <a:xfrm>
            <a:off x="838200" y="1391921"/>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A5ADF824-5DA6-8947-92A8-11800B62386F}" type="slidenum">
              <a:rPr lang="en-US" smtClean="0"/>
              <a:t>‹#›</a:t>
            </a:fld>
            <a:endParaRPr lang="en-US"/>
          </a:p>
        </p:txBody>
      </p:sp>
      <p:pic>
        <p:nvPicPr>
          <p:cNvPr id="10" name="Picture 9" descr="Shape&#10;&#10;Description automatically generated with medium confidence">
            <a:extLst>
              <a:ext uri="{FF2B5EF4-FFF2-40B4-BE49-F238E27FC236}">
                <a16:creationId xmlns:a16="http://schemas.microsoft.com/office/drawing/2014/main" id="{0CE73374-DDF9-7E46-A827-337D1AE6EFB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93971" y="6328467"/>
            <a:ext cx="1199815" cy="393473"/>
          </a:xfrm>
          <a:prstGeom prst="rect">
            <a:avLst/>
          </a:prstGeom>
        </p:spPr>
      </p:pic>
      <p:sp>
        <p:nvSpPr>
          <p:cNvPr id="8" name="Rectangle 7">
            <a:extLst>
              <a:ext uri="{FF2B5EF4-FFF2-40B4-BE49-F238E27FC236}">
                <a16:creationId xmlns:a16="http://schemas.microsoft.com/office/drawing/2014/main" id="{A5356486-4187-678B-0C2D-91AE6DA3A021}"/>
              </a:ext>
            </a:extLst>
          </p:cNvPr>
          <p:cNvSpPr/>
          <p:nvPr userDrawn="1"/>
        </p:nvSpPr>
        <p:spPr>
          <a:xfrm>
            <a:off x="3413760" y="6533975"/>
            <a:ext cx="4991947" cy="183694"/>
          </a:xfrm>
          <a:prstGeom prst="rect">
            <a:avLst/>
          </a:prstGeom>
          <a:solidFill>
            <a:schemeClr val="bg1"/>
          </a:solidFill>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spTree>
    <p:extLst>
      <p:ext uri="{BB962C8B-B14F-4D97-AF65-F5344CB8AC3E}">
        <p14:creationId xmlns:p14="http://schemas.microsoft.com/office/powerpoint/2010/main" val="6198744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107E71B7-1015-D84A-B565-AF116CD66905}"/>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l="15083" r="9917" b="57195"/>
          <a:stretch/>
        </p:blipFill>
        <p:spPr>
          <a:xfrm>
            <a:off x="0" y="1015"/>
            <a:ext cx="12192000" cy="3914078"/>
          </a:xfrm>
          <a:prstGeom prst="rect">
            <a:avLst/>
          </a:prstGeom>
        </p:spPr>
      </p:pic>
      <p:sp>
        <p:nvSpPr>
          <p:cNvPr id="2" name="Title 1"/>
          <p:cNvSpPr>
            <a:spLocks noGrp="1"/>
          </p:cNvSpPr>
          <p:nvPr>
            <p:ph type="title"/>
          </p:nvPr>
        </p:nvSpPr>
        <p:spPr>
          <a:xfrm>
            <a:off x="838200" y="365127"/>
            <a:ext cx="10515600" cy="1026794"/>
          </a:xfrm>
        </p:spPr>
        <p:txBody>
          <a:bodyPr>
            <a:normAutofit/>
          </a:bodyPr>
          <a:lstStyle>
            <a:lvl1pPr>
              <a:defRPr sz="3400"/>
            </a:lvl1pPr>
          </a:lstStyle>
          <a:p>
            <a:r>
              <a:rPr lang="en-US"/>
              <a:t>Click to edit Master title style</a:t>
            </a:r>
          </a:p>
        </p:txBody>
      </p:sp>
      <p:sp>
        <p:nvSpPr>
          <p:cNvPr id="3" name="Content Placeholder 2"/>
          <p:cNvSpPr>
            <a:spLocks noGrp="1"/>
          </p:cNvSpPr>
          <p:nvPr>
            <p:ph idx="1"/>
          </p:nvPr>
        </p:nvSpPr>
        <p:spPr>
          <a:xfrm>
            <a:off x="838200" y="1827039"/>
            <a:ext cx="10515600" cy="4426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A5ADF824-5DA6-8947-92A8-11800B62386F}" type="slidenum">
              <a:rPr lang="en-US" smtClean="0"/>
              <a:t>‹#›</a:t>
            </a:fld>
            <a:endParaRPr lang="en-US"/>
          </a:p>
        </p:txBody>
      </p:sp>
      <p:pic>
        <p:nvPicPr>
          <p:cNvPr id="10" name="Picture 9" descr="Shape&#10;&#10;Description automatically generated with medium confidence">
            <a:extLst>
              <a:ext uri="{FF2B5EF4-FFF2-40B4-BE49-F238E27FC236}">
                <a16:creationId xmlns:a16="http://schemas.microsoft.com/office/drawing/2014/main" id="{0CE73374-DDF9-7E46-A827-337D1AE6EFB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93971" y="6328467"/>
            <a:ext cx="1199815" cy="393473"/>
          </a:xfrm>
          <a:prstGeom prst="rect">
            <a:avLst/>
          </a:prstGeom>
        </p:spPr>
      </p:pic>
      <p:sp>
        <p:nvSpPr>
          <p:cNvPr id="11" name="Text Placeholder 2">
            <a:extLst>
              <a:ext uri="{FF2B5EF4-FFF2-40B4-BE49-F238E27FC236}">
                <a16:creationId xmlns:a16="http://schemas.microsoft.com/office/drawing/2014/main" id="{EC3D6D63-9152-4742-899F-8F08DE47AF2E}"/>
              </a:ext>
            </a:extLst>
          </p:cNvPr>
          <p:cNvSpPr>
            <a:spLocks noGrp="1"/>
          </p:cNvSpPr>
          <p:nvPr>
            <p:ph type="body" idx="13"/>
          </p:nvPr>
        </p:nvSpPr>
        <p:spPr>
          <a:xfrm>
            <a:off x="838200" y="1391922"/>
            <a:ext cx="10515600" cy="435117"/>
          </a:xfrm>
        </p:spPr>
        <p:txBody>
          <a:bodyPr anchor="b"/>
          <a:lstStyle>
            <a:lvl1pPr marL="0" indent="0">
              <a:buNone/>
              <a:defRPr sz="2400" b="1">
                <a:solidFill>
                  <a:srgbClr val="0364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3162715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31248FC2-48AF-7243-9B31-13535C49AAEA}"/>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l="15083" r="9917" b="57195"/>
          <a:stretch/>
        </p:blipFill>
        <p:spPr>
          <a:xfrm>
            <a:off x="0" y="0"/>
            <a:ext cx="12192000" cy="3914078"/>
          </a:xfrm>
          <a:prstGeom prst="rect">
            <a:avLst/>
          </a:prstGeom>
        </p:spPr>
      </p:pic>
      <p:sp>
        <p:nvSpPr>
          <p:cNvPr id="3" name="Content Placeholder 2"/>
          <p:cNvSpPr>
            <a:spLocks noGrp="1"/>
          </p:cNvSpPr>
          <p:nvPr>
            <p:ph sz="half" idx="1"/>
          </p:nvPr>
        </p:nvSpPr>
        <p:spPr>
          <a:xfrm>
            <a:off x="838200" y="1391921"/>
            <a:ext cx="5181600" cy="47850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391921"/>
            <a:ext cx="5181600" cy="47850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A5ADF824-5DA6-8947-92A8-11800B62386F}" type="slidenum">
              <a:rPr lang="en-US" smtClean="0"/>
              <a:t>‹#›</a:t>
            </a:fld>
            <a:endParaRPr lang="en-US"/>
          </a:p>
        </p:txBody>
      </p:sp>
      <p:sp>
        <p:nvSpPr>
          <p:cNvPr id="9" name="Title 1">
            <a:extLst>
              <a:ext uri="{FF2B5EF4-FFF2-40B4-BE49-F238E27FC236}">
                <a16:creationId xmlns:a16="http://schemas.microsoft.com/office/drawing/2014/main" id="{7DC7C50B-4006-6843-A011-6A4B7B1F9C6A}"/>
              </a:ext>
            </a:extLst>
          </p:cNvPr>
          <p:cNvSpPr>
            <a:spLocks noGrp="1"/>
          </p:cNvSpPr>
          <p:nvPr>
            <p:ph type="title"/>
          </p:nvPr>
        </p:nvSpPr>
        <p:spPr>
          <a:xfrm>
            <a:off x="838200" y="365127"/>
            <a:ext cx="10515600" cy="1026794"/>
          </a:xfrm>
        </p:spPr>
        <p:txBody>
          <a:bodyPr>
            <a:normAutofit/>
          </a:bodyPr>
          <a:lstStyle>
            <a:lvl1pPr>
              <a:defRPr sz="3400"/>
            </a:lvl1pPr>
          </a:lstStyle>
          <a:p>
            <a:r>
              <a:rPr lang="en-US"/>
              <a:t>Click to edit Master title style</a:t>
            </a:r>
          </a:p>
        </p:txBody>
      </p:sp>
      <p:pic>
        <p:nvPicPr>
          <p:cNvPr id="12" name="Picture 11" descr="Shape&#10;&#10;Description automatically generated with medium confidence">
            <a:extLst>
              <a:ext uri="{FF2B5EF4-FFF2-40B4-BE49-F238E27FC236}">
                <a16:creationId xmlns:a16="http://schemas.microsoft.com/office/drawing/2014/main" id="{C1327A4E-CAF1-D04F-8CBC-710B4A3E8DE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93971" y="6328467"/>
            <a:ext cx="1199815" cy="393473"/>
          </a:xfrm>
          <a:prstGeom prst="rect">
            <a:avLst/>
          </a:prstGeom>
        </p:spPr>
      </p:pic>
    </p:spTree>
    <p:extLst>
      <p:ext uri="{BB962C8B-B14F-4D97-AF65-F5344CB8AC3E}">
        <p14:creationId xmlns:p14="http://schemas.microsoft.com/office/powerpoint/2010/main" val="144641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_Al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BE6B5C1-20D1-D24C-B8BB-F17C1A32ACC1}"/>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 contrast="22000"/>
                    </a14:imgEffect>
                  </a14:imgLayer>
                </a14:imgProps>
              </a:ext>
              <a:ext uri="{28A0092B-C50C-407E-A947-70E740481C1C}">
                <a14:useLocalDpi xmlns:a14="http://schemas.microsoft.com/office/drawing/2010/main"/>
              </a:ext>
            </a:extLst>
          </a:blip>
          <a:srcRect t="11834"/>
          <a:stretch/>
        </p:blipFill>
        <p:spPr>
          <a:xfrm>
            <a:off x="0" y="0"/>
            <a:ext cx="12192000" cy="6046470"/>
          </a:xfrm>
          <a:prstGeom prst="rect">
            <a:avLst/>
          </a:prstGeom>
        </p:spPr>
      </p:pic>
      <p:sp>
        <p:nvSpPr>
          <p:cNvPr id="12" name="Slide Number Placeholder 5">
            <a:extLst>
              <a:ext uri="{FF2B5EF4-FFF2-40B4-BE49-F238E27FC236}">
                <a16:creationId xmlns:a16="http://schemas.microsoft.com/office/drawing/2014/main" id="{C2DE0D9B-314F-4440-AA3B-9555DFFD2681}"/>
              </a:ext>
            </a:extLst>
          </p:cNvPr>
          <p:cNvSpPr>
            <a:spLocks noGrp="1"/>
          </p:cNvSpPr>
          <p:nvPr>
            <p:ph type="sldNum" sz="quarter" idx="4"/>
          </p:nvPr>
        </p:nvSpPr>
        <p:spPr>
          <a:xfrm>
            <a:off x="918972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74FF1622-8342-4547-97A2-32A778486B47}" type="slidenum">
              <a:rPr lang="en-US" smtClean="0"/>
              <a:pPr/>
              <a:t>‹#›</a:t>
            </a:fld>
            <a:endParaRPr lang="en-US"/>
          </a:p>
        </p:txBody>
      </p:sp>
      <p:pic>
        <p:nvPicPr>
          <p:cNvPr id="9" name="Picture 8">
            <a:extLst>
              <a:ext uri="{FF2B5EF4-FFF2-40B4-BE49-F238E27FC236}">
                <a16:creationId xmlns:a16="http://schemas.microsoft.com/office/drawing/2014/main" id="{7242FD4B-3781-7243-86B7-8D6C89736A9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02309" y="429801"/>
            <a:ext cx="2335859" cy="738202"/>
          </a:xfrm>
          <a:prstGeom prst="rect">
            <a:avLst/>
          </a:prstGeom>
        </p:spPr>
      </p:pic>
      <p:sp>
        <p:nvSpPr>
          <p:cNvPr id="13" name="Title 1">
            <a:extLst>
              <a:ext uri="{FF2B5EF4-FFF2-40B4-BE49-F238E27FC236}">
                <a16:creationId xmlns:a16="http://schemas.microsoft.com/office/drawing/2014/main" id="{A0FA5534-0931-1D45-B604-FEDD183F716C}"/>
              </a:ext>
            </a:extLst>
          </p:cNvPr>
          <p:cNvSpPr>
            <a:spLocks noGrp="1"/>
          </p:cNvSpPr>
          <p:nvPr>
            <p:ph type="ctrTitle"/>
          </p:nvPr>
        </p:nvSpPr>
        <p:spPr>
          <a:xfrm>
            <a:off x="661669" y="3353234"/>
            <a:ext cx="6704331" cy="1812921"/>
          </a:xfrm>
        </p:spPr>
        <p:txBody>
          <a:bodyPr anchor="b"/>
          <a:lstStyle>
            <a:lvl1pPr algn="l">
              <a:defRPr sz="6000">
                <a:solidFill>
                  <a:schemeClr val="tx1"/>
                </a:solidFill>
              </a:defRPr>
            </a:lvl1pPr>
          </a:lstStyle>
          <a:p>
            <a:r>
              <a:rPr lang="en-US"/>
              <a:t>Click to edit Master title style</a:t>
            </a:r>
          </a:p>
        </p:txBody>
      </p:sp>
      <p:sp>
        <p:nvSpPr>
          <p:cNvPr id="14" name="Subtitle 2">
            <a:extLst>
              <a:ext uri="{FF2B5EF4-FFF2-40B4-BE49-F238E27FC236}">
                <a16:creationId xmlns:a16="http://schemas.microsoft.com/office/drawing/2014/main" id="{A368E6D8-7606-F444-BB20-95DF39020C6A}"/>
              </a:ext>
            </a:extLst>
          </p:cNvPr>
          <p:cNvSpPr>
            <a:spLocks noGrp="1"/>
          </p:cNvSpPr>
          <p:nvPr>
            <p:ph type="subTitle" idx="1"/>
          </p:nvPr>
        </p:nvSpPr>
        <p:spPr>
          <a:xfrm>
            <a:off x="661669" y="5179240"/>
            <a:ext cx="6704331" cy="933595"/>
          </a:xfrm>
        </p:spPr>
        <p:txBody>
          <a:bodyPr/>
          <a:lstStyle>
            <a:lvl1pPr marL="0" indent="0" algn="l">
              <a:buNone/>
              <a:defRPr sz="2400" b="1">
                <a:solidFill>
                  <a:srgbClr val="03647A"/>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31855519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0F06D707-4E04-F74A-A661-10274A282A13}"/>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l="15083" r="9917" b="57195"/>
          <a:stretch/>
        </p:blipFill>
        <p:spPr>
          <a:xfrm>
            <a:off x="0" y="0"/>
            <a:ext cx="12192000" cy="3914078"/>
          </a:xfrm>
          <a:prstGeom prst="rect">
            <a:avLst/>
          </a:prstGeom>
        </p:spPr>
      </p:pic>
      <p:sp>
        <p:nvSpPr>
          <p:cNvPr id="13" name="Title 1">
            <a:extLst>
              <a:ext uri="{FF2B5EF4-FFF2-40B4-BE49-F238E27FC236}">
                <a16:creationId xmlns:a16="http://schemas.microsoft.com/office/drawing/2014/main" id="{F3FB5722-CCC9-FC43-8968-86E53CC1215B}"/>
              </a:ext>
            </a:extLst>
          </p:cNvPr>
          <p:cNvSpPr>
            <a:spLocks noGrp="1"/>
          </p:cNvSpPr>
          <p:nvPr>
            <p:ph type="title"/>
          </p:nvPr>
        </p:nvSpPr>
        <p:spPr>
          <a:xfrm>
            <a:off x="838200" y="365127"/>
            <a:ext cx="10515600" cy="1026794"/>
          </a:xfrm>
        </p:spPr>
        <p:txBody>
          <a:bodyPr>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838200" y="1391921"/>
            <a:ext cx="5157787" cy="823912"/>
          </a:xfrm>
        </p:spPr>
        <p:txBody>
          <a:bodyPr anchor="b"/>
          <a:lstStyle>
            <a:lvl1pPr marL="0" indent="0">
              <a:buNone/>
              <a:defRPr sz="2400" b="1">
                <a:solidFill>
                  <a:srgbClr val="0364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8200" y="2215833"/>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611" y="1391921"/>
            <a:ext cx="5183188" cy="823912"/>
          </a:xfrm>
        </p:spPr>
        <p:txBody>
          <a:bodyPr anchor="b"/>
          <a:lstStyle>
            <a:lvl1pPr marL="0" indent="0">
              <a:buNone/>
              <a:defRPr sz="2400" b="1">
                <a:solidFill>
                  <a:srgbClr val="0364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1" y="2215833"/>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A5ADF824-5DA6-8947-92A8-11800B62386F}" type="slidenum">
              <a:rPr lang="en-US" smtClean="0"/>
              <a:t>‹#›</a:t>
            </a:fld>
            <a:endParaRPr lang="en-US"/>
          </a:p>
        </p:txBody>
      </p:sp>
      <p:pic>
        <p:nvPicPr>
          <p:cNvPr id="14" name="Picture 13" descr="Shape&#10;&#10;Description automatically generated with medium confidence">
            <a:extLst>
              <a:ext uri="{FF2B5EF4-FFF2-40B4-BE49-F238E27FC236}">
                <a16:creationId xmlns:a16="http://schemas.microsoft.com/office/drawing/2014/main" id="{73243D90-3B77-2240-82EB-83D77189D42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93971" y="6328467"/>
            <a:ext cx="1199815" cy="393473"/>
          </a:xfrm>
          <a:prstGeom prst="rect">
            <a:avLst/>
          </a:prstGeom>
        </p:spPr>
      </p:pic>
    </p:spTree>
    <p:extLst>
      <p:ext uri="{BB962C8B-B14F-4D97-AF65-F5344CB8AC3E}">
        <p14:creationId xmlns:p14="http://schemas.microsoft.com/office/powerpoint/2010/main" val="40071828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8CC781B0-EABD-104E-803B-5ED5DCBC811E}"/>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l="12323" t="29252" r="18090" b="8699"/>
          <a:stretch/>
        </p:blipFill>
        <p:spPr>
          <a:xfrm flipH="1">
            <a:off x="0" y="742950"/>
            <a:ext cx="12192000" cy="6115050"/>
          </a:xfrm>
          <a:prstGeom prst="rect">
            <a:avLst/>
          </a:prstGeom>
        </p:spPr>
      </p:pic>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A5ADF824-5DA6-8947-92A8-11800B62386F}" type="slidenum">
              <a:rPr lang="en-US" smtClean="0"/>
              <a:t>‹#›</a:t>
            </a:fld>
            <a:endParaRPr lang="en-US"/>
          </a:p>
        </p:txBody>
      </p:sp>
      <p:sp>
        <p:nvSpPr>
          <p:cNvPr id="6" name="Title 1">
            <a:extLst>
              <a:ext uri="{FF2B5EF4-FFF2-40B4-BE49-F238E27FC236}">
                <a16:creationId xmlns:a16="http://schemas.microsoft.com/office/drawing/2014/main" id="{4CA48CFF-9B2D-D648-977D-CB329A623F5F}"/>
              </a:ext>
            </a:extLst>
          </p:cNvPr>
          <p:cNvSpPr>
            <a:spLocks noGrp="1"/>
          </p:cNvSpPr>
          <p:nvPr>
            <p:ph type="title"/>
          </p:nvPr>
        </p:nvSpPr>
        <p:spPr>
          <a:xfrm>
            <a:off x="838200" y="365127"/>
            <a:ext cx="10515600" cy="1026794"/>
          </a:xfrm>
        </p:spPr>
        <p:txBody>
          <a:bodyPr>
            <a:normAutofit/>
          </a:bodyPr>
          <a:lstStyle>
            <a:lvl1pPr>
              <a:defRPr sz="3400"/>
            </a:lvl1pPr>
          </a:lstStyle>
          <a:p>
            <a:r>
              <a:rPr lang="en-US"/>
              <a:t>Click to edit Master title style</a:t>
            </a:r>
          </a:p>
        </p:txBody>
      </p:sp>
      <p:pic>
        <p:nvPicPr>
          <p:cNvPr id="10" name="Picture 9" descr="Shape&#10;&#10;Description automatically generated with medium confidence">
            <a:extLst>
              <a:ext uri="{FF2B5EF4-FFF2-40B4-BE49-F238E27FC236}">
                <a16:creationId xmlns:a16="http://schemas.microsoft.com/office/drawing/2014/main" id="{4C7F0FC2-02DD-4740-A335-525FDBDC7277}"/>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93971" y="6328467"/>
            <a:ext cx="1199815" cy="393473"/>
          </a:xfrm>
          <a:prstGeom prst="rect">
            <a:avLst/>
          </a:prstGeom>
        </p:spPr>
      </p:pic>
    </p:spTree>
    <p:extLst>
      <p:ext uri="{BB962C8B-B14F-4D97-AF65-F5344CB8AC3E}">
        <p14:creationId xmlns:p14="http://schemas.microsoft.com/office/powerpoint/2010/main" val="18733453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E88193-7416-9F46-947C-8A1333F302E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3359" t="-882" r="11640" b="32733"/>
          <a:stretch/>
        </p:blipFill>
        <p:spPr>
          <a:xfrm>
            <a:off x="0" y="1332481"/>
            <a:ext cx="12192000" cy="5525519"/>
          </a:xfrm>
          <a:prstGeom prst="rect">
            <a:avLst/>
          </a:prstGeom>
        </p:spPr>
      </p:pic>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A5ADF824-5DA6-8947-92A8-11800B62386F}" type="slidenum">
              <a:rPr lang="en-US" smtClean="0"/>
              <a:t>‹#›</a:t>
            </a:fld>
            <a:endParaRPr lang="en-US"/>
          </a:p>
        </p:txBody>
      </p:sp>
      <p:pic>
        <p:nvPicPr>
          <p:cNvPr id="8" name="Picture 7" descr="Shape&#10;&#10;Description automatically generated with medium confidence">
            <a:extLst>
              <a:ext uri="{FF2B5EF4-FFF2-40B4-BE49-F238E27FC236}">
                <a16:creationId xmlns:a16="http://schemas.microsoft.com/office/drawing/2014/main" id="{B81FB016-E2D7-BC4B-BE15-DC2E84CCA64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93971" y="6328467"/>
            <a:ext cx="1199815" cy="393473"/>
          </a:xfrm>
          <a:prstGeom prst="rect">
            <a:avLst/>
          </a:prstGeom>
        </p:spPr>
      </p:pic>
      <p:sp>
        <p:nvSpPr>
          <p:cNvPr id="7" name="Rectangle 6">
            <a:extLst>
              <a:ext uri="{FF2B5EF4-FFF2-40B4-BE49-F238E27FC236}">
                <a16:creationId xmlns:a16="http://schemas.microsoft.com/office/drawing/2014/main" id="{79982BBC-D607-C94D-B8D6-7485BD31ADAD}"/>
              </a:ext>
            </a:extLst>
          </p:cNvPr>
          <p:cNvSpPr/>
          <p:nvPr userDrawn="1"/>
        </p:nvSpPr>
        <p:spPr>
          <a:xfrm>
            <a:off x="3648054" y="6513105"/>
            <a:ext cx="4895892" cy="215444"/>
          </a:xfrm>
          <a:prstGeom prst="rect">
            <a:avLst/>
          </a:prstGeom>
        </p:spPr>
        <p:txBody>
          <a:bodyPr wrap="non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©2022 </a:t>
            </a:r>
            <a:r>
              <a:rPr kumimoji="0" lang="en-US" sz="8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Guidehouse</a:t>
            </a:r>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Inc. All rights reserved. Proprietary and competition sensitive. For internal use only.</a:t>
            </a:r>
          </a:p>
        </p:txBody>
      </p:sp>
      <p:sp>
        <p:nvSpPr>
          <p:cNvPr id="9" name="Rectangle 8">
            <a:extLst>
              <a:ext uri="{FF2B5EF4-FFF2-40B4-BE49-F238E27FC236}">
                <a16:creationId xmlns:a16="http://schemas.microsoft.com/office/drawing/2014/main" id="{96F8DCAE-E121-8603-49E7-841971160E38}"/>
              </a:ext>
            </a:extLst>
          </p:cNvPr>
          <p:cNvSpPr/>
          <p:nvPr userDrawn="1"/>
        </p:nvSpPr>
        <p:spPr>
          <a:xfrm>
            <a:off x="3413760" y="6533975"/>
            <a:ext cx="4991947" cy="183694"/>
          </a:xfrm>
          <a:prstGeom prst="rect">
            <a:avLst/>
          </a:prstGeom>
          <a:noFill/>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spTree>
    <p:extLst>
      <p:ext uri="{BB962C8B-B14F-4D97-AF65-F5344CB8AC3E}">
        <p14:creationId xmlns:p14="http://schemas.microsoft.com/office/powerpoint/2010/main" val="16671643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E4F797-4CB8-1976-08F6-CC96FE61D642}"/>
              </a:ext>
            </a:extLst>
          </p:cNvPr>
          <p:cNvSpPr/>
          <p:nvPr userDrawn="1"/>
        </p:nvSpPr>
        <p:spPr>
          <a:xfrm>
            <a:off x="3413760" y="6533975"/>
            <a:ext cx="4991947" cy="183694"/>
          </a:xfrm>
          <a:prstGeom prst="rect">
            <a:avLst/>
          </a:prstGeom>
          <a:solidFill>
            <a:schemeClr val="bg1"/>
          </a:solidFill>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spTree>
    <p:extLst>
      <p:ext uri="{BB962C8B-B14F-4D97-AF65-F5344CB8AC3E}">
        <p14:creationId xmlns:p14="http://schemas.microsoft.com/office/powerpoint/2010/main" val="33388049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2138" y="328614"/>
            <a:ext cx="5008561" cy="1600200"/>
          </a:xfrm>
        </p:spPr>
        <p:txBody>
          <a:bodyPr anchor="b">
            <a:normAutofit/>
          </a:bodyPr>
          <a:lstStyle>
            <a:lvl1pPr>
              <a:defRPr sz="3400"/>
            </a:lvl1pPr>
          </a:lstStyle>
          <a:p>
            <a:r>
              <a:rPr lang="en-US"/>
              <a:t>Click to edit Master title style</a:t>
            </a:r>
          </a:p>
        </p:txBody>
      </p:sp>
      <p:sp>
        <p:nvSpPr>
          <p:cNvPr id="3" name="Picture Placeholder 2"/>
          <p:cNvSpPr>
            <a:spLocks noGrp="1" noChangeAspect="1"/>
          </p:cNvSpPr>
          <p:nvPr>
            <p:ph type="pic" idx="1"/>
          </p:nvPr>
        </p:nvSpPr>
        <p:spPr>
          <a:xfrm>
            <a:off x="6096000" y="317070"/>
            <a:ext cx="5677397" cy="591502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A5ADF824-5DA6-8947-92A8-11800B62386F}" type="slidenum">
              <a:rPr lang="en-US" smtClean="0"/>
              <a:t>‹#›</a:t>
            </a:fld>
            <a:endParaRPr lang="en-US"/>
          </a:p>
        </p:txBody>
      </p:sp>
      <p:sp>
        <p:nvSpPr>
          <p:cNvPr id="11" name="Text Placeholder 10">
            <a:extLst>
              <a:ext uri="{FF2B5EF4-FFF2-40B4-BE49-F238E27FC236}">
                <a16:creationId xmlns:a16="http://schemas.microsoft.com/office/drawing/2014/main" id="{887CA58C-70C2-384B-B366-4C1DE30EFF9D}"/>
              </a:ext>
            </a:extLst>
          </p:cNvPr>
          <p:cNvSpPr>
            <a:spLocks noGrp="1"/>
          </p:cNvSpPr>
          <p:nvPr>
            <p:ph type="body" sz="quarter" idx="13"/>
          </p:nvPr>
        </p:nvSpPr>
        <p:spPr>
          <a:xfrm>
            <a:off x="590551" y="1928814"/>
            <a:ext cx="5010149" cy="4171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Shape&#10;&#10;Description automatically generated with medium confidence">
            <a:extLst>
              <a:ext uri="{FF2B5EF4-FFF2-40B4-BE49-F238E27FC236}">
                <a16:creationId xmlns:a16="http://schemas.microsoft.com/office/drawing/2014/main" id="{7B3D0D83-0107-6349-B720-B44B4DBB881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93971" y="6328467"/>
            <a:ext cx="1199815" cy="393473"/>
          </a:xfrm>
          <a:prstGeom prst="rect">
            <a:avLst/>
          </a:prstGeom>
        </p:spPr>
      </p:pic>
      <p:sp>
        <p:nvSpPr>
          <p:cNvPr id="8" name="Rectangle 7">
            <a:extLst>
              <a:ext uri="{FF2B5EF4-FFF2-40B4-BE49-F238E27FC236}">
                <a16:creationId xmlns:a16="http://schemas.microsoft.com/office/drawing/2014/main" id="{3E01FD55-C42C-A2FF-962C-851C6B1B390A}"/>
              </a:ext>
            </a:extLst>
          </p:cNvPr>
          <p:cNvSpPr/>
          <p:nvPr userDrawn="1"/>
        </p:nvSpPr>
        <p:spPr>
          <a:xfrm>
            <a:off x="3413760" y="6533975"/>
            <a:ext cx="4991947" cy="183694"/>
          </a:xfrm>
          <a:prstGeom prst="rect">
            <a:avLst/>
          </a:prstGeom>
          <a:solidFill>
            <a:schemeClr val="bg1"/>
          </a:solidFill>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spTree>
    <p:extLst>
      <p:ext uri="{BB962C8B-B14F-4D97-AF65-F5344CB8AC3E}">
        <p14:creationId xmlns:p14="http://schemas.microsoft.com/office/powerpoint/2010/main" val="14805693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D2BD27F1-8102-C64F-AA91-A4823DDF3CF0}"/>
              </a:ext>
            </a:extLst>
          </p:cNvPr>
          <p:cNvPicPr>
            <a:picLocks noChangeAspect="1"/>
          </p:cNvPicPr>
          <p:nvPr userDrawn="1"/>
        </p:nvPicPr>
        <p:blipFill rotWithShape="1">
          <a:blip r:embed="rId2"/>
          <a:srcRect l="-625" r="25625"/>
          <a:stretch/>
        </p:blipFill>
        <p:spPr>
          <a:xfrm>
            <a:off x="1" y="0"/>
            <a:ext cx="12191999" cy="6858000"/>
          </a:xfrm>
          <a:prstGeom prst="rect">
            <a:avLst/>
          </a:prstGeom>
        </p:spPr>
      </p:pic>
      <p:sp>
        <p:nvSpPr>
          <p:cNvPr id="11" name="Rectangle 10">
            <a:extLst>
              <a:ext uri="{FF2B5EF4-FFF2-40B4-BE49-F238E27FC236}">
                <a16:creationId xmlns:a16="http://schemas.microsoft.com/office/drawing/2014/main" id="{9295FB26-0EDF-C84D-8049-963F84818F83}"/>
              </a:ext>
            </a:extLst>
          </p:cNvPr>
          <p:cNvSpPr/>
          <p:nvPr userDrawn="1"/>
        </p:nvSpPr>
        <p:spPr>
          <a:xfrm>
            <a:off x="2" y="0"/>
            <a:ext cx="5105399" cy="6858000"/>
          </a:xfrm>
          <a:prstGeom prst="rect">
            <a:avLst/>
          </a:prstGeom>
          <a:gradFill flip="none" rotWithShape="1">
            <a:gsLst>
              <a:gs pos="0">
                <a:schemeClr val="bg1">
                  <a:alpha val="0"/>
                </a:schemeClr>
              </a:gs>
              <a:gs pos="5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A5ADF824-5DA6-8947-92A8-11800B62386F}" type="slidenum">
              <a:rPr lang="en-US" smtClean="0"/>
              <a:t>‹#›</a:t>
            </a:fld>
            <a:endParaRPr lang="en-US"/>
          </a:p>
        </p:txBody>
      </p:sp>
      <p:sp>
        <p:nvSpPr>
          <p:cNvPr id="6" name="Title 1">
            <a:extLst>
              <a:ext uri="{FF2B5EF4-FFF2-40B4-BE49-F238E27FC236}">
                <a16:creationId xmlns:a16="http://schemas.microsoft.com/office/drawing/2014/main" id="{4CA48CFF-9B2D-D648-977D-CB329A623F5F}"/>
              </a:ext>
            </a:extLst>
          </p:cNvPr>
          <p:cNvSpPr>
            <a:spLocks noGrp="1"/>
          </p:cNvSpPr>
          <p:nvPr>
            <p:ph type="title" hasCustomPrompt="1"/>
          </p:nvPr>
        </p:nvSpPr>
        <p:spPr>
          <a:xfrm>
            <a:off x="838200" y="365127"/>
            <a:ext cx="10515600" cy="1026794"/>
          </a:xfrm>
        </p:spPr>
        <p:txBody>
          <a:bodyPr>
            <a:normAutofit/>
          </a:bodyPr>
          <a:lstStyle>
            <a:lvl1pPr>
              <a:defRPr sz="3400">
                <a:solidFill>
                  <a:srgbClr val="03647A"/>
                </a:solidFill>
              </a:defRPr>
            </a:lvl1pPr>
          </a:lstStyle>
          <a:p>
            <a:r>
              <a:rPr lang="en-US"/>
              <a:t>Your Guides</a:t>
            </a:r>
          </a:p>
        </p:txBody>
      </p:sp>
      <p:pic>
        <p:nvPicPr>
          <p:cNvPr id="13" name="Picture 12">
            <a:extLst>
              <a:ext uri="{FF2B5EF4-FFF2-40B4-BE49-F238E27FC236}">
                <a16:creationId xmlns:a16="http://schemas.microsoft.com/office/drawing/2014/main" id="{527E1AF0-9613-B54B-B6A4-5B855FFF4DB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38197" y="6095092"/>
            <a:ext cx="1645063" cy="521208"/>
          </a:xfrm>
          <a:prstGeom prst="rect">
            <a:avLst/>
          </a:prstGeom>
        </p:spPr>
      </p:pic>
      <p:sp>
        <p:nvSpPr>
          <p:cNvPr id="12" name="Rectangle 11">
            <a:extLst>
              <a:ext uri="{FF2B5EF4-FFF2-40B4-BE49-F238E27FC236}">
                <a16:creationId xmlns:a16="http://schemas.microsoft.com/office/drawing/2014/main" id="{0EABC2EE-8B21-09D0-FB95-1B2254A84DA7}"/>
              </a:ext>
            </a:extLst>
          </p:cNvPr>
          <p:cNvSpPr/>
          <p:nvPr userDrawn="1"/>
        </p:nvSpPr>
        <p:spPr>
          <a:xfrm>
            <a:off x="3413760" y="6533975"/>
            <a:ext cx="4991947" cy="183694"/>
          </a:xfrm>
          <a:prstGeom prst="rect">
            <a:avLst/>
          </a:prstGeom>
          <a:noFill/>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spTree>
    <p:extLst>
      <p:ext uri="{BB962C8B-B14F-4D97-AF65-F5344CB8AC3E}">
        <p14:creationId xmlns:p14="http://schemas.microsoft.com/office/powerpoint/2010/main" val="34173217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 with Subtitl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B7482F4-DBAB-2549-B24D-FF7DADAFCDE8}"/>
              </a:ext>
            </a:extLst>
          </p:cNvPr>
          <p:cNvSpPr txBox="1"/>
          <p:nvPr userDrawn="1"/>
        </p:nvSpPr>
        <p:spPr>
          <a:xfrm>
            <a:off x="1656082" y="711200"/>
            <a:ext cx="184731" cy="300082"/>
          </a:xfrm>
          <a:prstGeom prst="rect">
            <a:avLst/>
          </a:prstGeom>
          <a:noFill/>
        </p:spPr>
        <p:txBody>
          <a:bodyPr wrap="none" rtlCol="0">
            <a:spAutoFit/>
          </a:bodyPr>
          <a:lstStyle/>
          <a:p>
            <a:endParaRPr lang="en-US" sz="1350"/>
          </a:p>
        </p:txBody>
      </p:sp>
      <p:sp>
        <p:nvSpPr>
          <p:cNvPr id="11" name="Slide Number Placeholder 5">
            <a:extLst>
              <a:ext uri="{FF2B5EF4-FFF2-40B4-BE49-F238E27FC236}">
                <a16:creationId xmlns:a16="http://schemas.microsoft.com/office/drawing/2014/main" id="{610DDB9C-EB45-3845-9567-B64F926544D2}"/>
              </a:ext>
            </a:extLst>
          </p:cNvPr>
          <p:cNvSpPr>
            <a:spLocks noGrp="1"/>
          </p:cNvSpPr>
          <p:nvPr>
            <p:ph type="sldNum" sz="quarter" idx="4"/>
          </p:nvPr>
        </p:nvSpPr>
        <p:spPr>
          <a:xfrm>
            <a:off x="9189720" y="6352544"/>
            <a:ext cx="2743200" cy="365125"/>
          </a:xfrm>
          <a:prstGeom prst="rect">
            <a:avLst/>
          </a:prstGeom>
        </p:spPr>
        <p:txBody>
          <a:bodyPr vert="horz" lIns="91440" tIns="45720" rIns="91440" bIns="45720" rtlCol="0" anchor="ctr"/>
          <a:lstStyle>
            <a:lvl1pPr algn="r">
              <a:defRPr sz="750">
                <a:solidFill>
                  <a:schemeClr val="tx1"/>
                </a:solidFill>
                <a:latin typeface="Arial" panose="020B0604020202020204" pitchFamily="34" charset="0"/>
                <a:cs typeface="Arial" panose="020B0604020202020204" pitchFamily="34" charset="0"/>
              </a:defRPr>
            </a:lvl1pPr>
          </a:lstStyle>
          <a:p>
            <a:fld id="{74FF1622-8342-4547-97A2-32A778486B47}" type="slidenum">
              <a:rPr lang="en-US" smtClean="0"/>
              <a:pPr/>
              <a:t>‹#›</a:t>
            </a:fld>
            <a:endParaRPr lang="en-US"/>
          </a:p>
        </p:txBody>
      </p:sp>
      <p:pic>
        <p:nvPicPr>
          <p:cNvPr id="13" name="Picture 12" descr="Icon&#10;&#10;Description automatically generated with medium confidence">
            <a:extLst>
              <a:ext uri="{FF2B5EF4-FFF2-40B4-BE49-F238E27FC236}">
                <a16:creationId xmlns:a16="http://schemas.microsoft.com/office/drawing/2014/main" id="{4D927984-BC65-4C4F-A121-EF1B1C0885D3}"/>
              </a:ext>
            </a:extLst>
          </p:cNvPr>
          <p:cNvPicPr>
            <a:picLocks noChangeAspect="1"/>
          </p:cNvPicPr>
          <p:nvPr userDrawn="1"/>
        </p:nvPicPr>
        <p:blipFill>
          <a:blip r:embed="rId2"/>
          <a:stretch>
            <a:fillRect/>
          </a:stretch>
        </p:blipFill>
        <p:spPr>
          <a:xfrm>
            <a:off x="365565" y="6354768"/>
            <a:ext cx="2572630" cy="365760"/>
          </a:xfrm>
          <a:prstGeom prst="rect">
            <a:avLst/>
          </a:prstGeom>
        </p:spPr>
      </p:pic>
      <p:sp>
        <p:nvSpPr>
          <p:cNvPr id="14" name="Date Placeholder 3">
            <a:extLst>
              <a:ext uri="{FF2B5EF4-FFF2-40B4-BE49-F238E27FC236}">
                <a16:creationId xmlns:a16="http://schemas.microsoft.com/office/drawing/2014/main" id="{0F30E07E-7FB9-7445-BA14-44F3F56435E2}"/>
              </a:ext>
            </a:extLst>
          </p:cNvPr>
          <p:cNvSpPr>
            <a:spLocks noGrp="1"/>
          </p:cNvSpPr>
          <p:nvPr>
            <p:ph type="dt" sz="half" idx="2"/>
          </p:nvPr>
        </p:nvSpPr>
        <p:spPr>
          <a:xfrm>
            <a:off x="8610600" y="6352544"/>
            <a:ext cx="2743200" cy="365125"/>
          </a:xfrm>
          <a:prstGeom prst="rect">
            <a:avLst/>
          </a:prstGeom>
        </p:spPr>
        <p:txBody>
          <a:bodyPr vert="horz" lIns="91440" tIns="45720" rIns="91440" bIns="45720" rtlCol="0" anchor="ctr"/>
          <a:lstStyle>
            <a:lvl1pPr algn="r">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15" name="TextBox 14">
            <a:extLst>
              <a:ext uri="{FF2B5EF4-FFF2-40B4-BE49-F238E27FC236}">
                <a16:creationId xmlns:a16="http://schemas.microsoft.com/office/drawing/2014/main" id="{9A26D55F-3CFF-F14F-BE58-611E91503FE2}"/>
              </a:ext>
            </a:extLst>
          </p:cNvPr>
          <p:cNvSpPr txBox="1"/>
          <p:nvPr userDrawn="1"/>
        </p:nvSpPr>
        <p:spPr>
          <a:xfrm>
            <a:off x="1656082" y="711200"/>
            <a:ext cx="184731" cy="300082"/>
          </a:xfrm>
          <a:prstGeom prst="rect">
            <a:avLst/>
          </a:prstGeom>
          <a:noFill/>
        </p:spPr>
        <p:txBody>
          <a:bodyPr wrap="none" rtlCol="0">
            <a:spAutoFit/>
          </a:bodyPr>
          <a:lstStyle/>
          <a:p>
            <a:endParaRPr lang="en-US" sz="1350"/>
          </a:p>
        </p:txBody>
      </p:sp>
      <p:sp>
        <p:nvSpPr>
          <p:cNvPr id="16" name="Title 1">
            <a:extLst>
              <a:ext uri="{FF2B5EF4-FFF2-40B4-BE49-F238E27FC236}">
                <a16:creationId xmlns:a16="http://schemas.microsoft.com/office/drawing/2014/main" id="{36BCD15E-F9BE-8043-8E60-E5DD66E9642A}"/>
              </a:ext>
            </a:extLst>
          </p:cNvPr>
          <p:cNvSpPr>
            <a:spLocks noGrp="1"/>
          </p:cNvSpPr>
          <p:nvPr>
            <p:ph type="title"/>
          </p:nvPr>
        </p:nvSpPr>
        <p:spPr>
          <a:xfrm>
            <a:off x="768931" y="447885"/>
            <a:ext cx="10654131" cy="857568"/>
          </a:xfrm>
        </p:spPr>
        <p:txBody>
          <a:bodyPr>
            <a:normAutofit/>
          </a:bodyPr>
          <a:lstStyle>
            <a:lvl1pPr>
              <a:defRPr sz="2325">
                <a:solidFill>
                  <a:schemeClr val="tx1"/>
                </a:solidFill>
              </a:defRPr>
            </a:lvl1pPr>
          </a:lstStyle>
          <a:p>
            <a:r>
              <a:rPr lang="en-US"/>
              <a:t>Click to edit Master title style</a:t>
            </a:r>
          </a:p>
        </p:txBody>
      </p:sp>
      <p:sp>
        <p:nvSpPr>
          <p:cNvPr id="17" name="Content Placeholder 2">
            <a:extLst>
              <a:ext uri="{FF2B5EF4-FFF2-40B4-BE49-F238E27FC236}">
                <a16:creationId xmlns:a16="http://schemas.microsoft.com/office/drawing/2014/main" id="{BC339545-67C6-9345-934F-CF9CD928EEB0}"/>
              </a:ext>
            </a:extLst>
          </p:cNvPr>
          <p:cNvSpPr>
            <a:spLocks noGrp="1"/>
          </p:cNvSpPr>
          <p:nvPr>
            <p:ph idx="1"/>
          </p:nvPr>
        </p:nvSpPr>
        <p:spPr>
          <a:xfrm>
            <a:off x="768934" y="1775577"/>
            <a:ext cx="10654135" cy="4334646"/>
          </a:xfrm>
        </p:spPr>
        <p:txBody>
          <a:bodyPr/>
          <a:lstStyle>
            <a:lvl1pPr>
              <a:defRPr sz="1500"/>
            </a:lvl1pPr>
            <a:lvl2pPr marL="514337" indent="-171446">
              <a:buFont typeface="Courier New" panose="02070309020205020404" pitchFamily="49" charset="0"/>
              <a:buChar char="o"/>
              <a:defRPr sz="1350"/>
            </a:lvl2pPr>
            <a:lvl3pPr marL="857228" indent="-171446">
              <a:buFont typeface="System Font Regular"/>
              <a:buChar char="–"/>
              <a:defRPr sz="1200"/>
            </a:lvl3pPr>
            <a:lvl4pPr>
              <a:defRPr sz="1200"/>
            </a:lvl4pPr>
            <a:lvl5pPr marL="1543012" indent="-171446">
              <a:buFont typeface="Courier New" panose="02070309020205020404" pitchFamily="49" charset="0"/>
              <a:buChar char="o"/>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F9599F7B-9F65-6244-B52B-FA45546124B7}"/>
              </a:ext>
            </a:extLst>
          </p:cNvPr>
          <p:cNvSpPr>
            <a:spLocks noGrp="1"/>
          </p:cNvSpPr>
          <p:nvPr>
            <p:ph type="body" idx="10" hasCustomPrompt="1"/>
          </p:nvPr>
        </p:nvSpPr>
        <p:spPr>
          <a:xfrm>
            <a:off x="768931" y="1115403"/>
            <a:ext cx="10654131" cy="483839"/>
          </a:xfrm>
        </p:spPr>
        <p:txBody>
          <a:bodyPr anchor="b">
            <a:normAutofit/>
          </a:bodyPr>
          <a:lstStyle>
            <a:lvl1pPr marL="0" indent="0">
              <a:buNone/>
              <a:defRPr sz="1500" b="1">
                <a:solidFill>
                  <a:srgbClr val="03647A"/>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18" name="Rectangle 17">
            <a:extLst>
              <a:ext uri="{FF2B5EF4-FFF2-40B4-BE49-F238E27FC236}">
                <a16:creationId xmlns:a16="http://schemas.microsoft.com/office/drawing/2014/main" id="{E1E014AF-5362-4DFD-806A-E8A9005F20A6}"/>
              </a:ext>
            </a:extLst>
          </p:cNvPr>
          <p:cNvSpPr/>
          <p:nvPr userDrawn="1"/>
        </p:nvSpPr>
        <p:spPr>
          <a:xfrm>
            <a:off x="3413760" y="6533975"/>
            <a:ext cx="4991947" cy="183694"/>
          </a:xfrm>
          <a:prstGeom prst="rect">
            <a:avLst/>
          </a:prstGeom>
          <a:solidFill>
            <a:schemeClr val="bg1"/>
          </a:solidFill>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spTree>
    <p:extLst>
      <p:ext uri="{BB962C8B-B14F-4D97-AF65-F5344CB8AC3E}">
        <p14:creationId xmlns:p14="http://schemas.microsoft.com/office/powerpoint/2010/main" val="20163387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9DAFBB8-47F6-0E42-A563-2E43D66F0D62}"/>
              </a:ext>
            </a:extLst>
          </p:cNvPr>
          <p:cNvPicPr>
            <a:picLocks noChangeAspect="1"/>
          </p:cNvPicPr>
          <p:nvPr userDrawn="1"/>
        </p:nvPicPr>
        <p:blipFill rotWithShape="1">
          <a:blip r:embed="rId2"/>
          <a:srcRect l="1206" r="34349"/>
          <a:stretch/>
        </p:blipFill>
        <p:spPr>
          <a:xfrm>
            <a:off x="0" y="0"/>
            <a:ext cx="12192000" cy="6858000"/>
          </a:xfrm>
          <a:prstGeom prst="rect">
            <a:avLst/>
          </a:prstGeom>
        </p:spPr>
      </p:pic>
      <p:pic>
        <p:nvPicPr>
          <p:cNvPr id="18" name="Graphic 17">
            <a:extLst>
              <a:ext uri="{FF2B5EF4-FFF2-40B4-BE49-F238E27FC236}">
                <a16:creationId xmlns:a16="http://schemas.microsoft.com/office/drawing/2014/main" id="{700BB1ED-648B-5140-A7CC-3E44B1B922C4}"/>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2309" y="457908"/>
            <a:ext cx="2335859" cy="739631"/>
          </a:xfrm>
          <a:prstGeom prst="rect">
            <a:avLst/>
          </a:prstGeom>
        </p:spPr>
      </p:pic>
      <p:sp>
        <p:nvSpPr>
          <p:cNvPr id="10" name="Slide Number Placeholder 5">
            <a:extLst>
              <a:ext uri="{FF2B5EF4-FFF2-40B4-BE49-F238E27FC236}">
                <a16:creationId xmlns:a16="http://schemas.microsoft.com/office/drawing/2014/main" id="{EE99C05A-E4C8-7D49-A74A-69A7F17B68EE}"/>
              </a:ext>
            </a:extLst>
          </p:cNvPr>
          <p:cNvSpPr>
            <a:spLocks noGrp="1"/>
          </p:cNvSpPr>
          <p:nvPr>
            <p:ph type="sldNum" sz="quarter" idx="4"/>
          </p:nvPr>
        </p:nvSpPr>
        <p:spPr>
          <a:xfrm>
            <a:off x="9189720" y="6352544"/>
            <a:ext cx="2743200" cy="365125"/>
          </a:xfrm>
          <a:prstGeom prst="rect">
            <a:avLst/>
          </a:prstGeom>
        </p:spPr>
        <p:txBody>
          <a:bodyPr vert="horz" lIns="91440" tIns="45720" rIns="91440" bIns="45720" rtlCol="0" anchor="ctr"/>
          <a:lstStyle>
            <a:lvl1pPr algn="r">
              <a:defRPr sz="750">
                <a:solidFill>
                  <a:schemeClr val="bg1"/>
                </a:solidFill>
                <a:latin typeface="Arial" panose="020B0604020202020204" pitchFamily="34" charset="0"/>
                <a:cs typeface="Arial" panose="020B0604020202020204" pitchFamily="34" charset="0"/>
              </a:defRPr>
            </a:lvl1pPr>
          </a:lstStyle>
          <a:p>
            <a:fld id="{74FF1622-8342-4547-97A2-32A778486B47}" type="slidenum">
              <a:rPr lang="en-US" smtClean="0"/>
              <a:pPr/>
              <a:t>‹#›</a:t>
            </a:fld>
            <a:endParaRPr lang="en-US"/>
          </a:p>
        </p:txBody>
      </p:sp>
      <p:sp>
        <p:nvSpPr>
          <p:cNvPr id="11" name="Title 1">
            <a:extLst>
              <a:ext uri="{FF2B5EF4-FFF2-40B4-BE49-F238E27FC236}">
                <a16:creationId xmlns:a16="http://schemas.microsoft.com/office/drawing/2014/main" id="{1C6350CD-EBF0-844D-8C86-F7AD94B073F0}"/>
              </a:ext>
            </a:extLst>
          </p:cNvPr>
          <p:cNvSpPr>
            <a:spLocks noGrp="1"/>
          </p:cNvSpPr>
          <p:nvPr>
            <p:ph type="ctrTitle"/>
          </p:nvPr>
        </p:nvSpPr>
        <p:spPr>
          <a:xfrm>
            <a:off x="702309" y="2210253"/>
            <a:ext cx="7689523" cy="1812921"/>
          </a:xfrm>
        </p:spPr>
        <p:txBody>
          <a:bodyPr anchor="b"/>
          <a:lstStyle>
            <a:lvl1pPr algn="l">
              <a:defRPr sz="4500">
                <a:solidFill>
                  <a:schemeClr val="bg1"/>
                </a:solidFill>
              </a:defRPr>
            </a:lvl1pPr>
          </a:lstStyle>
          <a:p>
            <a:r>
              <a:rPr lang="en-US"/>
              <a:t>Click to edit Master title style</a:t>
            </a:r>
          </a:p>
        </p:txBody>
      </p:sp>
      <p:sp>
        <p:nvSpPr>
          <p:cNvPr id="12" name="Subtitle 2">
            <a:extLst>
              <a:ext uri="{FF2B5EF4-FFF2-40B4-BE49-F238E27FC236}">
                <a16:creationId xmlns:a16="http://schemas.microsoft.com/office/drawing/2014/main" id="{67B8DE55-7C84-3D4C-A3B8-4FE0F410A0FD}"/>
              </a:ext>
            </a:extLst>
          </p:cNvPr>
          <p:cNvSpPr>
            <a:spLocks noGrp="1"/>
          </p:cNvSpPr>
          <p:nvPr>
            <p:ph type="subTitle" idx="1"/>
          </p:nvPr>
        </p:nvSpPr>
        <p:spPr>
          <a:xfrm>
            <a:off x="702309" y="4294181"/>
            <a:ext cx="6551931" cy="933595"/>
          </a:xfrm>
        </p:spPr>
        <p:txBody>
          <a:bodyPr/>
          <a:lstStyle>
            <a:lvl1pPr marL="0" indent="0" algn="l">
              <a:buNone/>
              <a:defRPr sz="1800" b="1">
                <a:solidFill>
                  <a:schemeClr val="accent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9" name="Date Placeholder 3">
            <a:extLst>
              <a:ext uri="{FF2B5EF4-FFF2-40B4-BE49-F238E27FC236}">
                <a16:creationId xmlns:a16="http://schemas.microsoft.com/office/drawing/2014/main" id="{8A701068-EBEB-3A40-B4D8-2E8DFF787DF3}"/>
              </a:ext>
            </a:extLst>
          </p:cNvPr>
          <p:cNvSpPr>
            <a:spLocks noGrp="1"/>
          </p:cNvSpPr>
          <p:nvPr>
            <p:ph type="dt" sz="half" idx="2"/>
          </p:nvPr>
        </p:nvSpPr>
        <p:spPr>
          <a:xfrm>
            <a:off x="8610600" y="6352544"/>
            <a:ext cx="2743200" cy="365125"/>
          </a:xfrm>
          <a:prstGeom prst="rect">
            <a:avLst/>
          </a:prstGeom>
        </p:spPr>
        <p:txBody>
          <a:bodyPr vert="horz" lIns="91440" tIns="45720" rIns="91440" bIns="45720" rtlCol="0" anchor="ctr"/>
          <a:lstStyle>
            <a:lvl1pPr algn="r">
              <a:defRPr sz="750">
                <a:solidFill>
                  <a:schemeClr val="bg1"/>
                </a:solidFill>
                <a:latin typeface="Arial" panose="020B0604020202020204" pitchFamily="34" charset="0"/>
                <a:cs typeface="Arial" panose="020B0604020202020204" pitchFamily="34" charset="0"/>
              </a:defRPr>
            </a:lvl1pPr>
          </a:lstStyle>
          <a:p>
            <a:endParaRPr lang="en-US"/>
          </a:p>
        </p:txBody>
      </p:sp>
      <p:sp>
        <p:nvSpPr>
          <p:cNvPr id="15" name="Rectangle 14">
            <a:extLst>
              <a:ext uri="{FF2B5EF4-FFF2-40B4-BE49-F238E27FC236}">
                <a16:creationId xmlns:a16="http://schemas.microsoft.com/office/drawing/2014/main" id="{49F4E2C7-67A9-0945-9AB9-575A11F0E815}"/>
              </a:ext>
            </a:extLst>
          </p:cNvPr>
          <p:cNvSpPr/>
          <p:nvPr userDrawn="1"/>
        </p:nvSpPr>
        <p:spPr>
          <a:xfrm>
            <a:off x="3989495" y="6432375"/>
            <a:ext cx="4213012" cy="184666"/>
          </a:xfrm>
          <a:prstGeom prst="rect">
            <a:avLst/>
          </a:prstGeom>
        </p:spPr>
        <p:txBody>
          <a:bodyPr wrap="non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spTree>
    <p:extLst>
      <p:ext uri="{BB962C8B-B14F-4D97-AF65-F5344CB8AC3E}">
        <p14:creationId xmlns:p14="http://schemas.microsoft.com/office/powerpoint/2010/main" val="30403896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Slide_v2">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7DFC457-2076-C541-B34E-C16F08A4768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2500" r="12500"/>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75CE6BDF-8EB3-764E-949D-C95808B87E76}"/>
              </a:ext>
            </a:extLst>
          </p:cNvPr>
          <p:cNvSpPr/>
          <p:nvPr userDrawn="1"/>
        </p:nvSpPr>
        <p:spPr>
          <a:xfrm rot="5400000">
            <a:off x="-381000" y="381001"/>
            <a:ext cx="6858000" cy="6095999"/>
          </a:xfrm>
          <a:prstGeom prst="rect">
            <a:avLst/>
          </a:prstGeom>
          <a:gradFill>
            <a:gsLst>
              <a:gs pos="0">
                <a:schemeClr val="accent1">
                  <a:lumMod val="5000"/>
                  <a:lumOff val="95000"/>
                  <a:alpha val="0"/>
                </a:schemeClr>
              </a:gs>
              <a:gs pos="57000">
                <a:schemeClr val="bg1">
                  <a:alpha val="86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58066C5C-8CA0-4740-B69B-7C6373860D14}"/>
              </a:ext>
            </a:extLst>
          </p:cNvPr>
          <p:cNvSpPr/>
          <p:nvPr userDrawn="1"/>
        </p:nvSpPr>
        <p:spPr>
          <a:xfrm>
            <a:off x="3648053" y="6513105"/>
            <a:ext cx="4895892" cy="215444"/>
          </a:xfrm>
          <a:prstGeom prst="rect">
            <a:avLst/>
          </a:prstGeom>
        </p:spPr>
        <p:txBody>
          <a:bodyPr wrap="non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©2022 </a:t>
            </a:r>
            <a:r>
              <a:rPr kumimoji="0" lang="en-US" sz="8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Guidehouse</a:t>
            </a:r>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Inc. All rights reserved. Proprietary and competition sensitive. For internal use only.</a:t>
            </a:r>
          </a:p>
        </p:txBody>
      </p:sp>
      <p:sp>
        <p:nvSpPr>
          <p:cNvPr id="18" name="Title 1">
            <a:extLst>
              <a:ext uri="{FF2B5EF4-FFF2-40B4-BE49-F238E27FC236}">
                <a16:creationId xmlns:a16="http://schemas.microsoft.com/office/drawing/2014/main" id="{78EB8D31-8C74-BC4F-8612-F254523C122D}"/>
              </a:ext>
            </a:extLst>
          </p:cNvPr>
          <p:cNvSpPr>
            <a:spLocks noGrp="1"/>
          </p:cNvSpPr>
          <p:nvPr>
            <p:ph type="ctrTitle"/>
          </p:nvPr>
        </p:nvSpPr>
        <p:spPr>
          <a:xfrm>
            <a:off x="604521" y="3307299"/>
            <a:ext cx="6628312" cy="1812921"/>
          </a:xfrm>
        </p:spPr>
        <p:txBody>
          <a:bodyPr anchor="b">
            <a:normAutofit/>
          </a:bodyPr>
          <a:lstStyle>
            <a:lvl1pPr algn="l">
              <a:defRPr sz="5400" b="1">
                <a:solidFill>
                  <a:schemeClr val="tx1"/>
                </a:solidFill>
              </a:defRPr>
            </a:lvl1pPr>
          </a:lstStyle>
          <a:p>
            <a:r>
              <a:rPr lang="en-US"/>
              <a:t>Click to edit Master title style</a:t>
            </a:r>
          </a:p>
        </p:txBody>
      </p:sp>
      <p:sp>
        <p:nvSpPr>
          <p:cNvPr id="19" name="Subtitle 2">
            <a:extLst>
              <a:ext uri="{FF2B5EF4-FFF2-40B4-BE49-F238E27FC236}">
                <a16:creationId xmlns:a16="http://schemas.microsoft.com/office/drawing/2014/main" id="{DCF1DC47-9D41-154E-825E-B6596E2EE2A7}"/>
              </a:ext>
            </a:extLst>
          </p:cNvPr>
          <p:cNvSpPr>
            <a:spLocks noGrp="1"/>
          </p:cNvSpPr>
          <p:nvPr>
            <p:ph type="subTitle" idx="1"/>
          </p:nvPr>
        </p:nvSpPr>
        <p:spPr>
          <a:xfrm>
            <a:off x="604520" y="5133305"/>
            <a:ext cx="6668097" cy="933595"/>
          </a:xfrm>
        </p:spPr>
        <p:txBody>
          <a:bodyPr/>
          <a:lstStyle>
            <a:lvl1pPr marL="0" indent="0" algn="l">
              <a:buNone/>
              <a:defRPr sz="2400" b="1">
                <a:solidFill>
                  <a:srgbClr val="03647A"/>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21" name="Picture 20">
            <a:extLst>
              <a:ext uri="{FF2B5EF4-FFF2-40B4-BE49-F238E27FC236}">
                <a16:creationId xmlns:a16="http://schemas.microsoft.com/office/drawing/2014/main" id="{E332D773-4214-B345-9BC5-309DCA7B983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04521" y="499878"/>
            <a:ext cx="2474345" cy="783951"/>
          </a:xfrm>
          <a:prstGeom prst="rect">
            <a:avLst/>
          </a:prstGeom>
        </p:spPr>
      </p:pic>
      <p:sp>
        <p:nvSpPr>
          <p:cNvPr id="5" name="Date Placeholder 4">
            <a:extLst>
              <a:ext uri="{FF2B5EF4-FFF2-40B4-BE49-F238E27FC236}">
                <a16:creationId xmlns:a16="http://schemas.microsoft.com/office/drawing/2014/main" id="{A0E7309E-ED8E-4085-B7DA-8835ED64BA87}"/>
              </a:ext>
            </a:extLst>
          </p:cNvPr>
          <p:cNvSpPr>
            <a:spLocks noGrp="1"/>
          </p:cNvSpPr>
          <p:nvPr>
            <p:ph type="dt" sz="half" idx="10"/>
          </p:nvPr>
        </p:nvSpPr>
        <p:spPr/>
        <p:txBody>
          <a:bodyPr/>
          <a:lstStyle/>
          <a:p>
            <a:r>
              <a:rPr lang="en-US"/>
              <a:t>August 26, 2022</a:t>
            </a:r>
          </a:p>
        </p:txBody>
      </p:sp>
      <p:sp>
        <p:nvSpPr>
          <p:cNvPr id="7" name="Footer Placeholder 6">
            <a:extLst>
              <a:ext uri="{FF2B5EF4-FFF2-40B4-BE49-F238E27FC236}">
                <a16:creationId xmlns:a16="http://schemas.microsoft.com/office/drawing/2014/main" id="{91469898-53A9-40BF-840D-2210C2FAC88D}"/>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C0CB70A5-4914-467D-AEEA-0F5C02D5CB77}"/>
              </a:ext>
            </a:extLst>
          </p:cNvPr>
          <p:cNvSpPr>
            <a:spLocks noGrp="1"/>
          </p:cNvSpPr>
          <p:nvPr>
            <p:ph type="sldNum" sz="quarter" idx="12"/>
          </p:nvPr>
        </p:nvSpPr>
        <p:spPr/>
        <p:txBody>
          <a:bodyPr/>
          <a:lstStyle/>
          <a:p>
            <a:fld id="{A5ADF824-5DA6-8947-92A8-11800B62386F}" type="slidenum">
              <a:rPr lang="en-US" smtClean="0"/>
              <a:pPr/>
              <a:t>‹#›</a:t>
            </a:fld>
            <a:endParaRPr lang="en-US"/>
          </a:p>
        </p:txBody>
      </p:sp>
    </p:spTree>
    <p:extLst>
      <p:ext uri="{BB962C8B-B14F-4D97-AF65-F5344CB8AC3E}">
        <p14:creationId xmlns:p14="http://schemas.microsoft.com/office/powerpoint/2010/main" val="37738654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Picture 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74E5567-EC45-E54D-A1E0-02732A3DB342}"/>
              </a:ext>
            </a:extLst>
          </p:cNvPr>
          <p:cNvSpPr>
            <a:spLocks noGrp="1"/>
          </p:cNvSpPr>
          <p:nvPr>
            <p:ph type="pic" sz="quarter" idx="12"/>
          </p:nvPr>
        </p:nvSpPr>
        <p:spPr>
          <a:xfrm>
            <a:off x="3371851" y="0"/>
            <a:ext cx="8820149" cy="6858000"/>
          </a:xfrm>
        </p:spPr>
        <p:txBody>
          <a:bodyPr/>
          <a:lstStyle/>
          <a:p>
            <a:r>
              <a:rPr lang="en-US"/>
              <a:t>Click icon to add picture</a:t>
            </a:r>
          </a:p>
        </p:txBody>
      </p:sp>
      <p:sp>
        <p:nvSpPr>
          <p:cNvPr id="4" name="Slide Number Placeholder 3">
            <a:extLst>
              <a:ext uri="{FF2B5EF4-FFF2-40B4-BE49-F238E27FC236}">
                <a16:creationId xmlns:a16="http://schemas.microsoft.com/office/drawing/2014/main" id="{1DCE937B-89D7-E943-91C4-55AB9CE3FFA1}"/>
              </a:ext>
            </a:extLst>
          </p:cNvPr>
          <p:cNvSpPr>
            <a:spLocks noGrp="1"/>
          </p:cNvSpPr>
          <p:nvPr>
            <p:ph type="sldNum" sz="quarter" idx="11"/>
          </p:nvPr>
        </p:nvSpPr>
        <p:spPr/>
        <p:txBody>
          <a:bodyPr/>
          <a:lstStyle/>
          <a:p>
            <a:fld id="{A5ADF824-5DA6-8947-92A8-11800B62386F}" type="slidenum">
              <a:rPr lang="en-US" smtClean="0"/>
              <a:pPr/>
              <a:t>‹#›</a:t>
            </a:fld>
            <a:endParaRPr lang="en-US"/>
          </a:p>
        </p:txBody>
      </p:sp>
      <p:sp>
        <p:nvSpPr>
          <p:cNvPr id="10" name="Title 1">
            <a:extLst>
              <a:ext uri="{FF2B5EF4-FFF2-40B4-BE49-F238E27FC236}">
                <a16:creationId xmlns:a16="http://schemas.microsoft.com/office/drawing/2014/main" id="{2188B784-075C-3046-B2DB-EB360FCE94F4}"/>
              </a:ext>
            </a:extLst>
          </p:cNvPr>
          <p:cNvSpPr>
            <a:spLocks noGrp="1"/>
          </p:cNvSpPr>
          <p:nvPr>
            <p:ph type="ctrTitle"/>
          </p:nvPr>
        </p:nvSpPr>
        <p:spPr>
          <a:xfrm>
            <a:off x="604521" y="3307299"/>
            <a:ext cx="6628312" cy="1812921"/>
          </a:xfrm>
        </p:spPr>
        <p:txBody>
          <a:bodyPr anchor="b">
            <a:normAutofit/>
          </a:bodyPr>
          <a:lstStyle>
            <a:lvl1pPr algn="l">
              <a:defRPr sz="5400" b="1">
                <a:solidFill>
                  <a:schemeClr val="tx1"/>
                </a:solidFill>
              </a:defRPr>
            </a:lvl1pPr>
          </a:lstStyle>
          <a:p>
            <a:r>
              <a:rPr lang="en-US"/>
              <a:t>Click to edit Master title style</a:t>
            </a:r>
          </a:p>
        </p:txBody>
      </p:sp>
      <p:sp>
        <p:nvSpPr>
          <p:cNvPr id="11" name="Subtitle 2">
            <a:extLst>
              <a:ext uri="{FF2B5EF4-FFF2-40B4-BE49-F238E27FC236}">
                <a16:creationId xmlns:a16="http://schemas.microsoft.com/office/drawing/2014/main" id="{E59A2F9A-3EFC-8C41-B0F2-1C689775E09A}"/>
              </a:ext>
            </a:extLst>
          </p:cNvPr>
          <p:cNvSpPr>
            <a:spLocks noGrp="1"/>
          </p:cNvSpPr>
          <p:nvPr>
            <p:ph type="subTitle" idx="1"/>
          </p:nvPr>
        </p:nvSpPr>
        <p:spPr>
          <a:xfrm>
            <a:off x="604520" y="5133305"/>
            <a:ext cx="6668097" cy="933595"/>
          </a:xfrm>
        </p:spPr>
        <p:txBody>
          <a:bodyPr/>
          <a:lstStyle>
            <a:lvl1pPr marL="0" indent="0" algn="l">
              <a:buNone/>
              <a:defRPr sz="2400" b="1">
                <a:solidFill>
                  <a:srgbClr val="03647A"/>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1672652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ng Agend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ABDE27-7190-9643-8AC1-0756046C9691}"/>
              </a:ext>
            </a:extLst>
          </p:cNvPr>
          <p:cNvPicPr>
            <a:picLocks noChangeAspect="1"/>
          </p:cNvPicPr>
          <p:nvPr userDrawn="1"/>
        </p:nvPicPr>
        <p:blipFill rotWithShape="1">
          <a:blip r:embed="rId2"/>
          <a:srcRect l="36058"/>
          <a:stretch/>
        </p:blipFill>
        <p:spPr>
          <a:xfrm>
            <a:off x="0" y="0"/>
            <a:ext cx="12213923" cy="6858000"/>
          </a:xfrm>
          <a:prstGeom prst="rect">
            <a:avLst/>
          </a:prstGeom>
        </p:spPr>
      </p:pic>
      <p:sp>
        <p:nvSpPr>
          <p:cNvPr id="3" name="Date Placeholder 2">
            <a:extLst>
              <a:ext uri="{FF2B5EF4-FFF2-40B4-BE49-F238E27FC236}">
                <a16:creationId xmlns:a16="http://schemas.microsoft.com/office/drawing/2014/main" id="{5991063F-7C98-5342-9192-7C96C3DDBF1E}"/>
              </a:ext>
            </a:extLst>
          </p:cNvPr>
          <p:cNvSpPr>
            <a:spLocks noGrp="1"/>
          </p:cNvSpPr>
          <p:nvPr>
            <p:ph type="dt" sz="half" idx="10"/>
          </p:nvPr>
        </p:nvSpPr>
        <p:spPr/>
        <p:txBody>
          <a:bodyPr/>
          <a:lstStyle>
            <a:lvl1pPr>
              <a:defRPr>
                <a:solidFill>
                  <a:schemeClr val="bg1"/>
                </a:solidFill>
              </a:defRPr>
            </a:lvl1pPr>
          </a:lstStyle>
          <a:p>
            <a:fld id="{A7280E0C-8973-1E46-84E8-F9DA2C1CF75B}" type="datetime4">
              <a:rPr lang="en-US" smtClean="0"/>
              <a:pPr/>
              <a:t>September 14, 2022</a:t>
            </a:fld>
            <a:endParaRPr lang="en-US"/>
          </a:p>
        </p:txBody>
      </p:sp>
      <p:sp>
        <p:nvSpPr>
          <p:cNvPr id="4" name="Slide Number Placeholder 3">
            <a:extLst>
              <a:ext uri="{FF2B5EF4-FFF2-40B4-BE49-F238E27FC236}">
                <a16:creationId xmlns:a16="http://schemas.microsoft.com/office/drawing/2014/main" id="{77E94436-E394-174D-8DEF-6AEBFD3BD016}"/>
              </a:ext>
            </a:extLst>
          </p:cNvPr>
          <p:cNvSpPr>
            <a:spLocks noGrp="1"/>
          </p:cNvSpPr>
          <p:nvPr>
            <p:ph type="sldNum" sz="quarter" idx="11"/>
          </p:nvPr>
        </p:nvSpPr>
        <p:spPr/>
        <p:txBody>
          <a:bodyPr/>
          <a:lstStyle>
            <a:lvl1pPr>
              <a:defRPr b="1"/>
            </a:lvl1pPr>
          </a:lstStyle>
          <a:p>
            <a:fld id="{74FF1622-8342-4547-97A2-32A778486B47}" type="slidenum">
              <a:rPr lang="en-US" smtClean="0"/>
              <a:pPr/>
              <a:t>‹#›</a:t>
            </a:fld>
            <a:endParaRPr lang="en-US"/>
          </a:p>
        </p:txBody>
      </p:sp>
      <p:sp>
        <p:nvSpPr>
          <p:cNvPr id="9" name="Slide Number Placeholder 5">
            <a:extLst>
              <a:ext uri="{FF2B5EF4-FFF2-40B4-BE49-F238E27FC236}">
                <a16:creationId xmlns:a16="http://schemas.microsoft.com/office/drawing/2014/main" id="{D68F8328-04B6-D942-BD7A-8F6B4417BC75}"/>
              </a:ext>
            </a:extLst>
          </p:cNvPr>
          <p:cNvSpPr txBox="1">
            <a:spLocks/>
          </p:cNvSpPr>
          <p:nvPr userDrawn="1"/>
        </p:nvSpPr>
        <p:spPr>
          <a:xfrm>
            <a:off x="9189720" y="635254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FF1622-8342-4547-97A2-32A778486B47}" type="slidenum">
              <a:rPr lang="en-US" sz="1000" b="1" smtClean="0"/>
              <a:pPr/>
              <a:t>‹#›</a:t>
            </a:fld>
            <a:endParaRPr lang="en-US" sz="1000" b="1"/>
          </a:p>
        </p:txBody>
      </p:sp>
      <p:pic>
        <p:nvPicPr>
          <p:cNvPr id="11" name="Picture 10" descr="A picture containing text, clipart&#10;&#10;Description automatically generated">
            <a:extLst>
              <a:ext uri="{FF2B5EF4-FFF2-40B4-BE49-F238E27FC236}">
                <a16:creationId xmlns:a16="http://schemas.microsoft.com/office/drawing/2014/main" id="{11763AE5-BA97-6547-9F33-452608EDA6E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65550" y="6352542"/>
            <a:ext cx="2138863" cy="298587"/>
          </a:xfrm>
          <a:prstGeom prst="rect">
            <a:avLst/>
          </a:prstGeom>
        </p:spPr>
      </p:pic>
      <p:sp>
        <p:nvSpPr>
          <p:cNvPr id="12" name="Content Placeholder 2">
            <a:extLst>
              <a:ext uri="{FF2B5EF4-FFF2-40B4-BE49-F238E27FC236}">
                <a16:creationId xmlns:a16="http://schemas.microsoft.com/office/drawing/2014/main" id="{0C009F4D-ED1A-F647-8A8F-7590DE4EDF5A}"/>
              </a:ext>
            </a:extLst>
          </p:cNvPr>
          <p:cNvSpPr>
            <a:spLocks noGrp="1"/>
          </p:cNvSpPr>
          <p:nvPr>
            <p:ph idx="1"/>
          </p:nvPr>
        </p:nvSpPr>
        <p:spPr>
          <a:xfrm>
            <a:off x="768932" y="1328313"/>
            <a:ext cx="10654137" cy="4201374"/>
          </a:xfrm>
        </p:spPr>
        <p:txBody>
          <a:bodyPr/>
          <a:lstStyle>
            <a:lvl1pPr>
              <a:defRPr>
                <a:solidFill>
                  <a:schemeClr val="bg1"/>
                </a:solidFill>
              </a:defRPr>
            </a:lvl1pPr>
            <a:lvl2pPr marL="685783" indent="-228594">
              <a:buFont typeface="Courier New" panose="02070309020205020404" pitchFamily="49" charset="0"/>
              <a:buChar char="o"/>
              <a:defRPr>
                <a:solidFill>
                  <a:schemeClr val="bg1"/>
                </a:solidFill>
              </a:defRPr>
            </a:lvl2pPr>
            <a:lvl3pPr marL="1142971" indent="-228594">
              <a:buFont typeface="System Font Regular"/>
              <a:buChar char="–"/>
              <a:defRPr>
                <a:solidFill>
                  <a:schemeClr val="bg1"/>
                </a:solidFill>
              </a:defRPr>
            </a:lvl3pPr>
            <a:lvl4pPr>
              <a:defRPr>
                <a:solidFill>
                  <a:schemeClr val="bg1"/>
                </a:solidFill>
              </a:defRPr>
            </a:lvl4pPr>
            <a:lvl5pPr marL="2057349" indent="-228594">
              <a:buFont typeface="Courier New" panose="02070309020205020404" pitchFamily="49" charset="0"/>
              <a:buChar char="o"/>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1107202E-7C35-8647-B9D6-745F9ECAD540}"/>
              </a:ext>
            </a:extLst>
          </p:cNvPr>
          <p:cNvSpPr>
            <a:spLocks noGrp="1"/>
          </p:cNvSpPr>
          <p:nvPr>
            <p:ph type="title"/>
          </p:nvPr>
        </p:nvSpPr>
        <p:spPr>
          <a:xfrm>
            <a:off x="768931" y="447885"/>
            <a:ext cx="10654138" cy="857568"/>
          </a:xfrm>
        </p:spPr>
        <p:txBody>
          <a:bodyPr>
            <a:normAutofit/>
          </a:bodyPr>
          <a:lstStyle>
            <a:lvl1pPr>
              <a:defRPr sz="3400">
                <a:solidFill>
                  <a:schemeClr val="bg1"/>
                </a:solidFill>
              </a:defRPr>
            </a:lvl1pPr>
          </a:lstStyle>
          <a:p>
            <a:r>
              <a:rPr lang="en-US"/>
              <a:t>Click to edit Master title style</a:t>
            </a:r>
          </a:p>
        </p:txBody>
      </p:sp>
      <p:sp>
        <p:nvSpPr>
          <p:cNvPr id="15" name="Rectangle 14">
            <a:extLst>
              <a:ext uri="{FF2B5EF4-FFF2-40B4-BE49-F238E27FC236}">
                <a16:creationId xmlns:a16="http://schemas.microsoft.com/office/drawing/2014/main" id="{8CF4D486-AD2C-064B-866A-3F7C0C07AC6B}"/>
              </a:ext>
            </a:extLst>
          </p:cNvPr>
          <p:cNvSpPr/>
          <p:nvPr userDrawn="1"/>
        </p:nvSpPr>
        <p:spPr>
          <a:xfrm>
            <a:off x="3310620" y="6432375"/>
            <a:ext cx="5570757" cy="338554"/>
          </a:xfrm>
          <a:prstGeom prst="rect">
            <a:avLst/>
          </a:prstGeom>
        </p:spPr>
        <p:txBody>
          <a:bodyPr wrap="non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871936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lide Alt">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E4B6C670-CCB6-9741-A869-A091CC53D57F}"/>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 contrast="22000"/>
                    </a14:imgEffect>
                  </a14:imgLayer>
                </a14:imgProps>
              </a:ext>
              <a:ext uri="{28A0092B-C50C-407E-A947-70E740481C1C}">
                <a14:useLocalDpi xmlns:a14="http://schemas.microsoft.com/office/drawing/2010/main"/>
              </a:ext>
            </a:extLst>
          </a:blip>
          <a:srcRect l="17499" t="11444" r="7500" b="390"/>
          <a:stretch/>
        </p:blipFill>
        <p:spPr>
          <a:xfrm>
            <a:off x="0" y="0"/>
            <a:ext cx="12192000" cy="6046470"/>
          </a:xfrm>
          <a:prstGeom prst="rect">
            <a:avLst/>
          </a:prstGeom>
        </p:spPr>
      </p:pic>
      <p:sp>
        <p:nvSpPr>
          <p:cNvPr id="6" name="Slide Number Placeholder 5"/>
          <p:cNvSpPr>
            <a:spLocks noGrp="1"/>
          </p:cNvSpPr>
          <p:nvPr>
            <p:ph type="sldNum" sz="quarter" idx="12"/>
          </p:nvPr>
        </p:nvSpPr>
        <p:spPr/>
        <p:txBody>
          <a:bodyPr/>
          <a:lstStyle/>
          <a:p>
            <a:fld id="{A5ADF824-5DA6-8947-92A8-11800B62386F}" type="slidenum">
              <a:rPr lang="en-US" smtClean="0"/>
              <a:t>‹#›</a:t>
            </a:fld>
            <a:endParaRPr lang="en-US"/>
          </a:p>
        </p:txBody>
      </p:sp>
      <p:sp>
        <p:nvSpPr>
          <p:cNvPr id="14" name="Title 1">
            <a:extLst>
              <a:ext uri="{FF2B5EF4-FFF2-40B4-BE49-F238E27FC236}">
                <a16:creationId xmlns:a16="http://schemas.microsoft.com/office/drawing/2014/main" id="{E887529A-D261-F64B-8B1F-808015263D88}"/>
              </a:ext>
            </a:extLst>
          </p:cNvPr>
          <p:cNvSpPr>
            <a:spLocks noGrp="1"/>
          </p:cNvSpPr>
          <p:nvPr>
            <p:ph type="ctrTitle"/>
          </p:nvPr>
        </p:nvSpPr>
        <p:spPr>
          <a:xfrm>
            <a:off x="604520" y="3192430"/>
            <a:ext cx="10252697" cy="1812921"/>
          </a:xfrm>
        </p:spPr>
        <p:txBody>
          <a:bodyPr anchor="b">
            <a:normAutofit/>
          </a:bodyPr>
          <a:lstStyle>
            <a:lvl1pPr algn="l">
              <a:defRPr sz="5400" b="1">
                <a:solidFill>
                  <a:schemeClr val="tx1"/>
                </a:solidFill>
              </a:defRPr>
            </a:lvl1pPr>
          </a:lstStyle>
          <a:p>
            <a:r>
              <a:rPr lang="en-US"/>
              <a:t>Click to edit Master title style</a:t>
            </a:r>
          </a:p>
        </p:txBody>
      </p:sp>
      <p:sp>
        <p:nvSpPr>
          <p:cNvPr id="15" name="Subtitle 2">
            <a:extLst>
              <a:ext uri="{FF2B5EF4-FFF2-40B4-BE49-F238E27FC236}">
                <a16:creationId xmlns:a16="http://schemas.microsoft.com/office/drawing/2014/main" id="{03091666-939D-6742-9E51-1EA8F5A8944E}"/>
              </a:ext>
            </a:extLst>
          </p:cNvPr>
          <p:cNvSpPr>
            <a:spLocks noGrp="1"/>
          </p:cNvSpPr>
          <p:nvPr>
            <p:ph type="subTitle" idx="1"/>
          </p:nvPr>
        </p:nvSpPr>
        <p:spPr>
          <a:xfrm>
            <a:off x="604519" y="5018436"/>
            <a:ext cx="8735908" cy="933595"/>
          </a:xfrm>
        </p:spPr>
        <p:txBody>
          <a:bodyPr/>
          <a:lstStyle>
            <a:lvl1pPr marL="0" indent="0" algn="l">
              <a:buNone/>
              <a:defRPr sz="2400" b="1">
                <a:solidFill>
                  <a:srgbClr val="03647A"/>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11" name="Picture 10">
            <a:extLst>
              <a:ext uri="{FF2B5EF4-FFF2-40B4-BE49-F238E27FC236}">
                <a16:creationId xmlns:a16="http://schemas.microsoft.com/office/drawing/2014/main" id="{FA8162BD-1EB9-41FA-BE5E-E2F15B3A436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04521" y="499878"/>
            <a:ext cx="2474345" cy="783951"/>
          </a:xfrm>
          <a:prstGeom prst="rect">
            <a:avLst/>
          </a:prstGeom>
        </p:spPr>
      </p:pic>
    </p:spTree>
    <p:extLst>
      <p:ext uri="{BB962C8B-B14F-4D97-AF65-F5344CB8AC3E}">
        <p14:creationId xmlns:p14="http://schemas.microsoft.com/office/powerpoint/2010/main" val="26751054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Long Agend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8F88BB-6587-CD4A-98FA-D4F5C15EE66B}"/>
              </a:ext>
            </a:extLst>
          </p:cNvPr>
          <p:cNvPicPr>
            <a:picLocks noChangeAspect="1"/>
          </p:cNvPicPr>
          <p:nvPr userDrawn="1"/>
        </p:nvPicPr>
        <p:blipFill rotWithShape="1">
          <a:blip r:embed="rId2"/>
          <a:srcRect l="41324" r="10806"/>
          <a:stretch/>
        </p:blipFill>
        <p:spPr>
          <a:xfrm>
            <a:off x="1" y="0"/>
            <a:ext cx="12192000" cy="6858000"/>
          </a:xfrm>
          <a:prstGeom prst="rect">
            <a:avLst/>
          </a:prstGeom>
        </p:spPr>
      </p:pic>
      <p:sp>
        <p:nvSpPr>
          <p:cNvPr id="2" name="Title 1"/>
          <p:cNvSpPr>
            <a:spLocks noGrp="1"/>
          </p:cNvSpPr>
          <p:nvPr>
            <p:ph type="title"/>
          </p:nvPr>
        </p:nvSpPr>
        <p:spPr>
          <a:xfrm>
            <a:off x="838200" y="365127"/>
            <a:ext cx="10515600" cy="1026794"/>
          </a:xfrm>
        </p:spPr>
        <p:txBody>
          <a:bodyPr>
            <a:normAutofit/>
          </a:bodyPr>
          <a:lstStyle>
            <a:lvl1pPr>
              <a:defRPr sz="3400">
                <a:solidFill>
                  <a:schemeClr val="bg1"/>
                </a:solidFill>
              </a:defRPr>
            </a:lvl1pPr>
          </a:lstStyle>
          <a:p>
            <a:r>
              <a:rPr lang="en-US"/>
              <a:t>Click to edit Master title style</a:t>
            </a:r>
          </a:p>
        </p:txBody>
      </p:sp>
      <p:sp>
        <p:nvSpPr>
          <p:cNvPr id="3" name="Content Placeholder 2"/>
          <p:cNvSpPr>
            <a:spLocks noGrp="1"/>
          </p:cNvSpPr>
          <p:nvPr>
            <p:ph idx="1"/>
          </p:nvPr>
        </p:nvSpPr>
        <p:spPr>
          <a:xfrm>
            <a:off x="838200" y="1391921"/>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en-US"/>
              <a:t>August 26, 2022</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5ADF824-5DA6-8947-92A8-11800B62386F}" type="slidenum">
              <a:rPr lang="en-US" smtClean="0"/>
              <a:pPr/>
              <a:t>‹#›</a:t>
            </a:fld>
            <a:endParaRPr lang="en-US"/>
          </a:p>
        </p:txBody>
      </p:sp>
      <p:pic>
        <p:nvPicPr>
          <p:cNvPr id="9" name="Picture 8" descr="Logo&#10;&#10;Description automatically generated">
            <a:extLst>
              <a:ext uri="{FF2B5EF4-FFF2-40B4-BE49-F238E27FC236}">
                <a16:creationId xmlns:a16="http://schemas.microsoft.com/office/drawing/2014/main" id="{D17A9FAA-AD55-2243-8B0A-17B6148CD5A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24677" y="6316509"/>
            <a:ext cx="1187108" cy="393192"/>
          </a:xfrm>
          <a:prstGeom prst="rect">
            <a:avLst/>
          </a:prstGeom>
        </p:spPr>
      </p:pic>
      <p:sp>
        <p:nvSpPr>
          <p:cNvPr id="11" name="Rectangle 10">
            <a:extLst>
              <a:ext uri="{FF2B5EF4-FFF2-40B4-BE49-F238E27FC236}">
                <a16:creationId xmlns:a16="http://schemas.microsoft.com/office/drawing/2014/main" id="{C0A25A38-2983-1043-8651-7359CC116D21}"/>
              </a:ext>
            </a:extLst>
          </p:cNvPr>
          <p:cNvSpPr/>
          <p:nvPr userDrawn="1"/>
        </p:nvSpPr>
        <p:spPr>
          <a:xfrm>
            <a:off x="3661680" y="6513105"/>
            <a:ext cx="4868640" cy="200055"/>
          </a:xfrm>
          <a:prstGeom prst="rect">
            <a:avLst/>
          </a:prstGeom>
        </p:spPr>
        <p:txBody>
          <a:bodyPr wrap="non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spTree>
    <p:extLst>
      <p:ext uri="{BB962C8B-B14F-4D97-AF65-F5344CB8AC3E}">
        <p14:creationId xmlns:p14="http://schemas.microsoft.com/office/powerpoint/2010/main" val="14133734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hort Agenda">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002257EA-F045-BB45-BEB3-333776EAA03D}"/>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5000" contrast="26000"/>
                    </a14:imgEffect>
                  </a14:imgLayer>
                </a14:imgProps>
              </a:ext>
            </a:extLst>
          </a:blip>
          <a:srcRect l="20859" r="4140"/>
          <a:stretch/>
        </p:blipFill>
        <p:spPr>
          <a:xfrm>
            <a:off x="0" y="0"/>
            <a:ext cx="12192000" cy="6858000"/>
          </a:xfrm>
          <a:prstGeom prst="rect">
            <a:avLst/>
          </a:prstGeom>
        </p:spPr>
      </p:pic>
      <p:sp>
        <p:nvSpPr>
          <p:cNvPr id="2" name="Title 1"/>
          <p:cNvSpPr>
            <a:spLocks noGrp="1"/>
          </p:cNvSpPr>
          <p:nvPr>
            <p:ph type="title"/>
          </p:nvPr>
        </p:nvSpPr>
        <p:spPr>
          <a:xfrm>
            <a:off x="4984751" y="1175833"/>
            <a:ext cx="6762749" cy="1026794"/>
          </a:xfrm>
        </p:spPr>
        <p:txBody>
          <a:bodyPr>
            <a:normAutofit/>
          </a:bodyPr>
          <a:lstStyle>
            <a:lvl1pPr>
              <a:defRPr sz="3400">
                <a:solidFill>
                  <a:srgbClr val="03647A"/>
                </a:solidFill>
              </a:defRPr>
            </a:lvl1pPr>
          </a:lstStyle>
          <a:p>
            <a:r>
              <a:rPr lang="en-US"/>
              <a:t>Click to edit Master title style</a:t>
            </a:r>
          </a:p>
        </p:txBody>
      </p:sp>
      <p:sp>
        <p:nvSpPr>
          <p:cNvPr id="3" name="Content Placeholder 2"/>
          <p:cNvSpPr>
            <a:spLocks noGrp="1"/>
          </p:cNvSpPr>
          <p:nvPr>
            <p:ph idx="1"/>
          </p:nvPr>
        </p:nvSpPr>
        <p:spPr>
          <a:xfrm>
            <a:off x="4984751" y="2202627"/>
            <a:ext cx="6762749" cy="31346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August 26, 2022</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5ADF824-5DA6-8947-92A8-11800B62386F}" type="slidenum">
              <a:rPr lang="en-US" smtClean="0"/>
              <a:pPr/>
              <a:t>‹#›</a:t>
            </a:fld>
            <a:endParaRPr lang="en-US"/>
          </a:p>
        </p:txBody>
      </p:sp>
      <p:sp>
        <p:nvSpPr>
          <p:cNvPr id="14" name="Picture Placeholder 2">
            <a:extLst>
              <a:ext uri="{FF2B5EF4-FFF2-40B4-BE49-F238E27FC236}">
                <a16:creationId xmlns:a16="http://schemas.microsoft.com/office/drawing/2014/main" id="{D3FF08B6-D250-F34D-AD24-4568723392D4}"/>
              </a:ext>
            </a:extLst>
          </p:cNvPr>
          <p:cNvSpPr>
            <a:spLocks noGrp="1"/>
          </p:cNvSpPr>
          <p:nvPr>
            <p:ph type="pic" idx="13"/>
          </p:nvPr>
        </p:nvSpPr>
        <p:spPr>
          <a:xfrm>
            <a:off x="393701" y="339125"/>
            <a:ext cx="4197351" cy="580704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pic>
        <p:nvPicPr>
          <p:cNvPr id="10" name="Picture 9" descr="Shape&#10;&#10;Description automatically generated with medium confidence">
            <a:extLst>
              <a:ext uri="{FF2B5EF4-FFF2-40B4-BE49-F238E27FC236}">
                <a16:creationId xmlns:a16="http://schemas.microsoft.com/office/drawing/2014/main" id="{A1E97FC6-A030-5B44-8B3D-C1A0BFD509BB}"/>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93971" y="6328467"/>
            <a:ext cx="1199815" cy="393473"/>
          </a:xfrm>
          <a:prstGeom prst="rect">
            <a:avLst/>
          </a:prstGeom>
        </p:spPr>
      </p:pic>
      <p:sp>
        <p:nvSpPr>
          <p:cNvPr id="11" name="Rectangle 10">
            <a:extLst>
              <a:ext uri="{FF2B5EF4-FFF2-40B4-BE49-F238E27FC236}">
                <a16:creationId xmlns:a16="http://schemas.microsoft.com/office/drawing/2014/main" id="{791367BE-0DD6-6743-9B7C-416656ADA606}"/>
              </a:ext>
            </a:extLst>
          </p:cNvPr>
          <p:cNvSpPr/>
          <p:nvPr userDrawn="1"/>
        </p:nvSpPr>
        <p:spPr>
          <a:xfrm>
            <a:off x="3648054" y="6513105"/>
            <a:ext cx="4895892" cy="215444"/>
          </a:xfrm>
          <a:prstGeom prst="rect">
            <a:avLst/>
          </a:prstGeom>
        </p:spPr>
        <p:txBody>
          <a:bodyPr wrap="non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©2021 </a:t>
            </a:r>
            <a:r>
              <a:rPr kumimoji="0" lang="en-US" sz="8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Guidehouse</a:t>
            </a:r>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Inc. All rights reserved. Proprietary and competition sensitive. For internal use only.</a:t>
            </a:r>
          </a:p>
        </p:txBody>
      </p:sp>
    </p:spTree>
    <p:extLst>
      <p:ext uri="{BB962C8B-B14F-4D97-AF65-F5344CB8AC3E}">
        <p14:creationId xmlns:p14="http://schemas.microsoft.com/office/powerpoint/2010/main" val="31266449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6E5C742F-5E34-D747-87FB-EC66C3E48355}"/>
              </a:ext>
            </a:extLst>
          </p:cNvPr>
          <p:cNvPicPr>
            <a:picLocks noChangeAspect="1"/>
          </p:cNvPicPr>
          <p:nvPr userDrawn="1"/>
        </p:nvPicPr>
        <p:blipFill rotWithShape="1">
          <a:blip r:embed="rId2"/>
          <a:srcRect l="14524" r="37142"/>
          <a:stretch/>
        </p:blipFill>
        <p:spPr>
          <a:xfrm>
            <a:off x="0" y="0"/>
            <a:ext cx="12192000" cy="6858000"/>
          </a:xfrm>
          <a:prstGeom prst="rect">
            <a:avLst/>
          </a:prstGeom>
        </p:spPr>
      </p:pic>
      <p:pic>
        <p:nvPicPr>
          <p:cNvPr id="6" name="Graphic 5">
            <a:extLst>
              <a:ext uri="{FF2B5EF4-FFF2-40B4-BE49-F238E27FC236}">
                <a16:creationId xmlns:a16="http://schemas.microsoft.com/office/drawing/2014/main" id="{4E7B1BCE-1B84-1F42-9B65-4D7DDCCA11A6}"/>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4520" y="457381"/>
            <a:ext cx="2478024" cy="784981"/>
          </a:xfrm>
          <a:prstGeom prst="rect">
            <a:avLst/>
          </a:prstGeom>
        </p:spPr>
      </p:pic>
      <p:sp>
        <p:nvSpPr>
          <p:cNvPr id="8" name="Slide Number Placeholder 3">
            <a:extLst>
              <a:ext uri="{FF2B5EF4-FFF2-40B4-BE49-F238E27FC236}">
                <a16:creationId xmlns:a16="http://schemas.microsoft.com/office/drawing/2014/main" id="{F76AFEF7-C978-9245-8DD4-496C755270D0}"/>
              </a:ext>
            </a:extLst>
          </p:cNvPr>
          <p:cNvSpPr>
            <a:spLocks noGrp="1"/>
          </p:cNvSpPr>
          <p:nvPr>
            <p:ph type="sldNum" sz="quarter" idx="11"/>
          </p:nvPr>
        </p:nvSpPr>
        <p:spPr>
          <a:xfrm>
            <a:off x="9166013" y="6438266"/>
            <a:ext cx="2743200" cy="365125"/>
          </a:xfrm>
        </p:spPr>
        <p:txBody>
          <a:bodyPr/>
          <a:lstStyle>
            <a:lvl1pPr>
              <a:defRPr>
                <a:solidFill>
                  <a:schemeClr val="bg1"/>
                </a:solidFill>
              </a:defRPr>
            </a:lvl1pPr>
          </a:lstStyle>
          <a:p>
            <a:fld id="{A5ADF824-5DA6-8947-92A8-11800B62386F}" type="slidenum">
              <a:rPr lang="en-US" smtClean="0"/>
              <a:pPr/>
              <a:t>‹#›</a:t>
            </a:fld>
            <a:endParaRPr lang="en-US"/>
          </a:p>
        </p:txBody>
      </p:sp>
      <p:sp>
        <p:nvSpPr>
          <p:cNvPr id="9" name="Title 1">
            <a:extLst>
              <a:ext uri="{FF2B5EF4-FFF2-40B4-BE49-F238E27FC236}">
                <a16:creationId xmlns:a16="http://schemas.microsoft.com/office/drawing/2014/main" id="{28831783-0E01-FC4B-9439-3929A190735F}"/>
              </a:ext>
            </a:extLst>
          </p:cNvPr>
          <p:cNvSpPr>
            <a:spLocks noGrp="1"/>
          </p:cNvSpPr>
          <p:nvPr>
            <p:ph type="ctrTitle"/>
          </p:nvPr>
        </p:nvSpPr>
        <p:spPr>
          <a:xfrm>
            <a:off x="604520" y="2339324"/>
            <a:ext cx="10252697" cy="1812921"/>
          </a:xfrm>
        </p:spPr>
        <p:txBody>
          <a:bodyPr anchor="b">
            <a:normAutofit/>
          </a:bodyPr>
          <a:lstStyle>
            <a:lvl1pPr algn="l">
              <a:defRPr sz="5400" b="1">
                <a:solidFill>
                  <a:schemeClr val="bg1"/>
                </a:solidFill>
              </a:defRPr>
            </a:lvl1pPr>
          </a:lstStyle>
          <a:p>
            <a:r>
              <a:rPr lang="en-US"/>
              <a:t>Click to edit Master title style</a:t>
            </a:r>
          </a:p>
        </p:txBody>
      </p:sp>
      <p:sp>
        <p:nvSpPr>
          <p:cNvPr id="10" name="Subtitle 2">
            <a:extLst>
              <a:ext uri="{FF2B5EF4-FFF2-40B4-BE49-F238E27FC236}">
                <a16:creationId xmlns:a16="http://schemas.microsoft.com/office/drawing/2014/main" id="{CF700BA5-8DA1-D74E-8FD1-059C3A687F0A}"/>
              </a:ext>
            </a:extLst>
          </p:cNvPr>
          <p:cNvSpPr>
            <a:spLocks noGrp="1"/>
          </p:cNvSpPr>
          <p:nvPr>
            <p:ph type="subTitle" idx="1"/>
          </p:nvPr>
        </p:nvSpPr>
        <p:spPr>
          <a:xfrm>
            <a:off x="604519" y="4165330"/>
            <a:ext cx="8735908" cy="933595"/>
          </a:xfrm>
        </p:spPr>
        <p:txBody>
          <a:bodyPr/>
          <a:lstStyle>
            <a:lvl1pPr marL="0" indent="0" algn="l">
              <a:buNone/>
              <a:defRPr sz="2400" b="1">
                <a:solidFill>
                  <a:srgbClr val="60B8CC"/>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2" name="Date Placeholder 3">
            <a:extLst>
              <a:ext uri="{FF2B5EF4-FFF2-40B4-BE49-F238E27FC236}">
                <a16:creationId xmlns:a16="http://schemas.microsoft.com/office/drawing/2014/main" id="{622EA732-7CD1-3041-BA10-9F15699F9759}"/>
              </a:ext>
            </a:extLst>
          </p:cNvPr>
          <p:cNvSpPr>
            <a:spLocks noGrp="1"/>
          </p:cNvSpPr>
          <p:nvPr>
            <p:ph type="dt" sz="half" idx="10"/>
          </p:nvPr>
        </p:nvSpPr>
        <p:spPr>
          <a:xfrm>
            <a:off x="8610600" y="6438266"/>
            <a:ext cx="2743200" cy="365125"/>
          </a:xfrm>
        </p:spPr>
        <p:txBody>
          <a:bodyPr/>
          <a:lstStyle>
            <a:lvl1pPr>
              <a:defRPr>
                <a:solidFill>
                  <a:schemeClr val="bg1"/>
                </a:solidFill>
              </a:defRPr>
            </a:lvl1pPr>
          </a:lstStyle>
          <a:p>
            <a:r>
              <a:rPr lang="en-US"/>
              <a:t>August 26, 2022</a:t>
            </a:r>
          </a:p>
        </p:txBody>
      </p:sp>
      <p:sp>
        <p:nvSpPr>
          <p:cNvPr id="13" name="Rectangle 12">
            <a:extLst>
              <a:ext uri="{FF2B5EF4-FFF2-40B4-BE49-F238E27FC236}">
                <a16:creationId xmlns:a16="http://schemas.microsoft.com/office/drawing/2014/main" id="{7FB5D827-7949-114F-BE32-BDF51FDA85AA}"/>
              </a:ext>
            </a:extLst>
          </p:cNvPr>
          <p:cNvSpPr/>
          <p:nvPr userDrawn="1"/>
        </p:nvSpPr>
        <p:spPr>
          <a:xfrm>
            <a:off x="3661680" y="6513105"/>
            <a:ext cx="4868640" cy="200055"/>
          </a:xfrm>
          <a:prstGeom prst="rect">
            <a:avLst/>
          </a:prstGeom>
        </p:spPr>
        <p:txBody>
          <a:bodyPr wrap="non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spTree>
    <p:extLst>
      <p:ext uri="{BB962C8B-B14F-4D97-AF65-F5344CB8AC3E}">
        <p14:creationId xmlns:p14="http://schemas.microsoft.com/office/powerpoint/2010/main" val="9075444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ubsection 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0ADA0C-7B57-D84D-BA25-C0E657681BE3}"/>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contrast="26000"/>
                    </a14:imgEffect>
                  </a14:imgLayer>
                </a14:imgProps>
              </a:ext>
            </a:extLst>
          </a:blip>
          <a:srcRect l="30835" t="1357" r="34814" b="52842"/>
          <a:stretch/>
        </p:blipFill>
        <p:spPr>
          <a:xfrm>
            <a:off x="0" y="0"/>
            <a:ext cx="12192000" cy="6858000"/>
          </a:xfrm>
          <a:prstGeom prst="rect">
            <a:avLst/>
          </a:prstGeom>
        </p:spPr>
      </p:pic>
      <p:sp>
        <p:nvSpPr>
          <p:cNvPr id="7" name="Slide Number Placeholder 3">
            <a:extLst>
              <a:ext uri="{FF2B5EF4-FFF2-40B4-BE49-F238E27FC236}">
                <a16:creationId xmlns:a16="http://schemas.microsoft.com/office/drawing/2014/main" id="{0B85CB82-F0B7-1945-9428-26648B4D5A50}"/>
              </a:ext>
            </a:extLst>
          </p:cNvPr>
          <p:cNvSpPr>
            <a:spLocks noGrp="1"/>
          </p:cNvSpPr>
          <p:nvPr>
            <p:ph type="sldNum" sz="quarter" idx="11"/>
          </p:nvPr>
        </p:nvSpPr>
        <p:spPr>
          <a:xfrm>
            <a:off x="9166013" y="6438266"/>
            <a:ext cx="2743200" cy="365125"/>
          </a:xfrm>
        </p:spPr>
        <p:txBody>
          <a:bodyPr/>
          <a:lstStyle/>
          <a:p>
            <a:fld id="{A5ADF824-5DA6-8947-92A8-11800B62386F}" type="slidenum">
              <a:rPr lang="en-US" smtClean="0"/>
              <a:pPr/>
              <a:t>‹#›</a:t>
            </a:fld>
            <a:endParaRPr lang="en-US"/>
          </a:p>
        </p:txBody>
      </p:sp>
      <p:sp>
        <p:nvSpPr>
          <p:cNvPr id="9" name="Title 1">
            <a:extLst>
              <a:ext uri="{FF2B5EF4-FFF2-40B4-BE49-F238E27FC236}">
                <a16:creationId xmlns:a16="http://schemas.microsoft.com/office/drawing/2014/main" id="{6DDEAB52-80C6-D94B-B8B7-91145FE701B2}"/>
              </a:ext>
            </a:extLst>
          </p:cNvPr>
          <p:cNvSpPr>
            <a:spLocks noGrp="1"/>
          </p:cNvSpPr>
          <p:nvPr>
            <p:ph type="ctrTitle"/>
          </p:nvPr>
        </p:nvSpPr>
        <p:spPr>
          <a:xfrm>
            <a:off x="604519" y="2653900"/>
            <a:ext cx="9216399" cy="1337973"/>
          </a:xfrm>
        </p:spPr>
        <p:txBody>
          <a:bodyPr anchor="b">
            <a:normAutofit/>
          </a:bodyPr>
          <a:lstStyle>
            <a:lvl1pPr algn="l">
              <a:defRPr sz="4000">
                <a:solidFill>
                  <a:schemeClr val="tx1"/>
                </a:solidFill>
              </a:defRPr>
            </a:lvl1pPr>
          </a:lstStyle>
          <a:p>
            <a:r>
              <a:rPr lang="en-US"/>
              <a:t>Click to edit Master title style</a:t>
            </a:r>
          </a:p>
        </p:txBody>
      </p:sp>
      <p:sp>
        <p:nvSpPr>
          <p:cNvPr id="10" name="Subtitle 2">
            <a:extLst>
              <a:ext uri="{FF2B5EF4-FFF2-40B4-BE49-F238E27FC236}">
                <a16:creationId xmlns:a16="http://schemas.microsoft.com/office/drawing/2014/main" id="{63AE83CA-670C-D34D-8432-2949531DDE88}"/>
              </a:ext>
            </a:extLst>
          </p:cNvPr>
          <p:cNvSpPr>
            <a:spLocks noGrp="1"/>
          </p:cNvSpPr>
          <p:nvPr>
            <p:ph type="subTitle" idx="1"/>
          </p:nvPr>
        </p:nvSpPr>
        <p:spPr>
          <a:xfrm>
            <a:off x="604519" y="4427210"/>
            <a:ext cx="8735908" cy="933595"/>
          </a:xfrm>
        </p:spPr>
        <p:txBody>
          <a:bodyPr>
            <a:normAutofit/>
          </a:bodyPr>
          <a:lstStyle>
            <a:lvl1pPr marL="0" indent="0" algn="l">
              <a:buNone/>
              <a:defRPr sz="2200" b="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Text Placeholder 29">
            <a:extLst>
              <a:ext uri="{FF2B5EF4-FFF2-40B4-BE49-F238E27FC236}">
                <a16:creationId xmlns:a16="http://schemas.microsoft.com/office/drawing/2014/main" id="{10A0BE6E-0901-8444-AB73-C31B7D24F717}"/>
              </a:ext>
            </a:extLst>
          </p:cNvPr>
          <p:cNvSpPr>
            <a:spLocks noGrp="1"/>
          </p:cNvSpPr>
          <p:nvPr>
            <p:ph type="body" sz="quarter" idx="13"/>
          </p:nvPr>
        </p:nvSpPr>
        <p:spPr>
          <a:xfrm>
            <a:off x="604518" y="2118732"/>
            <a:ext cx="9216399" cy="406223"/>
          </a:xfrm>
        </p:spPr>
        <p:txBody>
          <a:bodyPr>
            <a:normAutofit/>
          </a:bodyPr>
          <a:lstStyle>
            <a:lvl1pPr marL="0" indent="0">
              <a:buNone/>
              <a:defRPr sz="2200" b="1">
                <a:solidFill>
                  <a:srgbClr val="03647A"/>
                </a:solidFill>
              </a:defRPr>
            </a:lvl1pPr>
          </a:lstStyle>
          <a:p>
            <a:pPr lvl="0"/>
            <a:r>
              <a:rPr lang="en-US"/>
              <a:t>Click to edit Master text styles</a:t>
            </a:r>
          </a:p>
        </p:txBody>
      </p:sp>
      <p:sp>
        <p:nvSpPr>
          <p:cNvPr id="13" name="Date Placeholder 3">
            <a:extLst>
              <a:ext uri="{FF2B5EF4-FFF2-40B4-BE49-F238E27FC236}">
                <a16:creationId xmlns:a16="http://schemas.microsoft.com/office/drawing/2014/main" id="{AAAFA1C1-96CF-A744-9DE5-F0FE42A43F97}"/>
              </a:ext>
            </a:extLst>
          </p:cNvPr>
          <p:cNvSpPr>
            <a:spLocks noGrp="1"/>
          </p:cNvSpPr>
          <p:nvPr>
            <p:ph type="dt" sz="half" idx="10"/>
          </p:nvPr>
        </p:nvSpPr>
        <p:spPr>
          <a:xfrm>
            <a:off x="8610600" y="6438266"/>
            <a:ext cx="2743200" cy="365125"/>
          </a:xfrm>
        </p:spPr>
        <p:txBody>
          <a:bodyPr/>
          <a:lstStyle>
            <a:lvl1pPr>
              <a:defRPr>
                <a:solidFill>
                  <a:schemeClr val="tx1"/>
                </a:solidFill>
              </a:defRPr>
            </a:lvl1pPr>
          </a:lstStyle>
          <a:p>
            <a:r>
              <a:rPr lang="en-US"/>
              <a:t>August 26, 2022</a:t>
            </a:r>
          </a:p>
        </p:txBody>
      </p:sp>
      <p:sp>
        <p:nvSpPr>
          <p:cNvPr id="14" name="Rectangle 13">
            <a:extLst>
              <a:ext uri="{FF2B5EF4-FFF2-40B4-BE49-F238E27FC236}">
                <a16:creationId xmlns:a16="http://schemas.microsoft.com/office/drawing/2014/main" id="{5518DA1A-1FBA-AB49-A585-8BB8F61DA825}"/>
              </a:ext>
            </a:extLst>
          </p:cNvPr>
          <p:cNvSpPr/>
          <p:nvPr userDrawn="1"/>
        </p:nvSpPr>
        <p:spPr>
          <a:xfrm>
            <a:off x="3661680" y="6536553"/>
            <a:ext cx="4868640" cy="200055"/>
          </a:xfrm>
          <a:prstGeom prst="rect">
            <a:avLst/>
          </a:prstGeom>
        </p:spPr>
        <p:txBody>
          <a:bodyPr wrap="non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pic>
        <p:nvPicPr>
          <p:cNvPr id="12" name="Picture 11">
            <a:extLst>
              <a:ext uri="{FF2B5EF4-FFF2-40B4-BE49-F238E27FC236}">
                <a16:creationId xmlns:a16="http://schemas.microsoft.com/office/drawing/2014/main" id="{06CC1093-63CE-470A-951B-6901E4021BF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04521" y="499878"/>
            <a:ext cx="2474345" cy="783951"/>
          </a:xfrm>
          <a:prstGeom prst="rect">
            <a:avLst/>
          </a:prstGeom>
        </p:spPr>
      </p:pic>
    </p:spTree>
    <p:extLst>
      <p:ext uri="{BB962C8B-B14F-4D97-AF65-F5344CB8AC3E}">
        <p14:creationId xmlns:p14="http://schemas.microsoft.com/office/powerpoint/2010/main" val="6336051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107E71B7-1015-D84A-B565-AF116CD66905}"/>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l="15083" r="9917" b="57195"/>
          <a:stretch/>
        </p:blipFill>
        <p:spPr>
          <a:xfrm>
            <a:off x="0" y="0"/>
            <a:ext cx="12192000" cy="3914078"/>
          </a:xfrm>
          <a:prstGeom prst="rect">
            <a:avLst/>
          </a:prstGeom>
        </p:spPr>
      </p:pic>
      <p:sp>
        <p:nvSpPr>
          <p:cNvPr id="2" name="Title 1"/>
          <p:cNvSpPr>
            <a:spLocks noGrp="1"/>
          </p:cNvSpPr>
          <p:nvPr>
            <p:ph type="title"/>
          </p:nvPr>
        </p:nvSpPr>
        <p:spPr>
          <a:xfrm>
            <a:off x="838200" y="365127"/>
            <a:ext cx="10515600" cy="1026794"/>
          </a:xfrm>
        </p:spPr>
        <p:txBody>
          <a:bodyPr>
            <a:normAutofit/>
          </a:bodyPr>
          <a:lstStyle>
            <a:lvl1pPr>
              <a:defRPr sz="3400"/>
            </a:lvl1pPr>
          </a:lstStyle>
          <a:p>
            <a:r>
              <a:rPr lang="en-US"/>
              <a:t>Click to edit Master title style</a:t>
            </a:r>
          </a:p>
        </p:txBody>
      </p:sp>
      <p:sp>
        <p:nvSpPr>
          <p:cNvPr id="3" name="Content Placeholder 2"/>
          <p:cNvSpPr>
            <a:spLocks noGrp="1"/>
          </p:cNvSpPr>
          <p:nvPr>
            <p:ph idx="1"/>
          </p:nvPr>
        </p:nvSpPr>
        <p:spPr>
          <a:xfrm>
            <a:off x="838200" y="1391921"/>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August 26, 2022</a:t>
            </a:r>
          </a:p>
        </p:txBody>
      </p:sp>
      <p:sp>
        <p:nvSpPr>
          <p:cNvPr id="6" name="Slide Number Placeholder 5"/>
          <p:cNvSpPr>
            <a:spLocks noGrp="1"/>
          </p:cNvSpPr>
          <p:nvPr>
            <p:ph type="sldNum" sz="quarter" idx="12"/>
          </p:nvPr>
        </p:nvSpPr>
        <p:spPr/>
        <p:txBody>
          <a:bodyPr/>
          <a:lstStyle/>
          <a:p>
            <a:fld id="{A5ADF824-5DA6-8947-92A8-11800B62386F}" type="slidenum">
              <a:rPr lang="en-US" smtClean="0"/>
              <a:t>‹#›</a:t>
            </a:fld>
            <a:endParaRPr lang="en-US"/>
          </a:p>
        </p:txBody>
      </p:sp>
      <p:pic>
        <p:nvPicPr>
          <p:cNvPr id="10" name="Picture 9" descr="Shape&#10;&#10;Description automatically generated with medium confidence">
            <a:extLst>
              <a:ext uri="{FF2B5EF4-FFF2-40B4-BE49-F238E27FC236}">
                <a16:creationId xmlns:a16="http://schemas.microsoft.com/office/drawing/2014/main" id="{0CE73374-DDF9-7E46-A827-337D1AE6EFB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93971" y="6328467"/>
            <a:ext cx="1199815" cy="393473"/>
          </a:xfrm>
          <a:prstGeom prst="rect">
            <a:avLst/>
          </a:prstGeom>
        </p:spPr>
      </p:pic>
    </p:spTree>
    <p:extLst>
      <p:ext uri="{BB962C8B-B14F-4D97-AF65-F5344CB8AC3E}">
        <p14:creationId xmlns:p14="http://schemas.microsoft.com/office/powerpoint/2010/main" val="14745599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107E71B7-1015-D84A-B565-AF116CD66905}"/>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l="15083" r="9917" b="57195"/>
          <a:stretch/>
        </p:blipFill>
        <p:spPr>
          <a:xfrm>
            <a:off x="0" y="1015"/>
            <a:ext cx="12192000" cy="3914078"/>
          </a:xfrm>
          <a:prstGeom prst="rect">
            <a:avLst/>
          </a:prstGeom>
        </p:spPr>
      </p:pic>
      <p:sp>
        <p:nvSpPr>
          <p:cNvPr id="2" name="Title 1"/>
          <p:cNvSpPr>
            <a:spLocks noGrp="1"/>
          </p:cNvSpPr>
          <p:nvPr>
            <p:ph type="title"/>
          </p:nvPr>
        </p:nvSpPr>
        <p:spPr>
          <a:xfrm>
            <a:off x="838200" y="365127"/>
            <a:ext cx="10515600" cy="1026794"/>
          </a:xfrm>
        </p:spPr>
        <p:txBody>
          <a:bodyPr>
            <a:normAutofit/>
          </a:bodyPr>
          <a:lstStyle>
            <a:lvl1pPr>
              <a:defRPr sz="3400"/>
            </a:lvl1pPr>
          </a:lstStyle>
          <a:p>
            <a:r>
              <a:rPr lang="en-US"/>
              <a:t>Click to edit Master title style</a:t>
            </a:r>
          </a:p>
        </p:txBody>
      </p:sp>
      <p:sp>
        <p:nvSpPr>
          <p:cNvPr id="3" name="Content Placeholder 2"/>
          <p:cNvSpPr>
            <a:spLocks noGrp="1"/>
          </p:cNvSpPr>
          <p:nvPr>
            <p:ph idx="1"/>
          </p:nvPr>
        </p:nvSpPr>
        <p:spPr>
          <a:xfrm>
            <a:off x="838200" y="1827039"/>
            <a:ext cx="10515600" cy="4426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August 26, 2022</a:t>
            </a:r>
          </a:p>
        </p:txBody>
      </p:sp>
      <p:sp>
        <p:nvSpPr>
          <p:cNvPr id="6" name="Slide Number Placeholder 5"/>
          <p:cNvSpPr>
            <a:spLocks noGrp="1"/>
          </p:cNvSpPr>
          <p:nvPr>
            <p:ph type="sldNum" sz="quarter" idx="12"/>
          </p:nvPr>
        </p:nvSpPr>
        <p:spPr/>
        <p:txBody>
          <a:bodyPr/>
          <a:lstStyle/>
          <a:p>
            <a:fld id="{A5ADF824-5DA6-8947-92A8-11800B62386F}" type="slidenum">
              <a:rPr lang="en-US" smtClean="0"/>
              <a:t>‹#›</a:t>
            </a:fld>
            <a:endParaRPr lang="en-US"/>
          </a:p>
        </p:txBody>
      </p:sp>
      <p:pic>
        <p:nvPicPr>
          <p:cNvPr id="10" name="Picture 9" descr="Shape&#10;&#10;Description automatically generated with medium confidence">
            <a:extLst>
              <a:ext uri="{FF2B5EF4-FFF2-40B4-BE49-F238E27FC236}">
                <a16:creationId xmlns:a16="http://schemas.microsoft.com/office/drawing/2014/main" id="{0CE73374-DDF9-7E46-A827-337D1AE6EFB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93971" y="6328467"/>
            <a:ext cx="1199815" cy="393473"/>
          </a:xfrm>
          <a:prstGeom prst="rect">
            <a:avLst/>
          </a:prstGeom>
        </p:spPr>
      </p:pic>
      <p:sp>
        <p:nvSpPr>
          <p:cNvPr id="11" name="Text Placeholder 2">
            <a:extLst>
              <a:ext uri="{FF2B5EF4-FFF2-40B4-BE49-F238E27FC236}">
                <a16:creationId xmlns:a16="http://schemas.microsoft.com/office/drawing/2014/main" id="{EC3D6D63-9152-4742-899F-8F08DE47AF2E}"/>
              </a:ext>
            </a:extLst>
          </p:cNvPr>
          <p:cNvSpPr>
            <a:spLocks noGrp="1"/>
          </p:cNvSpPr>
          <p:nvPr>
            <p:ph type="body" idx="13"/>
          </p:nvPr>
        </p:nvSpPr>
        <p:spPr>
          <a:xfrm>
            <a:off x="838200" y="1391922"/>
            <a:ext cx="10515600" cy="435117"/>
          </a:xfrm>
        </p:spPr>
        <p:txBody>
          <a:bodyPr anchor="b"/>
          <a:lstStyle>
            <a:lvl1pPr marL="0" indent="0">
              <a:buNone/>
              <a:defRPr sz="2400" b="1">
                <a:solidFill>
                  <a:srgbClr val="0364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7473153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31248FC2-48AF-7243-9B31-13535C49AAEA}"/>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l="15083" r="9917" b="57195"/>
          <a:stretch/>
        </p:blipFill>
        <p:spPr>
          <a:xfrm>
            <a:off x="0" y="0"/>
            <a:ext cx="12192000" cy="3914078"/>
          </a:xfrm>
          <a:prstGeom prst="rect">
            <a:avLst/>
          </a:prstGeom>
        </p:spPr>
      </p:pic>
      <p:sp>
        <p:nvSpPr>
          <p:cNvPr id="3" name="Content Placeholder 2"/>
          <p:cNvSpPr>
            <a:spLocks noGrp="1"/>
          </p:cNvSpPr>
          <p:nvPr>
            <p:ph sz="half" idx="1"/>
          </p:nvPr>
        </p:nvSpPr>
        <p:spPr>
          <a:xfrm>
            <a:off x="838200" y="1391921"/>
            <a:ext cx="5181600" cy="47850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391921"/>
            <a:ext cx="5181600" cy="47850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August 26, 2022</a:t>
            </a:r>
          </a:p>
        </p:txBody>
      </p:sp>
      <p:sp>
        <p:nvSpPr>
          <p:cNvPr id="7" name="Slide Number Placeholder 6"/>
          <p:cNvSpPr>
            <a:spLocks noGrp="1"/>
          </p:cNvSpPr>
          <p:nvPr>
            <p:ph type="sldNum" sz="quarter" idx="12"/>
          </p:nvPr>
        </p:nvSpPr>
        <p:spPr/>
        <p:txBody>
          <a:bodyPr/>
          <a:lstStyle/>
          <a:p>
            <a:fld id="{A5ADF824-5DA6-8947-92A8-11800B62386F}" type="slidenum">
              <a:rPr lang="en-US" smtClean="0"/>
              <a:t>‹#›</a:t>
            </a:fld>
            <a:endParaRPr lang="en-US"/>
          </a:p>
        </p:txBody>
      </p:sp>
      <p:sp>
        <p:nvSpPr>
          <p:cNvPr id="9" name="Title 1">
            <a:extLst>
              <a:ext uri="{FF2B5EF4-FFF2-40B4-BE49-F238E27FC236}">
                <a16:creationId xmlns:a16="http://schemas.microsoft.com/office/drawing/2014/main" id="{7DC7C50B-4006-6843-A011-6A4B7B1F9C6A}"/>
              </a:ext>
            </a:extLst>
          </p:cNvPr>
          <p:cNvSpPr>
            <a:spLocks noGrp="1"/>
          </p:cNvSpPr>
          <p:nvPr>
            <p:ph type="title"/>
          </p:nvPr>
        </p:nvSpPr>
        <p:spPr>
          <a:xfrm>
            <a:off x="838200" y="365127"/>
            <a:ext cx="10515600" cy="1026794"/>
          </a:xfrm>
        </p:spPr>
        <p:txBody>
          <a:bodyPr>
            <a:normAutofit/>
          </a:bodyPr>
          <a:lstStyle>
            <a:lvl1pPr>
              <a:defRPr sz="3400"/>
            </a:lvl1pPr>
          </a:lstStyle>
          <a:p>
            <a:r>
              <a:rPr lang="en-US"/>
              <a:t>Click to edit Master title style</a:t>
            </a:r>
          </a:p>
        </p:txBody>
      </p:sp>
      <p:pic>
        <p:nvPicPr>
          <p:cNvPr id="12" name="Picture 11" descr="Shape&#10;&#10;Description automatically generated with medium confidence">
            <a:extLst>
              <a:ext uri="{FF2B5EF4-FFF2-40B4-BE49-F238E27FC236}">
                <a16:creationId xmlns:a16="http://schemas.microsoft.com/office/drawing/2014/main" id="{C1327A4E-CAF1-D04F-8CBC-710B4A3E8DE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93971" y="6328467"/>
            <a:ext cx="1199815" cy="393473"/>
          </a:xfrm>
          <a:prstGeom prst="rect">
            <a:avLst/>
          </a:prstGeom>
        </p:spPr>
      </p:pic>
    </p:spTree>
    <p:extLst>
      <p:ext uri="{BB962C8B-B14F-4D97-AF65-F5344CB8AC3E}">
        <p14:creationId xmlns:p14="http://schemas.microsoft.com/office/powerpoint/2010/main" val="31007589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0F06D707-4E04-F74A-A661-10274A282A13}"/>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l="15083" r="9917" b="57195"/>
          <a:stretch/>
        </p:blipFill>
        <p:spPr>
          <a:xfrm>
            <a:off x="0" y="0"/>
            <a:ext cx="12192000" cy="3914078"/>
          </a:xfrm>
          <a:prstGeom prst="rect">
            <a:avLst/>
          </a:prstGeom>
        </p:spPr>
      </p:pic>
      <p:sp>
        <p:nvSpPr>
          <p:cNvPr id="13" name="Title 1">
            <a:extLst>
              <a:ext uri="{FF2B5EF4-FFF2-40B4-BE49-F238E27FC236}">
                <a16:creationId xmlns:a16="http://schemas.microsoft.com/office/drawing/2014/main" id="{F3FB5722-CCC9-FC43-8968-86E53CC1215B}"/>
              </a:ext>
            </a:extLst>
          </p:cNvPr>
          <p:cNvSpPr>
            <a:spLocks noGrp="1"/>
          </p:cNvSpPr>
          <p:nvPr>
            <p:ph type="title"/>
          </p:nvPr>
        </p:nvSpPr>
        <p:spPr>
          <a:xfrm>
            <a:off x="838200" y="365127"/>
            <a:ext cx="10515600" cy="1026794"/>
          </a:xfrm>
        </p:spPr>
        <p:txBody>
          <a:bodyPr>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838200" y="1391921"/>
            <a:ext cx="5157787" cy="823912"/>
          </a:xfrm>
        </p:spPr>
        <p:txBody>
          <a:bodyPr anchor="b"/>
          <a:lstStyle>
            <a:lvl1pPr marL="0" indent="0">
              <a:buNone/>
              <a:defRPr sz="2400" b="1">
                <a:solidFill>
                  <a:srgbClr val="0364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8200" y="2215833"/>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611" y="1391921"/>
            <a:ext cx="5183188" cy="823912"/>
          </a:xfrm>
        </p:spPr>
        <p:txBody>
          <a:bodyPr anchor="b"/>
          <a:lstStyle>
            <a:lvl1pPr marL="0" indent="0">
              <a:buNone/>
              <a:defRPr sz="2400" b="1">
                <a:solidFill>
                  <a:srgbClr val="0364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1" y="2215833"/>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August 26, 2022</a:t>
            </a:r>
          </a:p>
        </p:txBody>
      </p:sp>
      <p:sp>
        <p:nvSpPr>
          <p:cNvPr id="9" name="Slide Number Placeholder 8"/>
          <p:cNvSpPr>
            <a:spLocks noGrp="1"/>
          </p:cNvSpPr>
          <p:nvPr>
            <p:ph type="sldNum" sz="quarter" idx="12"/>
          </p:nvPr>
        </p:nvSpPr>
        <p:spPr/>
        <p:txBody>
          <a:bodyPr/>
          <a:lstStyle/>
          <a:p>
            <a:fld id="{A5ADF824-5DA6-8947-92A8-11800B62386F}" type="slidenum">
              <a:rPr lang="en-US" smtClean="0"/>
              <a:t>‹#›</a:t>
            </a:fld>
            <a:endParaRPr lang="en-US"/>
          </a:p>
        </p:txBody>
      </p:sp>
      <p:pic>
        <p:nvPicPr>
          <p:cNvPr id="14" name="Picture 13" descr="Shape&#10;&#10;Description automatically generated with medium confidence">
            <a:extLst>
              <a:ext uri="{FF2B5EF4-FFF2-40B4-BE49-F238E27FC236}">
                <a16:creationId xmlns:a16="http://schemas.microsoft.com/office/drawing/2014/main" id="{73243D90-3B77-2240-82EB-83D77189D42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93971" y="6328467"/>
            <a:ext cx="1199815" cy="393473"/>
          </a:xfrm>
          <a:prstGeom prst="rect">
            <a:avLst/>
          </a:prstGeom>
        </p:spPr>
      </p:pic>
    </p:spTree>
    <p:extLst>
      <p:ext uri="{BB962C8B-B14F-4D97-AF65-F5344CB8AC3E}">
        <p14:creationId xmlns:p14="http://schemas.microsoft.com/office/powerpoint/2010/main" val="41026090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8CC781B0-EABD-104E-803B-5ED5DCBC811E}"/>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l="12323" t="29252" r="18090" b="8699"/>
          <a:stretch/>
        </p:blipFill>
        <p:spPr>
          <a:xfrm flipH="1">
            <a:off x="0" y="742950"/>
            <a:ext cx="12192000" cy="6115050"/>
          </a:xfrm>
          <a:prstGeom prst="rect">
            <a:avLst/>
          </a:prstGeom>
        </p:spPr>
      </p:pic>
      <p:sp>
        <p:nvSpPr>
          <p:cNvPr id="3" name="Date Placeholder 2"/>
          <p:cNvSpPr>
            <a:spLocks noGrp="1"/>
          </p:cNvSpPr>
          <p:nvPr>
            <p:ph type="dt" sz="half" idx="10"/>
          </p:nvPr>
        </p:nvSpPr>
        <p:spPr/>
        <p:txBody>
          <a:bodyPr/>
          <a:lstStyle/>
          <a:p>
            <a:r>
              <a:rPr lang="en-US"/>
              <a:t>August 26, 2022</a:t>
            </a:r>
          </a:p>
        </p:txBody>
      </p:sp>
      <p:sp>
        <p:nvSpPr>
          <p:cNvPr id="5" name="Slide Number Placeholder 4"/>
          <p:cNvSpPr>
            <a:spLocks noGrp="1"/>
          </p:cNvSpPr>
          <p:nvPr>
            <p:ph type="sldNum" sz="quarter" idx="12"/>
          </p:nvPr>
        </p:nvSpPr>
        <p:spPr/>
        <p:txBody>
          <a:bodyPr/>
          <a:lstStyle/>
          <a:p>
            <a:fld id="{A5ADF824-5DA6-8947-92A8-11800B62386F}" type="slidenum">
              <a:rPr lang="en-US" smtClean="0"/>
              <a:t>‹#›</a:t>
            </a:fld>
            <a:endParaRPr lang="en-US"/>
          </a:p>
        </p:txBody>
      </p:sp>
      <p:sp>
        <p:nvSpPr>
          <p:cNvPr id="6" name="Title 1">
            <a:extLst>
              <a:ext uri="{FF2B5EF4-FFF2-40B4-BE49-F238E27FC236}">
                <a16:creationId xmlns:a16="http://schemas.microsoft.com/office/drawing/2014/main" id="{4CA48CFF-9B2D-D648-977D-CB329A623F5F}"/>
              </a:ext>
            </a:extLst>
          </p:cNvPr>
          <p:cNvSpPr>
            <a:spLocks noGrp="1"/>
          </p:cNvSpPr>
          <p:nvPr>
            <p:ph type="title"/>
          </p:nvPr>
        </p:nvSpPr>
        <p:spPr>
          <a:xfrm>
            <a:off x="838200" y="365127"/>
            <a:ext cx="10515600" cy="1026794"/>
          </a:xfrm>
        </p:spPr>
        <p:txBody>
          <a:bodyPr>
            <a:normAutofit/>
          </a:bodyPr>
          <a:lstStyle>
            <a:lvl1pPr>
              <a:defRPr sz="3400"/>
            </a:lvl1pPr>
          </a:lstStyle>
          <a:p>
            <a:r>
              <a:rPr lang="en-US"/>
              <a:t>Click to edit Master title style</a:t>
            </a:r>
          </a:p>
        </p:txBody>
      </p:sp>
      <p:pic>
        <p:nvPicPr>
          <p:cNvPr id="10" name="Picture 9" descr="Shape&#10;&#10;Description automatically generated with medium confidence">
            <a:extLst>
              <a:ext uri="{FF2B5EF4-FFF2-40B4-BE49-F238E27FC236}">
                <a16:creationId xmlns:a16="http://schemas.microsoft.com/office/drawing/2014/main" id="{4C7F0FC2-02DD-4740-A335-525FDBDC7277}"/>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93971" y="6328467"/>
            <a:ext cx="1199815" cy="393473"/>
          </a:xfrm>
          <a:prstGeom prst="rect">
            <a:avLst/>
          </a:prstGeom>
        </p:spPr>
      </p:pic>
    </p:spTree>
    <p:extLst>
      <p:ext uri="{BB962C8B-B14F-4D97-AF65-F5344CB8AC3E}">
        <p14:creationId xmlns:p14="http://schemas.microsoft.com/office/powerpoint/2010/main" val="1645304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hort Agenda">
    <p:spTree>
      <p:nvGrpSpPr>
        <p:cNvPr id="1" name=""/>
        <p:cNvGrpSpPr/>
        <p:nvPr/>
      </p:nvGrpSpPr>
      <p:grpSpPr>
        <a:xfrm>
          <a:off x="0" y="0"/>
          <a:ext cx="0" cy="0"/>
          <a:chOff x="0" y="0"/>
          <a:chExt cx="0" cy="0"/>
        </a:xfrm>
      </p:grpSpPr>
      <p:pic>
        <p:nvPicPr>
          <p:cNvPr id="15" name="Picture 14" descr="Background pattern&#10;&#10;Description automatically generated">
            <a:extLst>
              <a:ext uri="{FF2B5EF4-FFF2-40B4-BE49-F238E27FC236}">
                <a16:creationId xmlns:a16="http://schemas.microsoft.com/office/drawing/2014/main" id="{463D7513-FC72-D248-8043-45053A447590}"/>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5000" contrast="26000"/>
                    </a14:imgEffect>
                  </a14:imgLayer>
                </a14:imgProps>
              </a:ext>
            </a:extLst>
          </a:blip>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5991063F-7C98-5342-9192-7C96C3DDBF1E}"/>
              </a:ext>
            </a:extLst>
          </p:cNvPr>
          <p:cNvSpPr>
            <a:spLocks noGrp="1"/>
          </p:cNvSpPr>
          <p:nvPr>
            <p:ph type="dt" sz="half" idx="10"/>
          </p:nvPr>
        </p:nvSpPr>
        <p:spPr/>
        <p:txBody>
          <a:bodyPr/>
          <a:lstStyle/>
          <a:p>
            <a:fld id="{1F5713E5-842B-8A42-A10D-936751D9B157}" type="datetime4">
              <a:rPr lang="en-US" smtClean="0"/>
              <a:t>September 14, 2022</a:t>
            </a:fld>
            <a:endParaRPr lang="en-US"/>
          </a:p>
        </p:txBody>
      </p:sp>
      <p:sp>
        <p:nvSpPr>
          <p:cNvPr id="4" name="Slide Number Placeholder 3">
            <a:extLst>
              <a:ext uri="{FF2B5EF4-FFF2-40B4-BE49-F238E27FC236}">
                <a16:creationId xmlns:a16="http://schemas.microsoft.com/office/drawing/2014/main" id="{77E94436-E394-174D-8DEF-6AEBFD3BD016}"/>
              </a:ext>
            </a:extLst>
          </p:cNvPr>
          <p:cNvSpPr>
            <a:spLocks noGrp="1"/>
          </p:cNvSpPr>
          <p:nvPr>
            <p:ph type="sldNum" sz="quarter" idx="11"/>
          </p:nvPr>
        </p:nvSpPr>
        <p:spPr/>
        <p:txBody>
          <a:bodyPr/>
          <a:lstStyle>
            <a:lvl1pPr>
              <a:defRPr>
                <a:solidFill>
                  <a:schemeClr val="tx1"/>
                </a:solidFill>
              </a:defRPr>
            </a:lvl1pPr>
          </a:lstStyle>
          <a:p>
            <a:fld id="{74FF1622-8342-4547-97A2-32A778486B47}" type="slidenum">
              <a:rPr lang="en-US" smtClean="0"/>
              <a:pPr/>
              <a:t>‹#›</a:t>
            </a:fld>
            <a:endParaRPr lang="en-US"/>
          </a:p>
        </p:txBody>
      </p:sp>
      <p:sp>
        <p:nvSpPr>
          <p:cNvPr id="9" name="Slide Number Placeholder 5">
            <a:extLst>
              <a:ext uri="{FF2B5EF4-FFF2-40B4-BE49-F238E27FC236}">
                <a16:creationId xmlns:a16="http://schemas.microsoft.com/office/drawing/2014/main" id="{D68F8328-04B6-D942-BD7A-8F6B4417BC75}"/>
              </a:ext>
            </a:extLst>
          </p:cNvPr>
          <p:cNvSpPr txBox="1">
            <a:spLocks/>
          </p:cNvSpPr>
          <p:nvPr userDrawn="1"/>
        </p:nvSpPr>
        <p:spPr>
          <a:xfrm>
            <a:off x="9189720" y="635254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FF1622-8342-4547-97A2-32A778486B47}" type="slidenum">
              <a:rPr lang="en-US" sz="1000" smtClean="0">
                <a:solidFill>
                  <a:schemeClr val="tx1"/>
                </a:solidFill>
              </a:rPr>
              <a:pPr/>
              <a:t>‹#›</a:t>
            </a:fld>
            <a:endParaRPr lang="en-US" sz="1000">
              <a:solidFill>
                <a:schemeClr val="tx1"/>
              </a:solidFill>
            </a:endParaRPr>
          </a:p>
        </p:txBody>
      </p:sp>
      <p:pic>
        <p:nvPicPr>
          <p:cNvPr id="12" name="Picture 11" descr="Icon&#10;&#10;Description automatically generated with medium confidence">
            <a:extLst>
              <a:ext uri="{FF2B5EF4-FFF2-40B4-BE49-F238E27FC236}">
                <a16:creationId xmlns:a16="http://schemas.microsoft.com/office/drawing/2014/main" id="{1CF4D48E-7B6D-494E-BB39-1FC68395AC65}"/>
              </a:ext>
            </a:extLst>
          </p:cNvPr>
          <p:cNvPicPr>
            <a:picLocks noChangeAspect="1"/>
          </p:cNvPicPr>
          <p:nvPr userDrawn="1"/>
        </p:nvPicPr>
        <p:blipFill>
          <a:blip r:embed="rId4"/>
          <a:stretch>
            <a:fillRect/>
          </a:stretch>
        </p:blipFill>
        <p:spPr>
          <a:xfrm>
            <a:off x="365565" y="6354768"/>
            <a:ext cx="2138848" cy="298586"/>
          </a:xfrm>
          <a:prstGeom prst="rect">
            <a:avLst/>
          </a:prstGeom>
        </p:spPr>
      </p:pic>
      <p:sp>
        <p:nvSpPr>
          <p:cNvPr id="13" name="Title 1">
            <a:extLst>
              <a:ext uri="{FF2B5EF4-FFF2-40B4-BE49-F238E27FC236}">
                <a16:creationId xmlns:a16="http://schemas.microsoft.com/office/drawing/2014/main" id="{373D792A-8742-8848-9A23-705DC9F66D5F}"/>
              </a:ext>
            </a:extLst>
          </p:cNvPr>
          <p:cNvSpPr>
            <a:spLocks noGrp="1"/>
          </p:cNvSpPr>
          <p:nvPr>
            <p:ph type="title"/>
          </p:nvPr>
        </p:nvSpPr>
        <p:spPr>
          <a:xfrm>
            <a:off x="4419599" y="459315"/>
            <a:ext cx="7477125" cy="857568"/>
          </a:xfrm>
        </p:spPr>
        <p:txBody>
          <a:bodyPr>
            <a:normAutofit/>
          </a:bodyPr>
          <a:lstStyle>
            <a:lvl1pPr>
              <a:defRPr sz="3400">
                <a:solidFill>
                  <a:srgbClr val="03647A"/>
                </a:solidFill>
              </a:defRPr>
            </a:lvl1pPr>
          </a:lstStyle>
          <a:p>
            <a:r>
              <a:rPr lang="en-US"/>
              <a:t>Click to edit Master title style</a:t>
            </a:r>
          </a:p>
        </p:txBody>
      </p:sp>
      <p:sp>
        <p:nvSpPr>
          <p:cNvPr id="14" name="Content Placeholder 2">
            <a:extLst>
              <a:ext uri="{FF2B5EF4-FFF2-40B4-BE49-F238E27FC236}">
                <a16:creationId xmlns:a16="http://schemas.microsoft.com/office/drawing/2014/main" id="{3C1CAD81-1C66-874D-8684-0939B9F38931}"/>
              </a:ext>
            </a:extLst>
          </p:cNvPr>
          <p:cNvSpPr>
            <a:spLocks noGrp="1"/>
          </p:cNvSpPr>
          <p:nvPr>
            <p:ph idx="1"/>
          </p:nvPr>
        </p:nvSpPr>
        <p:spPr>
          <a:xfrm>
            <a:off x="4419599" y="1339743"/>
            <a:ext cx="7477125" cy="4201374"/>
          </a:xfrm>
        </p:spPr>
        <p:txBody>
          <a:bodyPr/>
          <a:lstStyle>
            <a:lvl1pPr>
              <a:defRPr>
                <a:solidFill>
                  <a:schemeClr val="tx1"/>
                </a:solidFill>
              </a:defRPr>
            </a:lvl1pPr>
            <a:lvl2pPr marL="685783" indent="-228594">
              <a:buFont typeface="Courier New" panose="02070309020205020404" pitchFamily="49" charset="0"/>
              <a:buChar char="o"/>
              <a:defRPr>
                <a:solidFill>
                  <a:schemeClr val="tx1"/>
                </a:solidFill>
              </a:defRPr>
            </a:lvl2pPr>
            <a:lvl3pPr marL="1142971" indent="-228594">
              <a:buFont typeface="System Font Regular"/>
              <a:buChar char="–"/>
              <a:defRPr>
                <a:solidFill>
                  <a:schemeClr val="tx1"/>
                </a:solidFill>
              </a:defRPr>
            </a:lvl3pPr>
            <a:lvl4pPr>
              <a:defRPr>
                <a:solidFill>
                  <a:schemeClr val="tx1"/>
                </a:solidFill>
              </a:defRPr>
            </a:lvl4pPr>
            <a:lvl5pPr marL="2057349" indent="-228594">
              <a:buFont typeface="Courier New" panose="02070309020205020404" pitchFamily="49" charset="0"/>
              <a:buChar char="o"/>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2">
            <a:extLst>
              <a:ext uri="{FF2B5EF4-FFF2-40B4-BE49-F238E27FC236}">
                <a16:creationId xmlns:a16="http://schemas.microsoft.com/office/drawing/2014/main" id="{3DA955C4-7F3D-7D49-9EC1-72963C172F34}"/>
              </a:ext>
            </a:extLst>
          </p:cNvPr>
          <p:cNvSpPr>
            <a:spLocks noGrp="1"/>
          </p:cNvSpPr>
          <p:nvPr>
            <p:ph type="pic" idx="12"/>
          </p:nvPr>
        </p:nvSpPr>
        <p:spPr>
          <a:xfrm>
            <a:off x="295275" y="339124"/>
            <a:ext cx="3829051" cy="580704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17" name="Rectangle 16">
            <a:extLst>
              <a:ext uri="{FF2B5EF4-FFF2-40B4-BE49-F238E27FC236}">
                <a16:creationId xmlns:a16="http://schemas.microsoft.com/office/drawing/2014/main" id="{3D992A43-4BF1-5842-94C3-2CE8B64EB4AC}"/>
              </a:ext>
            </a:extLst>
          </p:cNvPr>
          <p:cNvSpPr/>
          <p:nvPr userDrawn="1"/>
        </p:nvSpPr>
        <p:spPr>
          <a:xfrm>
            <a:off x="3310622" y="6432375"/>
            <a:ext cx="5570756" cy="215444"/>
          </a:xfrm>
          <a:prstGeom prst="rect">
            <a:avLst/>
          </a:prstGeom>
        </p:spPr>
        <p:txBody>
          <a:bodyPr wrap="non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spTree>
    <p:extLst>
      <p:ext uri="{BB962C8B-B14F-4D97-AF65-F5344CB8AC3E}">
        <p14:creationId xmlns:p14="http://schemas.microsoft.com/office/powerpoint/2010/main" val="4371139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E88193-7416-9F46-947C-8A1333F302E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3359" t="-882" r="11640" b="32733"/>
          <a:stretch/>
        </p:blipFill>
        <p:spPr>
          <a:xfrm>
            <a:off x="0" y="1332481"/>
            <a:ext cx="12192000" cy="5525519"/>
          </a:xfrm>
          <a:prstGeom prst="rect">
            <a:avLst/>
          </a:prstGeom>
        </p:spPr>
      </p:pic>
      <p:sp>
        <p:nvSpPr>
          <p:cNvPr id="2" name="Date Placeholder 1"/>
          <p:cNvSpPr>
            <a:spLocks noGrp="1"/>
          </p:cNvSpPr>
          <p:nvPr>
            <p:ph type="dt" sz="half" idx="10"/>
          </p:nvPr>
        </p:nvSpPr>
        <p:spPr/>
        <p:txBody>
          <a:bodyPr/>
          <a:lstStyle/>
          <a:p>
            <a:r>
              <a:rPr lang="en-US"/>
              <a:t>August 26, 2022</a:t>
            </a:r>
          </a:p>
        </p:txBody>
      </p:sp>
      <p:sp>
        <p:nvSpPr>
          <p:cNvPr id="4" name="Slide Number Placeholder 3"/>
          <p:cNvSpPr>
            <a:spLocks noGrp="1"/>
          </p:cNvSpPr>
          <p:nvPr>
            <p:ph type="sldNum" sz="quarter" idx="12"/>
          </p:nvPr>
        </p:nvSpPr>
        <p:spPr/>
        <p:txBody>
          <a:bodyPr/>
          <a:lstStyle/>
          <a:p>
            <a:fld id="{A5ADF824-5DA6-8947-92A8-11800B62386F}" type="slidenum">
              <a:rPr lang="en-US" smtClean="0"/>
              <a:t>‹#›</a:t>
            </a:fld>
            <a:endParaRPr lang="en-US"/>
          </a:p>
        </p:txBody>
      </p:sp>
      <p:pic>
        <p:nvPicPr>
          <p:cNvPr id="8" name="Picture 7" descr="Shape&#10;&#10;Description automatically generated with medium confidence">
            <a:extLst>
              <a:ext uri="{FF2B5EF4-FFF2-40B4-BE49-F238E27FC236}">
                <a16:creationId xmlns:a16="http://schemas.microsoft.com/office/drawing/2014/main" id="{B81FB016-E2D7-BC4B-BE15-DC2E84CCA64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93971" y="6328467"/>
            <a:ext cx="1199815" cy="393473"/>
          </a:xfrm>
          <a:prstGeom prst="rect">
            <a:avLst/>
          </a:prstGeom>
        </p:spPr>
      </p:pic>
      <p:sp>
        <p:nvSpPr>
          <p:cNvPr id="7" name="Rectangle 6">
            <a:extLst>
              <a:ext uri="{FF2B5EF4-FFF2-40B4-BE49-F238E27FC236}">
                <a16:creationId xmlns:a16="http://schemas.microsoft.com/office/drawing/2014/main" id="{79982BBC-D607-C94D-B8D6-7485BD31ADAD}"/>
              </a:ext>
            </a:extLst>
          </p:cNvPr>
          <p:cNvSpPr/>
          <p:nvPr userDrawn="1"/>
        </p:nvSpPr>
        <p:spPr>
          <a:xfrm>
            <a:off x="3648054" y="6513105"/>
            <a:ext cx="4895892" cy="215444"/>
          </a:xfrm>
          <a:prstGeom prst="rect">
            <a:avLst/>
          </a:prstGeom>
        </p:spPr>
        <p:txBody>
          <a:bodyPr wrap="non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©2022 </a:t>
            </a:r>
            <a:r>
              <a:rPr kumimoji="0" lang="en-US" sz="8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Guidehouse</a:t>
            </a:r>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Inc. All rights reserved. Proprietary and competition sensitive. For internal use only.</a:t>
            </a:r>
          </a:p>
        </p:txBody>
      </p:sp>
    </p:spTree>
    <p:extLst>
      <p:ext uri="{BB962C8B-B14F-4D97-AF65-F5344CB8AC3E}">
        <p14:creationId xmlns:p14="http://schemas.microsoft.com/office/powerpoint/2010/main" val="12785787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52851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2138" y="328614"/>
            <a:ext cx="5008561" cy="1600200"/>
          </a:xfrm>
        </p:spPr>
        <p:txBody>
          <a:bodyPr anchor="b">
            <a:normAutofit/>
          </a:bodyPr>
          <a:lstStyle>
            <a:lvl1pPr>
              <a:defRPr sz="3400"/>
            </a:lvl1pPr>
          </a:lstStyle>
          <a:p>
            <a:r>
              <a:rPr lang="en-US"/>
              <a:t>Click to edit Master title style</a:t>
            </a:r>
          </a:p>
        </p:txBody>
      </p:sp>
      <p:sp>
        <p:nvSpPr>
          <p:cNvPr id="3" name="Picture Placeholder 2"/>
          <p:cNvSpPr>
            <a:spLocks noGrp="1" noChangeAspect="1"/>
          </p:cNvSpPr>
          <p:nvPr>
            <p:ph type="pic" idx="1"/>
          </p:nvPr>
        </p:nvSpPr>
        <p:spPr>
          <a:xfrm>
            <a:off x="6096000" y="317070"/>
            <a:ext cx="5677397" cy="591502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r>
              <a:rPr lang="en-US"/>
              <a:t>August 26, 2022</a:t>
            </a:r>
          </a:p>
        </p:txBody>
      </p:sp>
      <p:sp>
        <p:nvSpPr>
          <p:cNvPr id="7" name="Slide Number Placeholder 6"/>
          <p:cNvSpPr>
            <a:spLocks noGrp="1"/>
          </p:cNvSpPr>
          <p:nvPr>
            <p:ph type="sldNum" sz="quarter" idx="12"/>
          </p:nvPr>
        </p:nvSpPr>
        <p:spPr/>
        <p:txBody>
          <a:bodyPr/>
          <a:lstStyle/>
          <a:p>
            <a:fld id="{A5ADF824-5DA6-8947-92A8-11800B62386F}" type="slidenum">
              <a:rPr lang="en-US" smtClean="0"/>
              <a:t>‹#›</a:t>
            </a:fld>
            <a:endParaRPr lang="en-US"/>
          </a:p>
        </p:txBody>
      </p:sp>
      <p:sp>
        <p:nvSpPr>
          <p:cNvPr id="11" name="Text Placeholder 10">
            <a:extLst>
              <a:ext uri="{FF2B5EF4-FFF2-40B4-BE49-F238E27FC236}">
                <a16:creationId xmlns:a16="http://schemas.microsoft.com/office/drawing/2014/main" id="{887CA58C-70C2-384B-B366-4C1DE30EFF9D}"/>
              </a:ext>
            </a:extLst>
          </p:cNvPr>
          <p:cNvSpPr>
            <a:spLocks noGrp="1"/>
          </p:cNvSpPr>
          <p:nvPr>
            <p:ph type="body" sz="quarter" idx="13"/>
          </p:nvPr>
        </p:nvSpPr>
        <p:spPr>
          <a:xfrm>
            <a:off x="590551" y="1928814"/>
            <a:ext cx="5010149" cy="4171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Shape&#10;&#10;Description automatically generated with medium confidence">
            <a:extLst>
              <a:ext uri="{FF2B5EF4-FFF2-40B4-BE49-F238E27FC236}">
                <a16:creationId xmlns:a16="http://schemas.microsoft.com/office/drawing/2014/main" id="{7B3D0D83-0107-6349-B720-B44B4DBB881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93971" y="6328467"/>
            <a:ext cx="1199815" cy="393473"/>
          </a:xfrm>
          <a:prstGeom prst="rect">
            <a:avLst/>
          </a:prstGeom>
        </p:spPr>
      </p:pic>
    </p:spTree>
    <p:extLst>
      <p:ext uri="{BB962C8B-B14F-4D97-AF65-F5344CB8AC3E}">
        <p14:creationId xmlns:p14="http://schemas.microsoft.com/office/powerpoint/2010/main" val="29053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D2BD27F1-8102-C64F-AA91-A4823DDF3CF0}"/>
              </a:ext>
            </a:extLst>
          </p:cNvPr>
          <p:cNvPicPr>
            <a:picLocks noChangeAspect="1"/>
          </p:cNvPicPr>
          <p:nvPr userDrawn="1"/>
        </p:nvPicPr>
        <p:blipFill rotWithShape="1">
          <a:blip r:embed="rId2"/>
          <a:srcRect l="-625" r="25625"/>
          <a:stretch/>
        </p:blipFill>
        <p:spPr>
          <a:xfrm>
            <a:off x="1" y="0"/>
            <a:ext cx="12191999" cy="6858000"/>
          </a:xfrm>
          <a:prstGeom prst="rect">
            <a:avLst/>
          </a:prstGeom>
        </p:spPr>
      </p:pic>
      <p:sp>
        <p:nvSpPr>
          <p:cNvPr id="11" name="Rectangle 10">
            <a:extLst>
              <a:ext uri="{FF2B5EF4-FFF2-40B4-BE49-F238E27FC236}">
                <a16:creationId xmlns:a16="http://schemas.microsoft.com/office/drawing/2014/main" id="{9295FB26-0EDF-C84D-8049-963F84818F83}"/>
              </a:ext>
            </a:extLst>
          </p:cNvPr>
          <p:cNvSpPr/>
          <p:nvPr userDrawn="1"/>
        </p:nvSpPr>
        <p:spPr>
          <a:xfrm>
            <a:off x="2" y="0"/>
            <a:ext cx="5105399" cy="6858000"/>
          </a:xfrm>
          <a:prstGeom prst="rect">
            <a:avLst/>
          </a:prstGeom>
          <a:gradFill flip="none" rotWithShape="1">
            <a:gsLst>
              <a:gs pos="0">
                <a:schemeClr val="bg1">
                  <a:alpha val="0"/>
                </a:schemeClr>
              </a:gs>
              <a:gs pos="5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3" name="Date Placeholder 2"/>
          <p:cNvSpPr>
            <a:spLocks noGrp="1"/>
          </p:cNvSpPr>
          <p:nvPr>
            <p:ph type="dt" sz="half" idx="10"/>
          </p:nvPr>
        </p:nvSpPr>
        <p:spPr/>
        <p:txBody>
          <a:bodyPr/>
          <a:lstStyle/>
          <a:p>
            <a:r>
              <a:rPr lang="en-US"/>
              <a:t>August 26, 2022</a:t>
            </a:r>
          </a:p>
        </p:txBody>
      </p:sp>
      <p:sp>
        <p:nvSpPr>
          <p:cNvPr id="5" name="Slide Number Placeholder 4"/>
          <p:cNvSpPr>
            <a:spLocks noGrp="1"/>
          </p:cNvSpPr>
          <p:nvPr>
            <p:ph type="sldNum" sz="quarter" idx="12"/>
          </p:nvPr>
        </p:nvSpPr>
        <p:spPr/>
        <p:txBody>
          <a:bodyPr/>
          <a:lstStyle/>
          <a:p>
            <a:fld id="{A5ADF824-5DA6-8947-92A8-11800B62386F}" type="slidenum">
              <a:rPr lang="en-US" smtClean="0"/>
              <a:t>‹#›</a:t>
            </a:fld>
            <a:endParaRPr lang="en-US"/>
          </a:p>
        </p:txBody>
      </p:sp>
      <p:sp>
        <p:nvSpPr>
          <p:cNvPr id="6" name="Title 1">
            <a:extLst>
              <a:ext uri="{FF2B5EF4-FFF2-40B4-BE49-F238E27FC236}">
                <a16:creationId xmlns:a16="http://schemas.microsoft.com/office/drawing/2014/main" id="{4CA48CFF-9B2D-D648-977D-CB329A623F5F}"/>
              </a:ext>
            </a:extLst>
          </p:cNvPr>
          <p:cNvSpPr>
            <a:spLocks noGrp="1"/>
          </p:cNvSpPr>
          <p:nvPr>
            <p:ph type="title" hasCustomPrompt="1"/>
          </p:nvPr>
        </p:nvSpPr>
        <p:spPr>
          <a:xfrm>
            <a:off x="838200" y="365127"/>
            <a:ext cx="10515600" cy="1026794"/>
          </a:xfrm>
        </p:spPr>
        <p:txBody>
          <a:bodyPr>
            <a:normAutofit/>
          </a:bodyPr>
          <a:lstStyle>
            <a:lvl1pPr>
              <a:defRPr sz="3400">
                <a:solidFill>
                  <a:srgbClr val="03647A"/>
                </a:solidFill>
              </a:defRPr>
            </a:lvl1pPr>
          </a:lstStyle>
          <a:p>
            <a:r>
              <a:rPr lang="en-US"/>
              <a:t>Your Guides</a:t>
            </a:r>
          </a:p>
        </p:txBody>
      </p:sp>
      <p:pic>
        <p:nvPicPr>
          <p:cNvPr id="13" name="Picture 12">
            <a:extLst>
              <a:ext uri="{FF2B5EF4-FFF2-40B4-BE49-F238E27FC236}">
                <a16:creationId xmlns:a16="http://schemas.microsoft.com/office/drawing/2014/main" id="{527E1AF0-9613-B54B-B6A4-5B855FFF4DB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38197" y="6095092"/>
            <a:ext cx="1645063" cy="521208"/>
          </a:xfrm>
          <a:prstGeom prst="rect">
            <a:avLst/>
          </a:prstGeom>
        </p:spPr>
      </p:pic>
      <p:sp>
        <p:nvSpPr>
          <p:cNvPr id="9" name="Rectangle 8">
            <a:extLst>
              <a:ext uri="{FF2B5EF4-FFF2-40B4-BE49-F238E27FC236}">
                <a16:creationId xmlns:a16="http://schemas.microsoft.com/office/drawing/2014/main" id="{B0357F9C-EE42-BA47-B62F-9A773E3C8675}"/>
              </a:ext>
            </a:extLst>
          </p:cNvPr>
          <p:cNvSpPr/>
          <p:nvPr userDrawn="1"/>
        </p:nvSpPr>
        <p:spPr>
          <a:xfrm>
            <a:off x="3121421" y="6355696"/>
            <a:ext cx="5949155" cy="461665"/>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©2022 </a:t>
            </a:r>
            <a:r>
              <a:rPr kumimoji="0" lang="en-US" sz="8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Guidehouse</a:t>
            </a:r>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Inc. All rights reserved. Proprietary and competition sensitive.</a:t>
            </a:r>
            <a:b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This content is for general information purposes only, and should not be used as a substitute for consultation with professional advisors.</a:t>
            </a:r>
          </a:p>
        </p:txBody>
      </p:sp>
    </p:spTree>
    <p:extLst>
      <p:ext uri="{BB962C8B-B14F-4D97-AF65-F5344CB8AC3E}">
        <p14:creationId xmlns:p14="http://schemas.microsoft.com/office/powerpoint/2010/main" val="21509314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Slide with Subtitl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B7482F4-DBAB-2549-B24D-FF7DADAFCDE8}"/>
              </a:ext>
            </a:extLst>
          </p:cNvPr>
          <p:cNvSpPr txBox="1"/>
          <p:nvPr userDrawn="1"/>
        </p:nvSpPr>
        <p:spPr>
          <a:xfrm>
            <a:off x="1656082" y="711200"/>
            <a:ext cx="184731" cy="300082"/>
          </a:xfrm>
          <a:prstGeom prst="rect">
            <a:avLst/>
          </a:prstGeom>
          <a:noFill/>
        </p:spPr>
        <p:txBody>
          <a:bodyPr wrap="none" rtlCol="0">
            <a:spAutoFit/>
          </a:bodyPr>
          <a:lstStyle/>
          <a:p>
            <a:endParaRPr lang="en-US" sz="1350"/>
          </a:p>
        </p:txBody>
      </p:sp>
      <p:sp>
        <p:nvSpPr>
          <p:cNvPr id="11" name="Slide Number Placeholder 5">
            <a:extLst>
              <a:ext uri="{FF2B5EF4-FFF2-40B4-BE49-F238E27FC236}">
                <a16:creationId xmlns:a16="http://schemas.microsoft.com/office/drawing/2014/main" id="{610DDB9C-EB45-3845-9567-B64F926544D2}"/>
              </a:ext>
            </a:extLst>
          </p:cNvPr>
          <p:cNvSpPr>
            <a:spLocks noGrp="1"/>
          </p:cNvSpPr>
          <p:nvPr>
            <p:ph type="sldNum" sz="quarter" idx="4"/>
          </p:nvPr>
        </p:nvSpPr>
        <p:spPr>
          <a:xfrm>
            <a:off x="9189720" y="6352544"/>
            <a:ext cx="2743200" cy="365125"/>
          </a:xfrm>
          <a:prstGeom prst="rect">
            <a:avLst/>
          </a:prstGeom>
        </p:spPr>
        <p:txBody>
          <a:bodyPr vert="horz" lIns="91440" tIns="45720" rIns="91440" bIns="45720" rtlCol="0" anchor="ctr"/>
          <a:lstStyle>
            <a:lvl1pPr algn="r">
              <a:defRPr sz="750">
                <a:solidFill>
                  <a:schemeClr val="tx1"/>
                </a:solidFill>
                <a:latin typeface="Arial" panose="020B0604020202020204" pitchFamily="34" charset="0"/>
                <a:cs typeface="Arial" panose="020B0604020202020204" pitchFamily="34" charset="0"/>
              </a:defRPr>
            </a:lvl1pPr>
          </a:lstStyle>
          <a:p>
            <a:fld id="{74FF1622-8342-4547-97A2-32A778486B47}" type="slidenum">
              <a:rPr lang="en-US" smtClean="0"/>
              <a:pPr/>
              <a:t>‹#›</a:t>
            </a:fld>
            <a:endParaRPr lang="en-US"/>
          </a:p>
        </p:txBody>
      </p:sp>
      <p:pic>
        <p:nvPicPr>
          <p:cNvPr id="13" name="Picture 12" descr="Icon&#10;&#10;Description automatically generated with medium confidence">
            <a:extLst>
              <a:ext uri="{FF2B5EF4-FFF2-40B4-BE49-F238E27FC236}">
                <a16:creationId xmlns:a16="http://schemas.microsoft.com/office/drawing/2014/main" id="{4D927984-BC65-4C4F-A121-EF1B1C0885D3}"/>
              </a:ext>
            </a:extLst>
          </p:cNvPr>
          <p:cNvPicPr>
            <a:picLocks noChangeAspect="1"/>
          </p:cNvPicPr>
          <p:nvPr userDrawn="1"/>
        </p:nvPicPr>
        <p:blipFill>
          <a:blip r:embed="rId2"/>
          <a:stretch>
            <a:fillRect/>
          </a:stretch>
        </p:blipFill>
        <p:spPr>
          <a:xfrm>
            <a:off x="365565" y="6354768"/>
            <a:ext cx="2572630" cy="365760"/>
          </a:xfrm>
          <a:prstGeom prst="rect">
            <a:avLst/>
          </a:prstGeom>
        </p:spPr>
      </p:pic>
      <p:sp>
        <p:nvSpPr>
          <p:cNvPr id="14" name="Date Placeholder 3">
            <a:extLst>
              <a:ext uri="{FF2B5EF4-FFF2-40B4-BE49-F238E27FC236}">
                <a16:creationId xmlns:a16="http://schemas.microsoft.com/office/drawing/2014/main" id="{0F30E07E-7FB9-7445-BA14-44F3F56435E2}"/>
              </a:ext>
            </a:extLst>
          </p:cNvPr>
          <p:cNvSpPr>
            <a:spLocks noGrp="1"/>
          </p:cNvSpPr>
          <p:nvPr>
            <p:ph type="dt" sz="half" idx="2"/>
          </p:nvPr>
        </p:nvSpPr>
        <p:spPr>
          <a:xfrm>
            <a:off x="8610600" y="6352544"/>
            <a:ext cx="2743200" cy="365125"/>
          </a:xfrm>
          <a:prstGeom prst="rect">
            <a:avLst/>
          </a:prstGeom>
        </p:spPr>
        <p:txBody>
          <a:bodyPr vert="horz" lIns="91440" tIns="45720" rIns="91440" bIns="45720" rtlCol="0" anchor="ctr"/>
          <a:lstStyle>
            <a:lvl1pPr algn="r">
              <a:defRPr sz="750">
                <a:solidFill>
                  <a:schemeClr val="tx1"/>
                </a:solidFill>
                <a:latin typeface="Arial" panose="020B0604020202020204" pitchFamily="34" charset="0"/>
                <a:cs typeface="Arial" panose="020B0604020202020204" pitchFamily="34" charset="0"/>
              </a:defRPr>
            </a:lvl1pPr>
          </a:lstStyle>
          <a:p>
            <a:r>
              <a:rPr lang="en-US"/>
              <a:t>August 26, 2022</a:t>
            </a:r>
          </a:p>
        </p:txBody>
      </p:sp>
      <p:sp>
        <p:nvSpPr>
          <p:cNvPr id="15" name="TextBox 14">
            <a:extLst>
              <a:ext uri="{FF2B5EF4-FFF2-40B4-BE49-F238E27FC236}">
                <a16:creationId xmlns:a16="http://schemas.microsoft.com/office/drawing/2014/main" id="{9A26D55F-3CFF-F14F-BE58-611E91503FE2}"/>
              </a:ext>
            </a:extLst>
          </p:cNvPr>
          <p:cNvSpPr txBox="1"/>
          <p:nvPr userDrawn="1"/>
        </p:nvSpPr>
        <p:spPr>
          <a:xfrm>
            <a:off x="1656082" y="711200"/>
            <a:ext cx="184731" cy="300082"/>
          </a:xfrm>
          <a:prstGeom prst="rect">
            <a:avLst/>
          </a:prstGeom>
          <a:noFill/>
        </p:spPr>
        <p:txBody>
          <a:bodyPr wrap="none" rtlCol="0">
            <a:spAutoFit/>
          </a:bodyPr>
          <a:lstStyle/>
          <a:p>
            <a:endParaRPr lang="en-US" sz="1350"/>
          </a:p>
        </p:txBody>
      </p:sp>
      <p:sp>
        <p:nvSpPr>
          <p:cNvPr id="16" name="Title 1">
            <a:extLst>
              <a:ext uri="{FF2B5EF4-FFF2-40B4-BE49-F238E27FC236}">
                <a16:creationId xmlns:a16="http://schemas.microsoft.com/office/drawing/2014/main" id="{36BCD15E-F9BE-8043-8E60-E5DD66E9642A}"/>
              </a:ext>
            </a:extLst>
          </p:cNvPr>
          <p:cNvSpPr>
            <a:spLocks noGrp="1"/>
          </p:cNvSpPr>
          <p:nvPr>
            <p:ph type="title"/>
          </p:nvPr>
        </p:nvSpPr>
        <p:spPr>
          <a:xfrm>
            <a:off x="768931" y="447885"/>
            <a:ext cx="10654131" cy="857568"/>
          </a:xfrm>
        </p:spPr>
        <p:txBody>
          <a:bodyPr>
            <a:normAutofit/>
          </a:bodyPr>
          <a:lstStyle>
            <a:lvl1pPr>
              <a:defRPr sz="2325">
                <a:solidFill>
                  <a:schemeClr val="tx1"/>
                </a:solidFill>
              </a:defRPr>
            </a:lvl1pPr>
          </a:lstStyle>
          <a:p>
            <a:r>
              <a:rPr lang="en-US"/>
              <a:t>Click to edit Master title style</a:t>
            </a:r>
          </a:p>
        </p:txBody>
      </p:sp>
      <p:sp>
        <p:nvSpPr>
          <p:cNvPr id="17" name="Content Placeholder 2">
            <a:extLst>
              <a:ext uri="{FF2B5EF4-FFF2-40B4-BE49-F238E27FC236}">
                <a16:creationId xmlns:a16="http://schemas.microsoft.com/office/drawing/2014/main" id="{BC339545-67C6-9345-934F-CF9CD928EEB0}"/>
              </a:ext>
            </a:extLst>
          </p:cNvPr>
          <p:cNvSpPr>
            <a:spLocks noGrp="1"/>
          </p:cNvSpPr>
          <p:nvPr>
            <p:ph idx="1"/>
          </p:nvPr>
        </p:nvSpPr>
        <p:spPr>
          <a:xfrm>
            <a:off x="768934" y="1775577"/>
            <a:ext cx="10654135" cy="4334646"/>
          </a:xfrm>
        </p:spPr>
        <p:txBody>
          <a:bodyPr/>
          <a:lstStyle>
            <a:lvl1pPr>
              <a:defRPr sz="1500"/>
            </a:lvl1pPr>
            <a:lvl2pPr marL="514337" indent="-171446">
              <a:buFont typeface="Courier New" panose="02070309020205020404" pitchFamily="49" charset="0"/>
              <a:buChar char="o"/>
              <a:defRPr sz="1350"/>
            </a:lvl2pPr>
            <a:lvl3pPr marL="857228" indent="-171446">
              <a:buFont typeface="System Font Regular"/>
              <a:buChar char="–"/>
              <a:defRPr sz="1200"/>
            </a:lvl3pPr>
            <a:lvl4pPr>
              <a:defRPr sz="1200"/>
            </a:lvl4pPr>
            <a:lvl5pPr marL="1543012" indent="-171446">
              <a:buFont typeface="Courier New" panose="02070309020205020404" pitchFamily="49" charset="0"/>
              <a:buChar char="o"/>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F9599F7B-9F65-6244-B52B-FA45546124B7}"/>
              </a:ext>
            </a:extLst>
          </p:cNvPr>
          <p:cNvSpPr>
            <a:spLocks noGrp="1"/>
          </p:cNvSpPr>
          <p:nvPr>
            <p:ph type="body" idx="10" hasCustomPrompt="1"/>
          </p:nvPr>
        </p:nvSpPr>
        <p:spPr>
          <a:xfrm>
            <a:off x="768931" y="1115403"/>
            <a:ext cx="10654131" cy="483839"/>
          </a:xfrm>
        </p:spPr>
        <p:txBody>
          <a:bodyPr anchor="b">
            <a:normAutofit/>
          </a:bodyPr>
          <a:lstStyle>
            <a:lvl1pPr marL="0" indent="0">
              <a:buNone/>
              <a:defRPr sz="1500" b="1">
                <a:solidFill>
                  <a:srgbClr val="03647A"/>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18" name="Rectangle 17">
            <a:extLst>
              <a:ext uri="{FF2B5EF4-FFF2-40B4-BE49-F238E27FC236}">
                <a16:creationId xmlns:a16="http://schemas.microsoft.com/office/drawing/2014/main" id="{E1E014AF-5362-4DFD-806A-E8A9005F20A6}"/>
              </a:ext>
            </a:extLst>
          </p:cNvPr>
          <p:cNvSpPr/>
          <p:nvPr userDrawn="1"/>
        </p:nvSpPr>
        <p:spPr>
          <a:xfrm>
            <a:off x="3989495" y="6432375"/>
            <a:ext cx="4213012" cy="184666"/>
          </a:xfrm>
          <a:prstGeom prst="rect">
            <a:avLst/>
          </a:prstGeom>
          <a:solidFill>
            <a:schemeClr val="bg1"/>
          </a:solidFill>
        </p:spPr>
        <p:txBody>
          <a:bodyPr wrap="non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spTree>
    <p:extLst>
      <p:ext uri="{BB962C8B-B14F-4D97-AF65-F5344CB8AC3E}">
        <p14:creationId xmlns:p14="http://schemas.microsoft.com/office/powerpoint/2010/main" val="36898889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9DAFBB8-47F6-0E42-A563-2E43D66F0D62}"/>
              </a:ext>
            </a:extLst>
          </p:cNvPr>
          <p:cNvPicPr>
            <a:picLocks noChangeAspect="1"/>
          </p:cNvPicPr>
          <p:nvPr userDrawn="1"/>
        </p:nvPicPr>
        <p:blipFill rotWithShape="1">
          <a:blip r:embed="rId2"/>
          <a:srcRect l="1206" r="34349"/>
          <a:stretch/>
        </p:blipFill>
        <p:spPr>
          <a:xfrm>
            <a:off x="0" y="0"/>
            <a:ext cx="12192000" cy="6858000"/>
          </a:xfrm>
          <a:prstGeom prst="rect">
            <a:avLst/>
          </a:prstGeom>
        </p:spPr>
      </p:pic>
      <p:pic>
        <p:nvPicPr>
          <p:cNvPr id="18" name="Graphic 17">
            <a:extLst>
              <a:ext uri="{FF2B5EF4-FFF2-40B4-BE49-F238E27FC236}">
                <a16:creationId xmlns:a16="http://schemas.microsoft.com/office/drawing/2014/main" id="{700BB1ED-648B-5140-A7CC-3E44B1B922C4}"/>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2309" y="457908"/>
            <a:ext cx="2335859" cy="739631"/>
          </a:xfrm>
          <a:prstGeom prst="rect">
            <a:avLst/>
          </a:prstGeom>
        </p:spPr>
      </p:pic>
      <p:sp>
        <p:nvSpPr>
          <p:cNvPr id="10" name="Slide Number Placeholder 5">
            <a:extLst>
              <a:ext uri="{FF2B5EF4-FFF2-40B4-BE49-F238E27FC236}">
                <a16:creationId xmlns:a16="http://schemas.microsoft.com/office/drawing/2014/main" id="{EE99C05A-E4C8-7D49-A74A-69A7F17B68EE}"/>
              </a:ext>
            </a:extLst>
          </p:cNvPr>
          <p:cNvSpPr>
            <a:spLocks noGrp="1"/>
          </p:cNvSpPr>
          <p:nvPr>
            <p:ph type="sldNum" sz="quarter" idx="4"/>
          </p:nvPr>
        </p:nvSpPr>
        <p:spPr>
          <a:xfrm>
            <a:off x="9189720" y="6352544"/>
            <a:ext cx="2743200" cy="365125"/>
          </a:xfrm>
          <a:prstGeom prst="rect">
            <a:avLst/>
          </a:prstGeom>
        </p:spPr>
        <p:txBody>
          <a:bodyPr vert="horz" lIns="91440" tIns="45720" rIns="91440" bIns="45720" rtlCol="0" anchor="ctr"/>
          <a:lstStyle>
            <a:lvl1pPr algn="r">
              <a:defRPr sz="750">
                <a:solidFill>
                  <a:schemeClr val="bg1"/>
                </a:solidFill>
                <a:latin typeface="Arial" panose="020B0604020202020204" pitchFamily="34" charset="0"/>
                <a:cs typeface="Arial" panose="020B0604020202020204" pitchFamily="34" charset="0"/>
              </a:defRPr>
            </a:lvl1pPr>
          </a:lstStyle>
          <a:p>
            <a:fld id="{74FF1622-8342-4547-97A2-32A778486B47}" type="slidenum">
              <a:rPr lang="en-US" smtClean="0"/>
              <a:pPr/>
              <a:t>‹#›</a:t>
            </a:fld>
            <a:endParaRPr lang="en-US"/>
          </a:p>
        </p:txBody>
      </p:sp>
      <p:sp>
        <p:nvSpPr>
          <p:cNvPr id="11" name="Title 1">
            <a:extLst>
              <a:ext uri="{FF2B5EF4-FFF2-40B4-BE49-F238E27FC236}">
                <a16:creationId xmlns:a16="http://schemas.microsoft.com/office/drawing/2014/main" id="{1C6350CD-EBF0-844D-8C86-F7AD94B073F0}"/>
              </a:ext>
            </a:extLst>
          </p:cNvPr>
          <p:cNvSpPr>
            <a:spLocks noGrp="1"/>
          </p:cNvSpPr>
          <p:nvPr>
            <p:ph type="ctrTitle"/>
          </p:nvPr>
        </p:nvSpPr>
        <p:spPr>
          <a:xfrm>
            <a:off x="702309" y="2210253"/>
            <a:ext cx="7689523" cy="1812921"/>
          </a:xfrm>
        </p:spPr>
        <p:txBody>
          <a:bodyPr anchor="b"/>
          <a:lstStyle>
            <a:lvl1pPr algn="l">
              <a:defRPr sz="4500">
                <a:solidFill>
                  <a:schemeClr val="bg1"/>
                </a:solidFill>
              </a:defRPr>
            </a:lvl1pPr>
          </a:lstStyle>
          <a:p>
            <a:r>
              <a:rPr lang="en-US"/>
              <a:t>Click to edit Master title style</a:t>
            </a:r>
          </a:p>
        </p:txBody>
      </p:sp>
      <p:sp>
        <p:nvSpPr>
          <p:cNvPr id="12" name="Subtitle 2">
            <a:extLst>
              <a:ext uri="{FF2B5EF4-FFF2-40B4-BE49-F238E27FC236}">
                <a16:creationId xmlns:a16="http://schemas.microsoft.com/office/drawing/2014/main" id="{67B8DE55-7C84-3D4C-A3B8-4FE0F410A0FD}"/>
              </a:ext>
            </a:extLst>
          </p:cNvPr>
          <p:cNvSpPr>
            <a:spLocks noGrp="1"/>
          </p:cNvSpPr>
          <p:nvPr>
            <p:ph type="subTitle" idx="1"/>
          </p:nvPr>
        </p:nvSpPr>
        <p:spPr>
          <a:xfrm>
            <a:off x="702309" y="4294181"/>
            <a:ext cx="6551931" cy="933595"/>
          </a:xfrm>
        </p:spPr>
        <p:txBody>
          <a:bodyPr/>
          <a:lstStyle>
            <a:lvl1pPr marL="0" indent="0" algn="l">
              <a:buNone/>
              <a:defRPr sz="1800" b="1">
                <a:solidFill>
                  <a:schemeClr val="accent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9" name="Date Placeholder 3">
            <a:extLst>
              <a:ext uri="{FF2B5EF4-FFF2-40B4-BE49-F238E27FC236}">
                <a16:creationId xmlns:a16="http://schemas.microsoft.com/office/drawing/2014/main" id="{8A701068-EBEB-3A40-B4D8-2E8DFF787DF3}"/>
              </a:ext>
            </a:extLst>
          </p:cNvPr>
          <p:cNvSpPr>
            <a:spLocks noGrp="1"/>
          </p:cNvSpPr>
          <p:nvPr>
            <p:ph type="dt" sz="half" idx="2"/>
          </p:nvPr>
        </p:nvSpPr>
        <p:spPr>
          <a:xfrm>
            <a:off x="8610600" y="6352544"/>
            <a:ext cx="2743200" cy="365125"/>
          </a:xfrm>
          <a:prstGeom prst="rect">
            <a:avLst/>
          </a:prstGeom>
        </p:spPr>
        <p:txBody>
          <a:bodyPr vert="horz" lIns="91440" tIns="45720" rIns="91440" bIns="45720" rtlCol="0" anchor="ctr"/>
          <a:lstStyle>
            <a:lvl1pPr algn="r">
              <a:defRPr sz="750">
                <a:solidFill>
                  <a:schemeClr val="bg1"/>
                </a:solidFill>
                <a:latin typeface="Arial" panose="020B0604020202020204" pitchFamily="34" charset="0"/>
                <a:cs typeface="Arial" panose="020B0604020202020204" pitchFamily="34" charset="0"/>
              </a:defRPr>
            </a:lvl1pPr>
          </a:lstStyle>
          <a:p>
            <a:r>
              <a:rPr lang="en-US"/>
              <a:t>August 26, 2022</a:t>
            </a:r>
          </a:p>
        </p:txBody>
      </p:sp>
      <p:sp>
        <p:nvSpPr>
          <p:cNvPr id="15" name="Rectangle 14">
            <a:extLst>
              <a:ext uri="{FF2B5EF4-FFF2-40B4-BE49-F238E27FC236}">
                <a16:creationId xmlns:a16="http://schemas.microsoft.com/office/drawing/2014/main" id="{49F4E2C7-67A9-0945-9AB9-575A11F0E815}"/>
              </a:ext>
            </a:extLst>
          </p:cNvPr>
          <p:cNvSpPr/>
          <p:nvPr userDrawn="1"/>
        </p:nvSpPr>
        <p:spPr>
          <a:xfrm>
            <a:off x="3989495" y="6432375"/>
            <a:ext cx="4213012" cy="184666"/>
          </a:xfrm>
          <a:prstGeom prst="rect">
            <a:avLst/>
          </a:prstGeom>
        </p:spPr>
        <p:txBody>
          <a:bodyPr wrap="non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spTree>
    <p:extLst>
      <p:ext uri="{BB962C8B-B14F-4D97-AF65-F5344CB8AC3E}">
        <p14:creationId xmlns:p14="http://schemas.microsoft.com/office/powerpoint/2010/main" val="9933975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BFA91B2-D6A9-FA46-AE72-2F8A3643467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6875" r="6875"/>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03246A4-6C88-E34C-93D6-7BB7F79FB962}"/>
              </a:ext>
            </a:extLst>
          </p:cNvPr>
          <p:cNvSpPr/>
          <p:nvPr userDrawn="1"/>
        </p:nvSpPr>
        <p:spPr>
          <a:xfrm rot="5400000">
            <a:off x="1" y="-1"/>
            <a:ext cx="6858000" cy="6858001"/>
          </a:xfrm>
          <a:prstGeom prst="rect">
            <a:avLst/>
          </a:prstGeom>
          <a:gradFill>
            <a:gsLst>
              <a:gs pos="0">
                <a:schemeClr val="accent1">
                  <a:lumMod val="5000"/>
                  <a:lumOff val="95000"/>
                  <a:alpha val="0"/>
                </a:schemeClr>
              </a:gs>
              <a:gs pos="57000">
                <a:schemeClr val="bg1">
                  <a:alpha val="86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791E9F-F255-8C40-867D-18ECEB40617B}"/>
              </a:ext>
            </a:extLst>
          </p:cNvPr>
          <p:cNvSpPr>
            <a:spLocks noGrp="1"/>
          </p:cNvSpPr>
          <p:nvPr>
            <p:ph type="ctrTitle"/>
          </p:nvPr>
        </p:nvSpPr>
        <p:spPr>
          <a:xfrm>
            <a:off x="661669" y="3353234"/>
            <a:ext cx="6704331" cy="1812921"/>
          </a:xfrm>
        </p:spPr>
        <p:txBody>
          <a:bodyPr anchor="b"/>
          <a:lstStyle>
            <a:lvl1pPr algn="l">
              <a:defRPr sz="6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BF9880FE-C0DB-8D4A-B883-2F406D9DB752}"/>
              </a:ext>
            </a:extLst>
          </p:cNvPr>
          <p:cNvSpPr>
            <a:spLocks noGrp="1"/>
          </p:cNvSpPr>
          <p:nvPr>
            <p:ph type="subTitle" idx="1"/>
          </p:nvPr>
        </p:nvSpPr>
        <p:spPr>
          <a:xfrm>
            <a:off x="661669" y="5179240"/>
            <a:ext cx="6704331" cy="933595"/>
          </a:xfrm>
        </p:spPr>
        <p:txBody>
          <a:bodyPr/>
          <a:lstStyle>
            <a:lvl1pPr marL="0" indent="0" algn="l">
              <a:buNone/>
              <a:defRPr sz="2400" b="1">
                <a:solidFill>
                  <a:srgbClr val="03647A"/>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9DCC7606-1CB0-9C43-A050-9333D8B5E318}"/>
              </a:ext>
            </a:extLst>
          </p:cNvPr>
          <p:cNvSpPr/>
          <p:nvPr userDrawn="1"/>
        </p:nvSpPr>
        <p:spPr>
          <a:xfrm>
            <a:off x="259080" y="6304271"/>
            <a:ext cx="10160154" cy="461665"/>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a:effectLst/>
                <a:latin typeface="Arial" panose="020B0604020202020204" pitchFamily="34" charset="0"/>
                <a:ea typeface="Calibri" panose="020F0502020204030204" pitchFamily="34" charset="0"/>
                <a:cs typeface="Arial" panose="020B0604020202020204" pitchFamily="34" charset="0"/>
              </a:rPr>
              <a:t>This deliverable was prepared by Guidehouse Inc. for the sole use and benefit of, and pursuant to a client relationship exclusively with the Montana Department of Public Health and Human Services (“Client”). </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800">
                <a:effectLst/>
                <a:latin typeface="Arial" panose="020B0604020202020204" pitchFamily="34" charset="0"/>
                <a:ea typeface="Calibri" panose="020F0502020204030204" pitchFamily="34" charset="0"/>
                <a:cs typeface="Arial" panose="020B0604020202020204" pitchFamily="34" charset="0"/>
              </a:rPr>
              <a:t>The work presented in this deliverable represents </a:t>
            </a:r>
            <a:r>
              <a:rPr lang="en-US" sz="800" err="1">
                <a:effectLst/>
                <a:latin typeface="Arial" panose="020B0604020202020204" pitchFamily="34" charset="0"/>
                <a:ea typeface="Calibri" panose="020F0502020204030204" pitchFamily="34" charset="0"/>
                <a:cs typeface="Arial" panose="020B0604020202020204" pitchFamily="34" charset="0"/>
              </a:rPr>
              <a:t>Guidehouse’s</a:t>
            </a:r>
            <a:r>
              <a:rPr lang="en-US" sz="800">
                <a:effectLst/>
                <a:latin typeface="Arial" panose="020B0604020202020204" pitchFamily="34" charset="0"/>
                <a:ea typeface="Calibri" panose="020F0502020204030204" pitchFamily="34" charset="0"/>
                <a:cs typeface="Arial" panose="020B0604020202020204" pitchFamily="34" charset="0"/>
              </a:rPr>
              <a:t> professional judgement based on the information available at the time this report was prepared. The information in this deliverable may not be relied upon </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800">
                <a:effectLst/>
                <a:latin typeface="Arial" panose="020B0604020202020204" pitchFamily="34" charset="0"/>
                <a:ea typeface="Calibri" panose="020F0502020204030204" pitchFamily="34" charset="0"/>
                <a:cs typeface="Arial" panose="020B0604020202020204" pitchFamily="34" charset="0"/>
              </a:rPr>
              <a:t>by anyone other than Client. Accordingly, Guidehouse disclaims any contractual or other responsibility to others based on their access to or use of the deliverable.</a:t>
            </a:r>
            <a:endParaRPr lang="en-US" sz="800">
              <a:latin typeface="Arial" panose="020B0604020202020204" pitchFamily="34" charset="0"/>
              <a:cs typeface="Arial" panose="020B0604020202020204" pitchFamily="34" charset="0"/>
            </a:endParaRPr>
          </a:p>
        </p:txBody>
      </p:sp>
      <p:sp>
        <p:nvSpPr>
          <p:cNvPr id="12" name="Slide Number Placeholder 5">
            <a:extLst>
              <a:ext uri="{FF2B5EF4-FFF2-40B4-BE49-F238E27FC236}">
                <a16:creationId xmlns:a16="http://schemas.microsoft.com/office/drawing/2014/main" id="{C2DE0D9B-314F-4440-AA3B-9555DFFD2681}"/>
              </a:ext>
            </a:extLst>
          </p:cNvPr>
          <p:cNvSpPr>
            <a:spLocks noGrp="1"/>
          </p:cNvSpPr>
          <p:nvPr>
            <p:ph type="sldNum" sz="quarter" idx="4"/>
          </p:nvPr>
        </p:nvSpPr>
        <p:spPr>
          <a:xfrm>
            <a:off x="918972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74FF1622-8342-4547-97A2-32A778486B47}" type="slidenum">
              <a:rPr lang="en-US" smtClean="0"/>
              <a:pPr/>
              <a:t>‹#›</a:t>
            </a:fld>
            <a:endParaRPr lang="en-US"/>
          </a:p>
        </p:txBody>
      </p:sp>
      <p:pic>
        <p:nvPicPr>
          <p:cNvPr id="13" name="Picture 12">
            <a:extLst>
              <a:ext uri="{FF2B5EF4-FFF2-40B4-BE49-F238E27FC236}">
                <a16:creationId xmlns:a16="http://schemas.microsoft.com/office/drawing/2014/main" id="{6D1F4336-2D76-5D44-912C-3663B3D9DC4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02309" y="429801"/>
            <a:ext cx="2335859" cy="738202"/>
          </a:xfrm>
          <a:prstGeom prst="rect">
            <a:avLst/>
          </a:prstGeom>
        </p:spPr>
      </p:pic>
    </p:spTree>
    <p:extLst>
      <p:ext uri="{BB962C8B-B14F-4D97-AF65-F5344CB8AC3E}">
        <p14:creationId xmlns:p14="http://schemas.microsoft.com/office/powerpoint/2010/main" val="32993767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Picture 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DEA9ABD-50AF-5143-BA85-DFABE86B3EB2}"/>
              </a:ext>
            </a:extLst>
          </p:cNvPr>
          <p:cNvSpPr>
            <a:spLocks noGrp="1"/>
          </p:cNvSpPr>
          <p:nvPr>
            <p:ph type="pic" sz="quarter" idx="12"/>
          </p:nvPr>
        </p:nvSpPr>
        <p:spPr>
          <a:xfrm>
            <a:off x="4849813" y="0"/>
            <a:ext cx="7342187" cy="6858000"/>
          </a:xfrm>
        </p:spPr>
        <p:txBody>
          <a:bodyPr/>
          <a:lstStyle/>
          <a:p>
            <a:r>
              <a:rPr lang="en-US"/>
              <a:t>Click icon to add picture</a:t>
            </a:r>
          </a:p>
        </p:txBody>
      </p:sp>
      <p:sp>
        <p:nvSpPr>
          <p:cNvPr id="4" name="Slide Number Placeholder 3">
            <a:extLst>
              <a:ext uri="{FF2B5EF4-FFF2-40B4-BE49-F238E27FC236}">
                <a16:creationId xmlns:a16="http://schemas.microsoft.com/office/drawing/2014/main" id="{19CDAAFF-11F3-4F41-8078-A12715A89FB5}"/>
              </a:ext>
            </a:extLst>
          </p:cNvPr>
          <p:cNvSpPr>
            <a:spLocks noGrp="1"/>
          </p:cNvSpPr>
          <p:nvPr>
            <p:ph type="sldNum" sz="quarter" idx="11"/>
          </p:nvPr>
        </p:nvSpPr>
        <p:spPr/>
        <p:txBody>
          <a:bodyPr/>
          <a:lstStyle/>
          <a:p>
            <a:fld id="{74FF1622-8342-4547-97A2-32A778486B47}" type="slidenum">
              <a:rPr lang="en-US" smtClean="0"/>
              <a:pPr/>
              <a:t>‹#›</a:t>
            </a:fld>
            <a:endParaRPr lang="en-US"/>
          </a:p>
        </p:txBody>
      </p:sp>
      <p:sp>
        <p:nvSpPr>
          <p:cNvPr id="7" name="Title 1">
            <a:extLst>
              <a:ext uri="{FF2B5EF4-FFF2-40B4-BE49-F238E27FC236}">
                <a16:creationId xmlns:a16="http://schemas.microsoft.com/office/drawing/2014/main" id="{861CCEB5-A17C-2E42-B273-A1CAAF6BAE98}"/>
              </a:ext>
            </a:extLst>
          </p:cNvPr>
          <p:cNvSpPr>
            <a:spLocks noGrp="1"/>
          </p:cNvSpPr>
          <p:nvPr>
            <p:ph type="ctrTitle"/>
          </p:nvPr>
        </p:nvSpPr>
        <p:spPr>
          <a:xfrm>
            <a:off x="661669" y="3353234"/>
            <a:ext cx="6704331" cy="1812921"/>
          </a:xfrm>
        </p:spPr>
        <p:txBody>
          <a:bodyPr anchor="b"/>
          <a:lstStyle>
            <a:lvl1pPr algn="l">
              <a:defRPr sz="6000">
                <a:solidFill>
                  <a:schemeClr val="tx1"/>
                </a:solidFill>
              </a:defRPr>
            </a:lvl1pPr>
          </a:lstStyle>
          <a:p>
            <a:r>
              <a:rPr lang="en-US"/>
              <a:t>Click to edit Master title style</a:t>
            </a:r>
          </a:p>
        </p:txBody>
      </p:sp>
      <p:sp>
        <p:nvSpPr>
          <p:cNvPr id="8" name="Subtitle 2">
            <a:extLst>
              <a:ext uri="{FF2B5EF4-FFF2-40B4-BE49-F238E27FC236}">
                <a16:creationId xmlns:a16="http://schemas.microsoft.com/office/drawing/2014/main" id="{E2F95AC6-BB8E-FE42-A6FA-25323129AE5A}"/>
              </a:ext>
            </a:extLst>
          </p:cNvPr>
          <p:cNvSpPr>
            <a:spLocks noGrp="1"/>
          </p:cNvSpPr>
          <p:nvPr>
            <p:ph type="subTitle" idx="1"/>
          </p:nvPr>
        </p:nvSpPr>
        <p:spPr>
          <a:xfrm>
            <a:off x="661669" y="5179240"/>
            <a:ext cx="6704331" cy="933595"/>
          </a:xfrm>
        </p:spPr>
        <p:txBody>
          <a:bodyPr/>
          <a:lstStyle>
            <a:lvl1pPr marL="0" indent="0" algn="l">
              <a:buNone/>
              <a:defRPr sz="2400" b="1">
                <a:solidFill>
                  <a:srgbClr val="03647A"/>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41941352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Slide_Al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BE6B5C1-20D1-D24C-B8BB-F17C1A32ACC1}"/>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 contrast="22000"/>
                    </a14:imgEffect>
                  </a14:imgLayer>
                </a14:imgProps>
              </a:ext>
              <a:ext uri="{28A0092B-C50C-407E-A947-70E740481C1C}">
                <a14:useLocalDpi xmlns:a14="http://schemas.microsoft.com/office/drawing/2010/main"/>
              </a:ext>
            </a:extLst>
          </a:blip>
          <a:srcRect t="11834"/>
          <a:stretch/>
        </p:blipFill>
        <p:spPr>
          <a:xfrm>
            <a:off x="0" y="0"/>
            <a:ext cx="12192000" cy="6046470"/>
          </a:xfrm>
          <a:prstGeom prst="rect">
            <a:avLst/>
          </a:prstGeom>
        </p:spPr>
      </p:pic>
      <p:sp>
        <p:nvSpPr>
          <p:cNvPr id="12" name="Slide Number Placeholder 5">
            <a:extLst>
              <a:ext uri="{FF2B5EF4-FFF2-40B4-BE49-F238E27FC236}">
                <a16:creationId xmlns:a16="http://schemas.microsoft.com/office/drawing/2014/main" id="{C2DE0D9B-314F-4440-AA3B-9555DFFD2681}"/>
              </a:ext>
            </a:extLst>
          </p:cNvPr>
          <p:cNvSpPr>
            <a:spLocks noGrp="1"/>
          </p:cNvSpPr>
          <p:nvPr>
            <p:ph type="sldNum" sz="quarter" idx="4"/>
          </p:nvPr>
        </p:nvSpPr>
        <p:spPr>
          <a:xfrm>
            <a:off x="918972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74FF1622-8342-4547-97A2-32A778486B47}" type="slidenum">
              <a:rPr lang="en-US" smtClean="0"/>
              <a:pPr/>
              <a:t>‹#›</a:t>
            </a:fld>
            <a:endParaRPr lang="en-US"/>
          </a:p>
        </p:txBody>
      </p:sp>
      <p:pic>
        <p:nvPicPr>
          <p:cNvPr id="9" name="Picture 8">
            <a:extLst>
              <a:ext uri="{FF2B5EF4-FFF2-40B4-BE49-F238E27FC236}">
                <a16:creationId xmlns:a16="http://schemas.microsoft.com/office/drawing/2014/main" id="{7242FD4B-3781-7243-86B7-8D6C89736A9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02309" y="429801"/>
            <a:ext cx="2335859" cy="738202"/>
          </a:xfrm>
          <a:prstGeom prst="rect">
            <a:avLst/>
          </a:prstGeom>
        </p:spPr>
      </p:pic>
      <p:sp>
        <p:nvSpPr>
          <p:cNvPr id="13" name="Title 1">
            <a:extLst>
              <a:ext uri="{FF2B5EF4-FFF2-40B4-BE49-F238E27FC236}">
                <a16:creationId xmlns:a16="http://schemas.microsoft.com/office/drawing/2014/main" id="{A0FA5534-0931-1D45-B604-FEDD183F716C}"/>
              </a:ext>
            </a:extLst>
          </p:cNvPr>
          <p:cNvSpPr>
            <a:spLocks noGrp="1"/>
          </p:cNvSpPr>
          <p:nvPr>
            <p:ph type="ctrTitle"/>
          </p:nvPr>
        </p:nvSpPr>
        <p:spPr>
          <a:xfrm>
            <a:off x="661669" y="3353234"/>
            <a:ext cx="6704331" cy="1812921"/>
          </a:xfrm>
        </p:spPr>
        <p:txBody>
          <a:bodyPr anchor="b"/>
          <a:lstStyle>
            <a:lvl1pPr algn="l">
              <a:defRPr sz="6000">
                <a:solidFill>
                  <a:schemeClr val="tx1"/>
                </a:solidFill>
              </a:defRPr>
            </a:lvl1pPr>
          </a:lstStyle>
          <a:p>
            <a:r>
              <a:rPr lang="en-US"/>
              <a:t>Click to edit Master title style</a:t>
            </a:r>
          </a:p>
        </p:txBody>
      </p:sp>
      <p:sp>
        <p:nvSpPr>
          <p:cNvPr id="14" name="Subtitle 2">
            <a:extLst>
              <a:ext uri="{FF2B5EF4-FFF2-40B4-BE49-F238E27FC236}">
                <a16:creationId xmlns:a16="http://schemas.microsoft.com/office/drawing/2014/main" id="{A368E6D8-7606-F444-BB20-95DF39020C6A}"/>
              </a:ext>
            </a:extLst>
          </p:cNvPr>
          <p:cNvSpPr>
            <a:spLocks noGrp="1"/>
          </p:cNvSpPr>
          <p:nvPr>
            <p:ph type="subTitle" idx="1"/>
          </p:nvPr>
        </p:nvSpPr>
        <p:spPr>
          <a:xfrm>
            <a:off x="661669" y="5179240"/>
            <a:ext cx="6704331" cy="933595"/>
          </a:xfrm>
        </p:spPr>
        <p:txBody>
          <a:bodyPr/>
          <a:lstStyle>
            <a:lvl1pPr marL="0" indent="0" algn="l">
              <a:buNone/>
              <a:defRPr sz="2400" b="1">
                <a:solidFill>
                  <a:srgbClr val="03647A"/>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0897087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ong Agend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ABDE27-7190-9643-8AC1-0756046C9691}"/>
              </a:ext>
            </a:extLst>
          </p:cNvPr>
          <p:cNvPicPr>
            <a:picLocks noChangeAspect="1"/>
          </p:cNvPicPr>
          <p:nvPr userDrawn="1"/>
        </p:nvPicPr>
        <p:blipFill rotWithShape="1">
          <a:blip r:embed="rId2"/>
          <a:srcRect l="36058"/>
          <a:stretch/>
        </p:blipFill>
        <p:spPr>
          <a:xfrm>
            <a:off x="0" y="0"/>
            <a:ext cx="12213923" cy="6858000"/>
          </a:xfrm>
          <a:prstGeom prst="rect">
            <a:avLst/>
          </a:prstGeom>
        </p:spPr>
      </p:pic>
      <p:sp>
        <p:nvSpPr>
          <p:cNvPr id="3" name="Date Placeholder 2">
            <a:extLst>
              <a:ext uri="{FF2B5EF4-FFF2-40B4-BE49-F238E27FC236}">
                <a16:creationId xmlns:a16="http://schemas.microsoft.com/office/drawing/2014/main" id="{5991063F-7C98-5342-9192-7C96C3DDBF1E}"/>
              </a:ext>
            </a:extLst>
          </p:cNvPr>
          <p:cNvSpPr>
            <a:spLocks noGrp="1"/>
          </p:cNvSpPr>
          <p:nvPr>
            <p:ph type="dt" sz="half" idx="10"/>
          </p:nvPr>
        </p:nvSpPr>
        <p:spPr/>
        <p:txBody>
          <a:bodyPr/>
          <a:lstStyle>
            <a:lvl1pPr>
              <a:defRPr>
                <a:solidFill>
                  <a:schemeClr val="bg1"/>
                </a:solidFill>
              </a:defRPr>
            </a:lvl1pPr>
          </a:lstStyle>
          <a:p>
            <a:r>
              <a:rPr lang="en-US"/>
              <a:t>August 26, 2022</a:t>
            </a:r>
          </a:p>
        </p:txBody>
      </p:sp>
      <p:sp>
        <p:nvSpPr>
          <p:cNvPr id="4" name="Slide Number Placeholder 3">
            <a:extLst>
              <a:ext uri="{FF2B5EF4-FFF2-40B4-BE49-F238E27FC236}">
                <a16:creationId xmlns:a16="http://schemas.microsoft.com/office/drawing/2014/main" id="{77E94436-E394-174D-8DEF-6AEBFD3BD016}"/>
              </a:ext>
            </a:extLst>
          </p:cNvPr>
          <p:cNvSpPr>
            <a:spLocks noGrp="1"/>
          </p:cNvSpPr>
          <p:nvPr>
            <p:ph type="sldNum" sz="quarter" idx="11"/>
          </p:nvPr>
        </p:nvSpPr>
        <p:spPr/>
        <p:txBody>
          <a:bodyPr/>
          <a:lstStyle>
            <a:lvl1pPr>
              <a:defRPr b="1"/>
            </a:lvl1pPr>
          </a:lstStyle>
          <a:p>
            <a:fld id="{74FF1622-8342-4547-97A2-32A778486B47}" type="slidenum">
              <a:rPr lang="en-US" smtClean="0"/>
              <a:pPr/>
              <a:t>‹#›</a:t>
            </a:fld>
            <a:endParaRPr lang="en-US"/>
          </a:p>
        </p:txBody>
      </p:sp>
      <p:sp>
        <p:nvSpPr>
          <p:cNvPr id="9" name="Slide Number Placeholder 5">
            <a:extLst>
              <a:ext uri="{FF2B5EF4-FFF2-40B4-BE49-F238E27FC236}">
                <a16:creationId xmlns:a16="http://schemas.microsoft.com/office/drawing/2014/main" id="{D68F8328-04B6-D942-BD7A-8F6B4417BC75}"/>
              </a:ext>
            </a:extLst>
          </p:cNvPr>
          <p:cNvSpPr txBox="1">
            <a:spLocks/>
          </p:cNvSpPr>
          <p:nvPr userDrawn="1"/>
        </p:nvSpPr>
        <p:spPr>
          <a:xfrm>
            <a:off x="9189720" y="635254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FF1622-8342-4547-97A2-32A778486B47}" type="slidenum">
              <a:rPr lang="en-US" sz="1000" b="1" smtClean="0"/>
              <a:pPr/>
              <a:t>‹#›</a:t>
            </a:fld>
            <a:endParaRPr lang="en-US" sz="1000" b="1"/>
          </a:p>
        </p:txBody>
      </p:sp>
      <p:pic>
        <p:nvPicPr>
          <p:cNvPr id="11" name="Picture 10" descr="A picture containing text, clipart&#10;&#10;Description automatically generated">
            <a:extLst>
              <a:ext uri="{FF2B5EF4-FFF2-40B4-BE49-F238E27FC236}">
                <a16:creationId xmlns:a16="http://schemas.microsoft.com/office/drawing/2014/main" id="{11763AE5-BA97-6547-9F33-452608EDA6E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65550" y="6352542"/>
            <a:ext cx="2138863" cy="298587"/>
          </a:xfrm>
          <a:prstGeom prst="rect">
            <a:avLst/>
          </a:prstGeom>
        </p:spPr>
      </p:pic>
      <p:sp>
        <p:nvSpPr>
          <p:cNvPr id="12" name="Content Placeholder 2">
            <a:extLst>
              <a:ext uri="{FF2B5EF4-FFF2-40B4-BE49-F238E27FC236}">
                <a16:creationId xmlns:a16="http://schemas.microsoft.com/office/drawing/2014/main" id="{0C009F4D-ED1A-F647-8A8F-7590DE4EDF5A}"/>
              </a:ext>
            </a:extLst>
          </p:cNvPr>
          <p:cNvSpPr>
            <a:spLocks noGrp="1"/>
          </p:cNvSpPr>
          <p:nvPr>
            <p:ph idx="1"/>
          </p:nvPr>
        </p:nvSpPr>
        <p:spPr>
          <a:xfrm>
            <a:off x="768932" y="1328313"/>
            <a:ext cx="10654137" cy="4201374"/>
          </a:xfrm>
        </p:spPr>
        <p:txBody>
          <a:bodyPr/>
          <a:lstStyle>
            <a:lvl1pPr>
              <a:defRPr>
                <a:solidFill>
                  <a:schemeClr val="bg1"/>
                </a:solidFill>
              </a:defRPr>
            </a:lvl1pPr>
            <a:lvl2pPr marL="685783" indent="-228594">
              <a:buFont typeface="Courier New" panose="02070309020205020404" pitchFamily="49" charset="0"/>
              <a:buChar char="o"/>
              <a:defRPr>
                <a:solidFill>
                  <a:schemeClr val="bg1"/>
                </a:solidFill>
              </a:defRPr>
            </a:lvl2pPr>
            <a:lvl3pPr marL="1142971" indent="-228594">
              <a:buFont typeface="System Font Regular"/>
              <a:buChar char="–"/>
              <a:defRPr>
                <a:solidFill>
                  <a:schemeClr val="bg1"/>
                </a:solidFill>
              </a:defRPr>
            </a:lvl3pPr>
            <a:lvl4pPr>
              <a:defRPr>
                <a:solidFill>
                  <a:schemeClr val="bg1"/>
                </a:solidFill>
              </a:defRPr>
            </a:lvl4pPr>
            <a:lvl5pPr marL="2057349" indent="-228594">
              <a:buFont typeface="Courier New" panose="02070309020205020404" pitchFamily="49" charset="0"/>
              <a:buChar char="o"/>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1107202E-7C35-8647-B9D6-745F9ECAD540}"/>
              </a:ext>
            </a:extLst>
          </p:cNvPr>
          <p:cNvSpPr>
            <a:spLocks noGrp="1"/>
          </p:cNvSpPr>
          <p:nvPr>
            <p:ph type="title"/>
          </p:nvPr>
        </p:nvSpPr>
        <p:spPr>
          <a:xfrm>
            <a:off x="768931" y="447885"/>
            <a:ext cx="10654138" cy="857568"/>
          </a:xfrm>
        </p:spPr>
        <p:txBody>
          <a:bodyPr>
            <a:normAutofit/>
          </a:bodyPr>
          <a:lstStyle>
            <a:lvl1pPr>
              <a:defRPr sz="3400">
                <a:solidFill>
                  <a:schemeClr val="bg1"/>
                </a:solidFill>
              </a:defRPr>
            </a:lvl1pPr>
          </a:lstStyle>
          <a:p>
            <a:r>
              <a:rPr lang="en-US"/>
              <a:t>Click to edit Master title style</a:t>
            </a:r>
          </a:p>
        </p:txBody>
      </p:sp>
      <p:sp>
        <p:nvSpPr>
          <p:cNvPr id="15" name="Rectangle 14">
            <a:extLst>
              <a:ext uri="{FF2B5EF4-FFF2-40B4-BE49-F238E27FC236}">
                <a16:creationId xmlns:a16="http://schemas.microsoft.com/office/drawing/2014/main" id="{8CF4D486-AD2C-064B-866A-3F7C0C07AC6B}"/>
              </a:ext>
            </a:extLst>
          </p:cNvPr>
          <p:cNvSpPr/>
          <p:nvPr userDrawn="1"/>
        </p:nvSpPr>
        <p:spPr>
          <a:xfrm>
            <a:off x="3310620" y="6432375"/>
            <a:ext cx="5570757" cy="338554"/>
          </a:xfrm>
          <a:prstGeom prst="rect">
            <a:avLst/>
          </a:prstGeom>
        </p:spPr>
        <p:txBody>
          <a:bodyPr wrap="non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5472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D2599578-277D-5B4A-AA6D-DAD974023B2D}"/>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b="57195"/>
          <a:stretch/>
        </p:blipFill>
        <p:spPr>
          <a:xfrm>
            <a:off x="0" y="0"/>
            <a:ext cx="12192000" cy="3914078"/>
          </a:xfrm>
          <a:prstGeom prst="rect">
            <a:avLst/>
          </a:prstGeom>
        </p:spPr>
      </p:pic>
      <p:sp>
        <p:nvSpPr>
          <p:cNvPr id="7" name="TextBox 6">
            <a:extLst>
              <a:ext uri="{FF2B5EF4-FFF2-40B4-BE49-F238E27FC236}">
                <a16:creationId xmlns:a16="http://schemas.microsoft.com/office/drawing/2014/main" id="{0B7482F4-DBAB-2549-B24D-FF7DADAFCDE8}"/>
              </a:ext>
            </a:extLst>
          </p:cNvPr>
          <p:cNvSpPr txBox="1"/>
          <p:nvPr userDrawn="1"/>
        </p:nvSpPr>
        <p:spPr>
          <a:xfrm>
            <a:off x="1656081" y="711200"/>
            <a:ext cx="184731" cy="369332"/>
          </a:xfrm>
          <a:prstGeom prst="rect">
            <a:avLst/>
          </a:prstGeom>
          <a:noFill/>
        </p:spPr>
        <p:txBody>
          <a:bodyPr wrap="none" rtlCol="0">
            <a:spAutoFit/>
          </a:bodyPr>
          <a:lstStyle/>
          <a:p>
            <a:endParaRPr lang="en-US" sz="1800"/>
          </a:p>
        </p:txBody>
      </p:sp>
      <p:sp>
        <p:nvSpPr>
          <p:cNvPr id="11" name="Slide Number Placeholder 5">
            <a:extLst>
              <a:ext uri="{FF2B5EF4-FFF2-40B4-BE49-F238E27FC236}">
                <a16:creationId xmlns:a16="http://schemas.microsoft.com/office/drawing/2014/main" id="{610DDB9C-EB45-3845-9567-B64F926544D2}"/>
              </a:ext>
            </a:extLst>
          </p:cNvPr>
          <p:cNvSpPr>
            <a:spLocks noGrp="1"/>
          </p:cNvSpPr>
          <p:nvPr>
            <p:ph type="sldNum" sz="quarter" idx="4"/>
          </p:nvPr>
        </p:nvSpPr>
        <p:spPr>
          <a:xfrm>
            <a:off x="918972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74FF1622-8342-4547-97A2-32A778486B47}" type="slidenum">
              <a:rPr lang="en-US" smtClean="0"/>
              <a:pPr/>
              <a:t>‹#›</a:t>
            </a:fld>
            <a:endParaRPr lang="en-US"/>
          </a:p>
        </p:txBody>
      </p:sp>
      <p:pic>
        <p:nvPicPr>
          <p:cNvPr id="13" name="Picture 12" descr="Icon&#10;&#10;Description automatically generated with medium confidence">
            <a:extLst>
              <a:ext uri="{FF2B5EF4-FFF2-40B4-BE49-F238E27FC236}">
                <a16:creationId xmlns:a16="http://schemas.microsoft.com/office/drawing/2014/main" id="{4D927984-BC65-4C4F-A121-EF1B1C0885D3}"/>
              </a:ext>
            </a:extLst>
          </p:cNvPr>
          <p:cNvPicPr>
            <a:picLocks noChangeAspect="1"/>
          </p:cNvPicPr>
          <p:nvPr userDrawn="1"/>
        </p:nvPicPr>
        <p:blipFill>
          <a:blip r:embed="rId3"/>
          <a:stretch>
            <a:fillRect/>
          </a:stretch>
        </p:blipFill>
        <p:spPr>
          <a:xfrm>
            <a:off x="365565" y="6354768"/>
            <a:ext cx="2138848" cy="298586"/>
          </a:xfrm>
          <a:prstGeom prst="rect">
            <a:avLst/>
          </a:prstGeom>
        </p:spPr>
      </p:pic>
      <p:sp>
        <p:nvSpPr>
          <p:cNvPr id="14" name="Date Placeholder 3">
            <a:extLst>
              <a:ext uri="{FF2B5EF4-FFF2-40B4-BE49-F238E27FC236}">
                <a16:creationId xmlns:a16="http://schemas.microsoft.com/office/drawing/2014/main" id="{0F30E07E-7FB9-7445-BA14-44F3F56435E2}"/>
              </a:ext>
            </a:extLst>
          </p:cNvPr>
          <p:cNvSpPr>
            <a:spLocks noGrp="1"/>
          </p:cNvSpPr>
          <p:nvPr>
            <p:ph type="dt" sz="half" idx="2"/>
          </p:nvPr>
        </p:nvSpPr>
        <p:spPr>
          <a:xfrm>
            <a:off x="861060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8FAA2052-65C8-214A-961B-75920B5D6DE0}" type="datetime4">
              <a:rPr lang="en-US" smtClean="0"/>
              <a:pPr/>
              <a:t>September 14, 2022</a:t>
            </a:fld>
            <a:endParaRPr lang="en-US"/>
          </a:p>
        </p:txBody>
      </p:sp>
      <p:sp>
        <p:nvSpPr>
          <p:cNvPr id="15" name="TextBox 14">
            <a:extLst>
              <a:ext uri="{FF2B5EF4-FFF2-40B4-BE49-F238E27FC236}">
                <a16:creationId xmlns:a16="http://schemas.microsoft.com/office/drawing/2014/main" id="{9A26D55F-3CFF-F14F-BE58-611E91503FE2}"/>
              </a:ext>
            </a:extLst>
          </p:cNvPr>
          <p:cNvSpPr txBox="1"/>
          <p:nvPr userDrawn="1"/>
        </p:nvSpPr>
        <p:spPr>
          <a:xfrm>
            <a:off x="1656081" y="711200"/>
            <a:ext cx="184731" cy="369332"/>
          </a:xfrm>
          <a:prstGeom prst="rect">
            <a:avLst/>
          </a:prstGeom>
          <a:noFill/>
        </p:spPr>
        <p:txBody>
          <a:bodyPr wrap="none" rtlCol="0">
            <a:spAutoFit/>
          </a:bodyPr>
          <a:lstStyle/>
          <a:p>
            <a:endParaRPr lang="en-US" sz="1800"/>
          </a:p>
        </p:txBody>
      </p:sp>
      <p:sp>
        <p:nvSpPr>
          <p:cNvPr id="16" name="Title 1">
            <a:extLst>
              <a:ext uri="{FF2B5EF4-FFF2-40B4-BE49-F238E27FC236}">
                <a16:creationId xmlns:a16="http://schemas.microsoft.com/office/drawing/2014/main" id="{36BCD15E-F9BE-8043-8E60-E5DD66E9642A}"/>
              </a:ext>
            </a:extLst>
          </p:cNvPr>
          <p:cNvSpPr>
            <a:spLocks noGrp="1"/>
          </p:cNvSpPr>
          <p:nvPr>
            <p:ph type="title"/>
          </p:nvPr>
        </p:nvSpPr>
        <p:spPr>
          <a:xfrm>
            <a:off x="768931" y="447885"/>
            <a:ext cx="10654130" cy="857568"/>
          </a:xfrm>
        </p:spPr>
        <p:txBody>
          <a:bodyPr>
            <a:normAutofit/>
          </a:bodyPr>
          <a:lstStyle>
            <a:lvl1pPr>
              <a:defRPr sz="3400">
                <a:solidFill>
                  <a:schemeClr val="tx1"/>
                </a:solidFill>
              </a:defRPr>
            </a:lvl1pPr>
          </a:lstStyle>
          <a:p>
            <a:r>
              <a:rPr lang="en-US"/>
              <a:t>Click to edit Master title style</a:t>
            </a:r>
          </a:p>
        </p:txBody>
      </p:sp>
      <p:sp>
        <p:nvSpPr>
          <p:cNvPr id="17" name="Content Placeholder 2">
            <a:extLst>
              <a:ext uri="{FF2B5EF4-FFF2-40B4-BE49-F238E27FC236}">
                <a16:creationId xmlns:a16="http://schemas.microsoft.com/office/drawing/2014/main" id="{BC339545-67C6-9345-934F-CF9CD928EEB0}"/>
              </a:ext>
            </a:extLst>
          </p:cNvPr>
          <p:cNvSpPr>
            <a:spLocks noGrp="1"/>
          </p:cNvSpPr>
          <p:nvPr>
            <p:ph idx="1"/>
          </p:nvPr>
        </p:nvSpPr>
        <p:spPr>
          <a:xfrm>
            <a:off x="768932" y="1328313"/>
            <a:ext cx="10654135" cy="4201374"/>
          </a:xfrm>
        </p:spPr>
        <p:txBody>
          <a:bodyPr/>
          <a:lstStyle>
            <a:lvl2pPr marL="685783" indent="-228594">
              <a:buFont typeface="Courier New" panose="02070309020205020404" pitchFamily="49" charset="0"/>
              <a:buChar char="o"/>
              <a:defRPr/>
            </a:lvl2pPr>
            <a:lvl3pPr marL="1142971" indent="-228594">
              <a:buFont typeface="System Font Regular"/>
              <a:buChar char="–"/>
              <a:defRPr/>
            </a:lvl3pPr>
            <a:lvl5pPr marL="2057349" indent="-228594">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15817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hort Agenda">
    <p:spTree>
      <p:nvGrpSpPr>
        <p:cNvPr id="1" name=""/>
        <p:cNvGrpSpPr/>
        <p:nvPr/>
      </p:nvGrpSpPr>
      <p:grpSpPr>
        <a:xfrm>
          <a:off x="0" y="0"/>
          <a:ext cx="0" cy="0"/>
          <a:chOff x="0" y="0"/>
          <a:chExt cx="0" cy="0"/>
        </a:xfrm>
      </p:grpSpPr>
      <p:pic>
        <p:nvPicPr>
          <p:cNvPr id="15" name="Picture 14" descr="Background pattern&#10;&#10;Description automatically generated">
            <a:extLst>
              <a:ext uri="{FF2B5EF4-FFF2-40B4-BE49-F238E27FC236}">
                <a16:creationId xmlns:a16="http://schemas.microsoft.com/office/drawing/2014/main" id="{463D7513-FC72-D248-8043-45053A447590}"/>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5000" contrast="26000"/>
                    </a14:imgEffect>
                  </a14:imgLayer>
                </a14:imgProps>
              </a:ext>
            </a:extLst>
          </a:blip>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5991063F-7C98-5342-9192-7C96C3DDBF1E}"/>
              </a:ext>
            </a:extLst>
          </p:cNvPr>
          <p:cNvSpPr>
            <a:spLocks noGrp="1"/>
          </p:cNvSpPr>
          <p:nvPr>
            <p:ph type="dt" sz="half" idx="10"/>
          </p:nvPr>
        </p:nvSpPr>
        <p:spPr/>
        <p:txBody>
          <a:bodyPr/>
          <a:lstStyle/>
          <a:p>
            <a:r>
              <a:rPr lang="en-US"/>
              <a:t>August 26, 2022</a:t>
            </a:r>
          </a:p>
        </p:txBody>
      </p:sp>
      <p:sp>
        <p:nvSpPr>
          <p:cNvPr id="4" name="Slide Number Placeholder 3">
            <a:extLst>
              <a:ext uri="{FF2B5EF4-FFF2-40B4-BE49-F238E27FC236}">
                <a16:creationId xmlns:a16="http://schemas.microsoft.com/office/drawing/2014/main" id="{77E94436-E394-174D-8DEF-6AEBFD3BD016}"/>
              </a:ext>
            </a:extLst>
          </p:cNvPr>
          <p:cNvSpPr>
            <a:spLocks noGrp="1"/>
          </p:cNvSpPr>
          <p:nvPr>
            <p:ph type="sldNum" sz="quarter" idx="11"/>
          </p:nvPr>
        </p:nvSpPr>
        <p:spPr/>
        <p:txBody>
          <a:bodyPr/>
          <a:lstStyle>
            <a:lvl1pPr>
              <a:defRPr>
                <a:solidFill>
                  <a:schemeClr val="tx1"/>
                </a:solidFill>
              </a:defRPr>
            </a:lvl1pPr>
          </a:lstStyle>
          <a:p>
            <a:fld id="{74FF1622-8342-4547-97A2-32A778486B47}" type="slidenum">
              <a:rPr lang="en-US" smtClean="0"/>
              <a:pPr/>
              <a:t>‹#›</a:t>
            </a:fld>
            <a:endParaRPr lang="en-US"/>
          </a:p>
        </p:txBody>
      </p:sp>
      <p:sp>
        <p:nvSpPr>
          <p:cNvPr id="9" name="Slide Number Placeholder 5">
            <a:extLst>
              <a:ext uri="{FF2B5EF4-FFF2-40B4-BE49-F238E27FC236}">
                <a16:creationId xmlns:a16="http://schemas.microsoft.com/office/drawing/2014/main" id="{D68F8328-04B6-D942-BD7A-8F6B4417BC75}"/>
              </a:ext>
            </a:extLst>
          </p:cNvPr>
          <p:cNvSpPr txBox="1">
            <a:spLocks/>
          </p:cNvSpPr>
          <p:nvPr userDrawn="1"/>
        </p:nvSpPr>
        <p:spPr>
          <a:xfrm>
            <a:off x="9189720" y="635254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FF1622-8342-4547-97A2-32A778486B47}" type="slidenum">
              <a:rPr lang="en-US" sz="1000" smtClean="0">
                <a:solidFill>
                  <a:schemeClr val="tx1"/>
                </a:solidFill>
              </a:rPr>
              <a:pPr/>
              <a:t>‹#›</a:t>
            </a:fld>
            <a:endParaRPr lang="en-US" sz="1000">
              <a:solidFill>
                <a:schemeClr val="tx1"/>
              </a:solidFill>
            </a:endParaRPr>
          </a:p>
        </p:txBody>
      </p:sp>
      <p:pic>
        <p:nvPicPr>
          <p:cNvPr id="12" name="Picture 11" descr="Icon&#10;&#10;Description automatically generated with medium confidence">
            <a:extLst>
              <a:ext uri="{FF2B5EF4-FFF2-40B4-BE49-F238E27FC236}">
                <a16:creationId xmlns:a16="http://schemas.microsoft.com/office/drawing/2014/main" id="{1CF4D48E-7B6D-494E-BB39-1FC68395AC65}"/>
              </a:ext>
            </a:extLst>
          </p:cNvPr>
          <p:cNvPicPr>
            <a:picLocks noChangeAspect="1"/>
          </p:cNvPicPr>
          <p:nvPr userDrawn="1"/>
        </p:nvPicPr>
        <p:blipFill>
          <a:blip r:embed="rId4"/>
          <a:stretch>
            <a:fillRect/>
          </a:stretch>
        </p:blipFill>
        <p:spPr>
          <a:xfrm>
            <a:off x="365565" y="6354768"/>
            <a:ext cx="2138848" cy="298586"/>
          </a:xfrm>
          <a:prstGeom prst="rect">
            <a:avLst/>
          </a:prstGeom>
        </p:spPr>
      </p:pic>
      <p:sp>
        <p:nvSpPr>
          <p:cNvPr id="13" name="Title 1">
            <a:extLst>
              <a:ext uri="{FF2B5EF4-FFF2-40B4-BE49-F238E27FC236}">
                <a16:creationId xmlns:a16="http://schemas.microsoft.com/office/drawing/2014/main" id="{373D792A-8742-8848-9A23-705DC9F66D5F}"/>
              </a:ext>
            </a:extLst>
          </p:cNvPr>
          <p:cNvSpPr>
            <a:spLocks noGrp="1"/>
          </p:cNvSpPr>
          <p:nvPr>
            <p:ph type="title"/>
          </p:nvPr>
        </p:nvSpPr>
        <p:spPr>
          <a:xfrm>
            <a:off x="4419599" y="459315"/>
            <a:ext cx="7477125" cy="857568"/>
          </a:xfrm>
        </p:spPr>
        <p:txBody>
          <a:bodyPr>
            <a:normAutofit/>
          </a:bodyPr>
          <a:lstStyle>
            <a:lvl1pPr>
              <a:defRPr sz="3400">
                <a:solidFill>
                  <a:srgbClr val="03647A"/>
                </a:solidFill>
              </a:defRPr>
            </a:lvl1pPr>
          </a:lstStyle>
          <a:p>
            <a:r>
              <a:rPr lang="en-US"/>
              <a:t>Click to edit Master title style</a:t>
            </a:r>
          </a:p>
        </p:txBody>
      </p:sp>
      <p:sp>
        <p:nvSpPr>
          <p:cNvPr id="14" name="Content Placeholder 2">
            <a:extLst>
              <a:ext uri="{FF2B5EF4-FFF2-40B4-BE49-F238E27FC236}">
                <a16:creationId xmlns:a16="http://schemas.microsoft.com/office/drawing/2014/main" id="{3C1CAD81-1C66-874D-8684-0939B9F38931}"/>
              </a:ext>
            </a:extLst>
          </p:cNvPr>
          <p:cNvSpPr>
            <a:spLocks noGrp="1"/>
          </p:cNvSpPr>
          <p:nvPr>
            <p:ph idx="1"/>
          </p:nvPr>
        </p:nvSpPr>
        <p:spPr>
          <a:xfrm>
            <a:off x="4419599" y="1339743"/>
            <a:ext cx="7477125" cy="4201374"/>
          </a:xfrm>
        </p:spPr>
        <p:txBody>
          <a:bodyPr/>
          <a:lstStyle>
            <a:lvl1pPr>
              <a:defRPr>
                <a:solidFill>
                  <a:schemeClr val="tx1"/>
                </a:solidFill>
              </a:defRPr>
            </a:lvl1pPr>
            <a:lvl2pPr marL="685783" indent="-228594">
              <a:buFont typeface="Courier New" panose="02070309020205020404" pitchFamily="49" charset="0"/>
              <a:buChar char="o"/>
              <a:defRPr>
                <a:solidFill>
                  <a:schemeClr val="tx1"/>
                </a:solidFill>
              </a:defRPr>
            </a:lvl2pPr>
            <a:lvl3pPr marL="1142971" indent="-228594">
              <a:buFont typeface="System Font Regular"/>
              <a:buChar char="–"/>
              <a:defRPr>
                <a:solidFill>
                  <a:schemeClr val="tx1"/>
                </a:solidFill>
              </a:defRPr>
            </a:lvl3pPr>
            <a:lvl4pPr>
              <a:defRPr>
                <a:solidFill>
                  <a:schemeClr val="tx1"/>
                </a:solidFill>
              </a:defRPr>
            </a:lvl4pPr>
            <a:lvl5pPr marL="2057349" indent="-228594">
              <a:buFont typeface="Courier New" panose="02070309020205020404" pitchFamily="49" charset="0"/>
              <a:buChar char="o"/>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2">
            <a:extLst>
              <a:ext uri="{FF2B5EF4-FFF2-40B4-BE49-F238E27FC236}">
                <a16:creationId xmlns:a16="http://schemas.microsoft.com/office/drawing/2014/main" id="{3DA955C4-7F3D-7D49-9EC1-72963C172F34}"/>
              </a:ext>
            </a:extLst>
          </p:cNvPr>
          <p:cNvSpPr>
            <a:spLocks noGrp="1"/>
          </p:cNvSpPr>
          <p:nvPr>
            <p:ph type="pic" idx="12"/>
          </p:nvPr>
        </p:nvSpPr>
        <p:spPr>
          <a:xfrm>
            <a:off x="295275" y="339124"/>
            <a:ext cx="3829051" cy="580704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17" name="Rectangle 16">
            <a:extLst>
              <a:ext uri="{FF2B5EF4-FFF2-40B4-BE49-F238E27FC236}">
                <a16:creationId xmlns:a16="http://schemas.microsoft.com/office/drawing/2014/main" id="{3D992A43-4BF1-5842-94C3-2CE8B64EB4AC}"/>
              </a:ext>
            </a:extLst>
          </p:cNvPr>
          <p:cNvSpPr/>
          <p:nvPr userDrawn="1"/>
        </p:nvSpPr>
        <p:spPr>
          <a:xfrm>
            <a:off x="3310622" y="6432375"/>
            <a:ext cx="5570756" cy="215444"/>
          </a:xfrm>
          <a:prstGeom prst="rect">
            <a:avLst/>
          </a:prstGeom>
        </p:spPr>
        <p:txBody>
          <a:bodyPr wrap="non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spTree>
    <p:extLst>
      <p:ext uri="{BB962C8B-B14F-4D97-AF65-F5344CB8AC3E}">
        <p14:creationId xmlns:p14="http://schemas.microsoft.com/office/powerpoint/2010/main" val="29382298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D2599578-277D-5B4A-AA6D-DAD974023B2D}"/>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b="57195"/>
          <a:stretch/>
        </p:blipFill>
        <p:spPr>
          <a:xfrm>
            <a:off x="0" y="0"/>
            <a:ext cx="12192000" cy="3914078"/>
          </a:xfrm>
          <a:prstGeom prst="rect">
            <a:avLst/>
          </a:prstGeom>
        </p:spPr>
      </p:pic>
      <p:sp>
        <p:nvSpPr>
          <p:cNvPr id="7" name="TextBox 6">
            <a:extLst>
              <a:ext uri="{FF2B5EF4-FFF2-40B4-BE49-F238E27FC236}">
                <a16:creationId xmlns:a16="http://schemas.microsoft.com/office/drawing/2014/main" id="{0B7482F4-DBAB-2549-B24D-FF7DADAFCDE8}"/>
              </a:ext>
            </a:extLst>
          </p:cNvPr>
          <p:cNvSpPr txBox="1"/>
          <p:nvPr userDrawn="1"/>
        </p:nvSpPr>
        <p:spPr>
          <a:xfrm>
            <a:off x="1656081" y="711200"/>
            <a:ext cx="184731" cy="369332"/>
          </a:xfrm>
          <a:prstGeom prst="rect">
            <a:avLst/>
          </a:prstGeom>
          <a:noFill/>
        </p:spPr>
        <p:txBody>
          <a:bodyPr wrap="none" rtlCol="0">
            <a:spAutoFit/>
          </a:bodyPr>
          <a:lstStyle/>
          <a:p>
            <a:endParaRPr lang="en-US" sz="1800"/>
          </a:p>
        </p:txBody>
      </p:sp>
      <p:sp>
        <p:nvSpPr>
          <p:cNvPr id="11" name="Slide Number Placeholder 5">
            <a:extLst>
              <a:ext uri="{FF2B5EF4-FFF2-40B4-BE49-F238E27FC236}">
                <a16:creationId xmlns:a16="http://schemas.microsoft.com/office/drawing/2014/main" id="{610DDB9C-EB45-3845-9567-B64F926544D2}"/>
              </a:ext>
            </a:extLst>
          </p:cNvPr>
          <p:cNvSpPr>
            <a:spLocks noGrp="1"/>
          </p:cNvSpPr>
          <p:nvPr>
            <p:ph type="sldNum" sz="quarter" idx="4"/>
          </p:nvPr>
        </p:nvSpPr>
        <p:spPr>
          <a:xfrm>
            <a:off x="918972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74FF1622-8342-4547-97A2-32A778486B47}" type="slidenum">
              <a:rPr lang="en-US" smtClean="0"/>
              <a:pPr/>
              <a:t>‹#›</a:t>
            </a:fld>
            <a:endParaRPr lang="en-US"/>
          </a:p>
        </p:txBody>
      </p:sp>
      <p:pic>
        <p:nvPicPr>
          <p:cNvPr id="13" name="Picture 12" descr="Icon&#10;&#10;Description automatically generated with medium confidence">
            <a:extLst>
              <a:ext uri="{FF2B5EF4-FFF2-40B4-BE49-F238E27FC236}">
                <a16:creationId xmlns:a16="http://schemas.microsoft.com/office/drawing/2014/main" id="{4D927984-BC65-4C4F-A121-EF1B1C0885D3}"/>
              </a:ext>
            </a:extLst>
          </p:cNvPr>
          <p:cNvPicPr>
            <a:picLocks noChangeAspect="1"/>
          </p:cNvPicPr>
          <p:nvPr userDrawn="1"/>
        </p:nvPicPr>
        <p:blipFill>
          <a:blip r:embed="rId3"/>
          <a:stretch>
            <a:fillRect/>
          </a:stretch>
        </p:blipFill>
        <p:spPr>
          <a:xfrm>
            <a:off x="365565" y="6354768"/>
            <a:ext cx="2138848" cy="298586"/>
          </a:xfrm>
          <a:prstGeom prst="rect">
            <a:avLst/>
          </a:prstGeom>
        </p:spPr>
      </p:pic>
      <p:sp>
        <p:nvSpPr>
          <p:cNvPr id="14" name="Date Placeholder 3">
            <a:extLst>
              <a:ext uri="{FF2B5EF4-FFF2-40B4-BE49-F238E27FC236}">
                <a16:creationId xmlns:a16="http://schemas.microsoft.com/office/drawing/2014/main" id="{0F30E07E-7FB9-7445-BA14-44F3F56435E2}"/>
              </a:ext>
            </a:extLst>
          </p:cNvPr>
          <p:cNvSpPr>
            <a:spLocks noGrp="1"/>
          </p:cNvSpPr>
          <p:nvPr>
            <p:ph type="dt" sz="half" idx="2"/>
          </p:nvPr>
        </p:nvSpPr>
        <p:spPr>
          <a:xfrm>
            <a:off x="861060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a:t>August 26, 2022</a:t>
            </a:r>
          </a:p>
        </p:txBody>
      </p:sp>
      <p:sp>
        <p:nvSpPr>
          <p:cNvPr id="15" name="TextBox 14">
            <a:extLst>
              <a:ext uri="{FF2B5EF4-FFF2-40B4-BE49-F238E27FC236}">
                <a16:creationId xmlns:a16="http://schemas.microsoft.com/office/drawing/2014/main" id="{9A26D55F-3CFF-F14F-BE58-611E91503FE2}"/>
              </a:ext>
            </a:extLst>
          </p:cNvPr>
          <p:cNvSpPr txBox="1"/>
          <p:nvPr userDrawn="1"/>
        </p:nvSpPr>
        <p:spPr>
          <a:xfrm>
            <a:off x="1656081" y="711200"/>
            <a:ext cx="184731" cy="369332"/>
          </a:xfrm>
          <a:prstGeom prst="rect">
            <a:avLst/>
          </a:prstGeom>
          <a:noFill/>
        </p:spPr>
        <p:txBody>
          <a:bodyPr wrap="none" rtlCol="0">
            <a:spAutoFit/>
          </a:bodyPr>
          <a:lstStyle/>
          <a:p>
            <a:endParaRPr lang="en-US" sz="1800"/>
          </a:p>
        </p:txBody>
      </p:sp>
      <p:sp>
        <p:nvSpPr>
          <p:cNvPr id="16" name="Title 1">
            <a:extLst>
              <a:ext uri="{FF2B5EF4-FFF2-40B4-BE49-F238E27FC236}">
                <a16:creationId xmlns:a16="http://schemas.microsoft.com/office/drawing/2014/main" id="{36BCD15E-F9BE-8043-8E60-E5DD66E9642A}"/>
              </a:ext>
            </a:extLst>
          </p:cNvPr>
          <p:cNvSpPr>
            <a:spLocks noGrp="1"/>
          </p:cNvSpPr>
          <p:nvPr>
            <p:ph type="title"/>
          </p:nvPr>
        </p:nvSpPr>
        <p:spPr>
          <a:xfrm>
            <a:off x="768931" y="447885"/>
            <a:ext cx="10654130" cy="857568"/>
          </a:xfrm>
        </p:spPr>
        <p:txBody>
          <a:bodyPr>
            <a:normAutofit/>
          </a:bodyPr>
          <a:lstStyle>
            <a:lvl1pPr>
              <a:defRPr sz="3400">
                <a:solidFill>
                  <a:schemeClr val="tx1"/>
                </a:solidFill>
              </a:defRPr>
            </a:lvl1pPr>
          </a:lstStyle>
          <a:p>
            <a:r>
              <a:rPr lang="en-US"/>
              <a:t>Click to edit Master title style</a:t>
            </a:r>
          </a:p>
        </p:txBody>
      </p:sp>
      <p:sp>
        <p:nvSpPr>
          <p:cNvPr id="17" name="Content Placeholder 2">
            <a:extLst>
              <a:ext uri="{FF2B5EF4-FFF2-40B4-BE49-F238E27FC236}">
                <a16:creationId xmlns:a16="http://schemas.microsoft.com/office/drawing/2014/main" id="{BC339545-67C6-9345-934F-CF9CD928EEB0}"/>
              </a:ext>
            </a:extLst>
          </p:cNvPr>
          <p:cNvSpPr>
            <a:spLocks noGrp="1"/>
          </p:cNvSpPr>
          <p:nvPr>
            <p:ph idx="1"/>
          </p:nvPr>
        </p:nvSpPr>
        <p:spPr>
          <a:xfrm>
            <a:off x="768932" y="1328313"/>
            <a:ext cx="10654135" cy="4201374"/>
          </a:xfrm>
        </p:spPr>
        <p:txBody>
          <a:bodyPr/>
          <a:lstStyle>
            <a:lvl2pPr marL="685783" indent="-228594">
              <a:buFont typeface="Courier New" panose="02070309020205020404" pitchFamily="49" charset="0"/>
              <a:buChar char="o"/>
              <a:defRPr/>
            </a:lvl2pPr>
            <a:lvl3pPr marL="1142971" indent="-228594">
              <a:buFont typeface="System Font Regular"/>
              <a:buChar char="–"/>
              <a:defRPr/>
            </a:lvl3pPr>
            <a:lvl5pPr marL="2057349" indent="-228594">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11597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Slide with Subtitle">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D2599578-277D-5B4A-AA6D-DAD974023B2D}"/>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b="57195"/>
          <a:stretch/>
        </p:blipFill>
        <p:spPr>
          <a:xfrm>
            <a:off x="0" y="0"/>
            <a:ext cx="12192000" cy="3914078"/>
          </a:xfrm>
          <a:prstGeom prst="rect">
            <a:avLst/>
          </a:prstGeom>
        </p:spPr>
      </p:pic>
      <p:sp>
        <p:nvSpPr>
          <p:cNvPr id="7" name="TextBox 6">
            <a:extLst>
              <a:ext uri="{FF2B5EF4-FFF2-40B4-BE49-F238E27FC236}">
                <a16:creationId xmlns:a16="http://schemas.microsoft.com/office/drawing/2014/main" id="{0B7482F4-DBAB-2549-B24D-FF7DADAFCDE8}"/>
              </a:ext>
            </a:extLst>
          </p:cNvPr>
          <p:cNvSpPr txBox="1"/>
          <p:nvPr userDrawn="1"/>
        </p:nvSpPr>
        <p:spPr>
          <a:xfrm>
            <a:off x="1656081" y="711200"/>
            <a:ext cx="184731" cy="369332"/>
          </a:xfrm>
          <a:prstGeom prst="rect">
            <a:avLst/>
          </a:prstGeom>
          <a:noFill/>
        </p:spPr>
        <p:txBody>
          <a:bodyPr wrap="none" rtlCol="0">
            <a:spAutoFit/>
          </a:bodyPr>
          <a:lstStyle/>
          <a:p>
            <a:endParaRPr lang="en-US" sz="1800"/>
          </a:p>
        </p:txBody>
      </p:sp>
      <p:sp>
        <p:nvSpPr>
          <p:cNvPr id="11" name="Slide Number Placeholder 5">
            <a:extLst>
              <a:ext uri="{FF2B5EF4-FFF2-40B4-BE49-F238E27FC236}">
                <a16:creationId xmlns:a16="http://schemas.microsoft.com/office/drawing/2014/main" id="{610DDB9C-EB45-3845-9567-B64F926544D2}"/>
              </a:ext>
            </a:extLst>
          </p:cNvPr>
          <p:cNvSpPr>
            <a:spLocks noGrp="1"/>
          </p:cNvSpPr>
          <p:nvPr>
            <p:ph type="sldNum" sz="quarter" idx="4"/>
          </p:nvPr>
        </p:nvSpPr>
        <p:spPr>
          <a:xfrm>
            <a:off x="918972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74FF1622-8342-4547-97A2-32A778486B47}" type="slidenum">
              <a:rPr lang="en-US" smtClean="0"/>
              <a:pPr/>
              <a:t>‹#›</a:t>
            </a:fld>
            <a:endParaRPr lang="en-US"/>
          </a:p>
        </p:txBody>
      </p:sp>
      <p:pic>
        <p:nvPicPr>
          <p:cNvPr id="13" name="Picture 12" descr="Icon&#10;&#10;Description automatically generated with medium confidence">
            <a:extLst>
              <a:ext uri="{FF2B5EF4-FFF2-40B4-BE49-F238E27FC236}">
                <a16:creationId xmlns:a16="http://schemas.microsoft.com/office/drawing/2014/main" id="{4D927984-BC65-4C4F-A121-EF1B1C0885D3}"/>
              </a:ext>
            </a:extLst>
          </p:cNvPr>
          <p:cNvPicPr>
            <a:picLocks noChangeAspect="1"/>
          </p:cNvPicPr>
          <p:nvPr userDrawn="1"/>
        </p:nvPicPr>
        <p:blipFill>
          <a:blip r:embed="rId3"/>
          <a:stretch>
            <a:fillRect/>
          </a:stretch>
        </p:blipFill>
        <p:spPr>
          <a:xfrm>
            <a:off x="365565" y="6354768"/>
            <a:ext cx="2138848" cy="298586"/>
          </a:xfrm>
          <a:prstGeom prst="rect">
            <a:avLst/>
          </a:prstGeom>
        </p:spPr>
      </p:pic>
      <p:sp>
        <p:nvSpPr>
          <p:cNvPr id="14" name="Date Placeholder 3">
            <a:extLst>
              <a:ext uri="{FF2B5EF4-FFF2-40B4-BE49-F238E27FC236}">
                <a16:creationId xmlns:a16="http://schemas.microsoft.com/office/drawing/2014/main" id="{0F30E07E-7FB9-7445-BA14-44F3F56435E2}"/>
              </a:ext>
            </a:extLst>
          </p:cNvPr>
          <p:cNvSpPr>
            <a:spLocks noGrp="1"/>
          </p:cNvSpPr>
          <p:nvPr>
            <p:ph type="dt" sz="half" idx="2"/>
          </p:nvPr>
        </p:nvSpPr>
        <p:spPr>
          <a:xfrm>
            <a:off x="861060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a:t>August 26, 2022</a:t>
            </a:r>
          </a:p>
        </p:txBody>
      </p:sp>
      <p:sp>
        <p:nvSpPr>
          <p:cNvPr id="15" name="TextBox 14">
            <a:extLst>
              <a:ext uri="{FF2B5EF4-FFF2-40B4-BE49-F238E27FC236}">
                <a16:creationId xmlns:a16="http://schemas.microsoft.com/office/drawing/2014/main" id="{9A26D55F-3CFF-F14F-BE58-611E91503FE2}"/>
              </a:ext>
            </a:extLst>
          </p:cNvPr>
          <p:cNvSpPr txBox="1"/>
          <p:nvPr userDrawn="1"/>
        </p:nvSpPr>
        <p:spPr>
          <a:xfrm>
            <a:off x="1656081" y="711200"/>
            <a:ext cx="184731" cy="369332"/>
          </a:xfrm>
          <a:prstGeom prst="rect">
            <a:avLst/>
          </a:prstGeom>
          <a:noFill/>
        </p:spPr>
        <p:txBody>
          <a:bodyPr wrap="none" rtlCol="0">
            <a:spAutoFit/>
          </a:bodyPr>
          <a:lstStyle/>
          <a:p>
            <a:endParaRPr lang="en-US" sz="1800"/>
          </a:p>
        </p:txBody>
      </p:sp>
      <p:sp>
        <p:nvSpPr>
          <p:cNvPr id="16" name="Title 1">
            <a:extLst>
              <a:ext uri="{FF2B5EF4-FFF2-40B4-BE49-F238E27FC236}">
                <a16:creationId xmlns:a16="http://schemas.microsoft.com/office/drawing/2014/main" id="{36BCD15E-F9BE-8043-8E60-E5DD66E9642A}"/>
              </a:ext>
            </a:extLst>
          </p:cNvPr>
          <p:cNvSpPr>
            <a:spLocks noGrp="1"/>
          </p:cNvSpPr>
          <p:nvPr>
            <p:ph type="title"/>
          </p:nvPr>
        </p:nvSpPr>
        <p:spPr>
          <a:xfrm>
            <a:off x="768931" y="447885"/>
            <a:ext cx="10654130" cy="857568"/>
          </a:xfrm>
        </p:spPr>
        <p:txBody>
          <a:bodyPr>
            <a:normAutofit/>
          </a:bodyPr>
          <a:lstStyle>
            <a:lvl1pPr>
              <a:defRPr sz="3400">
                <a:solidFill>
                  <a:schemeClr val="tx1"/>
                </a:solidFill>
              </a:defRPr>
            </a:lvl1pPr>
          </a:lstStyle>
          <a:p>
            <a:r>
              <a:rPr lang="en-US"/>
              <a:t>Click to edit Master title style</a:t>
            </a:r>
          </a:p>
        </p:txBody>
      </p:sp>
      <p:sp>
        <p:nvSpPr>
          <p:cNvPr id="17" name="Content Placeholder 2">
            <a:extLst>
              <a:ext uri="{FF2B5EF4-FFF2-40B4-BE49-F238E27FC236}">
                <a16:creationId xmlns:a16="http://schemas.microsoft.com/office/drawing/2014/main" id="{BC339545-67C6-9345-934F-CF9CD928EEB0}"/>
              </a:ext>
            </a:extLst>
          </p:cNvPr>
          <p:cNvSpPr>
            <a:spLocks noGrp="1"/>
          </p:cNvSpPr>
          <p:nvPr>
            <p:ph idx="1"/>
          </p:nvPr>
        </p:nvSpPr>
        <p:spPr>
          <a:xfrm>
            <a:off x="768932" y="1812153"/>
            <a:ext cx="10654135" cy="4334646"/>
          </a:xfrm>
        </p:spPr>
        <p:txBody>
          <a:bodyPr/>
          <a:lstStyle>
            <a:lvl2pPr marL="685783" indent="-228594">
              <a:buFont typeface="Courier New" panose="02070309020205020404" pitchFamily="49" charset="0"/>
              <a:buChar char="o"/>
              <a:defRPr/>
            </a:lvl2pPr>
            <a:lvl3pPr marL="1142971" indent="-228594">
              <a:buFont typeface="System Font Regular"/>
              <a:buChar char="–"/>
              <a:defRPr/>
            </a:lvl3pPr>
            <a:lvl5pPr marL="2057349" indent="-228594">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F9599F7B-9F65-6244-B52B-FA45546124B7}"/>
              </a:ext>
            </a:extLst>
          </p:cNvPr>
          <p:cNvSpPr>
            <a:spLocks noGrp="1"/>
          </p:cNvSpPr>
          <p:nvPr>
            <p:ph type="body" idx="10" hasCustomPrompt="1"/>
          </p:nvPr>
        </p:nvSpPr>
        <p:spPr>
          <a:xfrm>
            <a:off x="768931" y="1328314"/>
            <a:ext cx="10654130" cy="483839"/>
          </a:xfrm>
        </p:spPr>
        <p:txBody>
          <a:bodyPr anchor="b">
            <a:normAutofit/>
          </a:bodyPr>
          <a:lstStyle>
            <a:lvl1pPr marL="0" indent="0">
              <a:buNone/>
              <a:defRPr sz="2600" b="1">
                <a:solidFill>
                  <a:srgbClr val="03647A"/>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Tree>
    <p:extLst>
      <p:ext uri="{BB962C8B-B14F-4D97-AF65-F5344CB8AC3E}">
        <p14:creationId xmlns:p14="http://schemas.microsoft.com/office/powerpoint/2010/main" val="32603020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9DAFBB8-47F6-0E42-A563-2E43D66F0D62}"/>
              </a:ext>
            </a:extLst>
          </p:cNvPr>
          <p:cNvPicPr>
            <a:picLocks noChangeAspect="1"/>
          </p:cNvPicPr>
          <p:nvPr userDrawn="1"/>
        </p:nvPicPr>
        <p:blipFill rotWithShape="1">
          <a:blip r:embed="rId2"/>
          <a:srcRect l="1206" r="34349"/>
          <a:stretch/>
        </p:blipFill>
        <p:spPr>
          <a:xfrm>
            <a:off x="0" y="0"/>
            <a:ext cx="12192000" cy="6858000"/>
          </a:xfrm>
          <a:prstGeom prst="rect">
            <a:avLst/>
          </a:prstGeom>
        </p:spPr>
      </p:pic>
      <p:pic>
        <p:nvPicPr>
          <p:cNvPr id="18" name="Graphic 17">
            <a:extLst>
              <a:ext uri="{FF2B5EF4-FFF2-40B4-BE49-F238E27FC236}">
                <a16:creationId xmlns:a16="http://schemas.microsoft.com/office/drawing/2014/main" id="{700BB1ED-648B-5140-A7CC-3E44B1B922C4}"/>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2309" y="457906"/>
            <a:ext cx="2335859" cy="739631"/>
          </a:xfrm>
          <a:prstGeom prst="rect">
            <a:avLst/>
          </a:prstGeom>
        </p:spPr>
      </p:pic>
      <p:sp>
        <p:nvSpPr>
          <p:cNvPr id="10" name="Slide Number Placeholder 5">
            <a:extLst>
              <a:ext uri="{FF2B5EF4-FFF2-40B4-BE49-F238E27FC236}">
                <a16:creationId xmlns:a16="http://schemas.microsoft.com/office/drawing/2014/main" id="{EE99C05A-E4C8-7D49-A74A-69A7F17B68EE}"/>
              </a:ext>
            </a:extLst>
          </p:cNvPr>
          <p:cNvSpPr>
            <a:spLocks noGrp="1"/>
          </p:cNvSpPr>
          <p:nvPr>
            <p:ph type="sldNum" sz="quarter" idx="4"/>
          </p:nvPr>
        </p:nvSpPr>
        <p:spPr>
          <a:xfrm>
            <a:off x="9189720" y="6352542"/>
            <a:ext cx="2743200" cy="365125"/>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74FF1622-8342-4547-97A2-32A778486B47}" type="slidenum">
              <a:rPr lang="en-US" smtClean="0"/>
              <a:pPr/>
              <a:t>‹#›</a:t>
            </a:fld>
            <a:endParaRPr lang="en-US"/>
          </a:p>
        </p:txBody>
      </p:sp>
      <p:sp>
        <p:nvSpPr>
          <p:cNvPr id="11" name="Title 1">
            <a:extLst>
              <a:ext uri="{FF2B5EF4-FFF2-40B4-BE49-F238E27FC236}">
                <a16:creationId xmlns:a16="http://schemas.microsoft.com/office/drawing/2014/main" id="{1C6350CD-EBF0-844D-8C86-F7AD94B073F0}"/>
              </a:ext>
            </a:extLst>
          </p:cNvPr>
          <p:cNvSpPr>
            <a:spLocks noGrp="1"/>
          </p:cNvSpPr>
          <p:nvPr>
            <p:ph type="ctrTitle"/>
          </p:nvPr>
        </p:nvSpPr>
        <p:spPr>
          <a:xfrm>
            <a:off x="702309" y="2210251"/>
            <a:ext cx="7689523" cy="1812921"/>
          </a:xfrm>
        </p:spPr>
        <p:txBody>
          <a:bodyPr anchor="b"/>
          <a:lstStyle>
            <a:lvl1pPr algn="l">
              <a:defRPr sz="6000">
                <a:solidFill>
                  <a:schemeClr val="bg1"/>
                </a:solidFill>
              </a:defRPr>
            </a:lvl1pPr>
          </a:lstStyle>
          <a:p>
            <a:r>
              <a:rPr lang="en-US"/>
              <a:t>Click to edit Master title style</a:t>
            </a:r>
          </a:p>
        </p:txBody>
      </p:sp>
      <p:sp>
        <p:nvSpPr>
          <p:cNvPr id="12" name="Subtitle 2">
            <a:extLst>
              <a:ext uri="{FF2B5EF4-FFF2-40B4-BE49-F238E27FC236}">
                <a16:creationId xmlns:a16="http://schemas.microsoft.com/office/drawing/2014/main" id="{67B8DE55-7C84-3D4C-A3B8-4FE0F410A0FD}"/>
              </a:ext>
            </a:extLst>
          </p:cNvPr>
          <p:cNvSpPr>
            <a:spLocks noGrp="1"/>
          </p:cNvSpPr>
          <p:nvPr>
            <p:ph type="subTitle" idx="1"/>
          </p:nvPr>
        </p:nvSpPr>
        <p:spPr>
          <a:xfrm>
            <a:off x="702309" y="4294179"/>
            <a:ext cx="6551931" cy="933595"/>
          </a:xfrm>
        </p:spPr>
        <p:txBody>
          <a:bodyPr/>
          <a:lstStyle>
            <a:lvl1pPr marL="0" indent="0" algn="l">
              <a:buNone/>
              <a:defRPr sz="2400" b="1">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9" name="Date Placeholder 3">
            <a:extLst>
              <a:ext uri="{FF2B5EF4-FFF2-40B4-BE49-F238E27FC236}">
                <a16:creationId xmlns:a16="http://schemas.microsoft.com/office/drawing/2014/main" id="{8A701068-EBEB-3A40-B4D8-2E8DFF787DF3}"/>
              </a:ext>
            </a:extLst>
          </p:cNvPr>
          <p:cNvSpPr>
            <a:spLocks noGrp="1"/>
          </p:cNvSpPr>
          <p:nvPr>
            <p:ph type="dt" sz="half" idx="2"/>
          </p:nvPr>
        </p:nvSpPr>
        <p:spPr>
          <a:xfrm>
            <a:off x="8610600" y="6352542"/>
            <a:ext cx="2743200" cy="365125"/>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r>
              <a:rPr lang="en-US"/>
              <a:t>August 26, 2022</a:t>
            </a:r>
          </a:p>
        </p:txBody>
      </p:sp>
      <p:sp>
        <p:nvSpPr>
          <p:cNvPr id="15" name="Rectangle 14">
            <a:extLst>
              <a:ext uri="{FF2B5EF4-FFF2-40B4-BE49-F238E27FC236}">
                <a16:creationId xmlns:a16="http://schemas.microsoft.com/office/drawing/2014/main" id="{49F4E2C7-67A9-0945-9AB9-575A11F0E815}"/>
              </a:ext>
            </a:extLst>
          </p:cNvPr>
          <p:cNvSpPr/>
          <p:nvPr userDrawn="1"/>
        </p:nvSpPr>
        <p:spPr>
          <a:xfrm>
            <a:off x="3310622" y="6432375"/>
            <a:ext cx="5570756" cy="215444"/>
          </a:xfrm>
          <a:prstGeom prst="rect">
            <a:avLst/>
          </a:prstGeom>
        </p:spPr>
        <p:txBody>
          <a:bodyPr wrap="non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spTree>
    <p:extLst>
      <p:ext uri="{BB962C8B-B14F-4D97-AF65-F5344CB8AC3E}">
        <p14:creationId xmlns:p14="http://schemas.microsoft.com/office/powerpoint/2010/main" val="5878793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735209A-7981-DE49-B0E5-28824F8820F0}"/>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contrast="26000"/>
                    </a14:imgEffect>
                  </a14:imgLayer>
                </a14:imgProps>
              </a:ext>
            </a:extLst>
          </a:blip>
          <a:srcRect l="35071" r="19126" b="54199"/>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1F2A8914-9907-9A44-8098-71BCFB1EFFE6}"/>
              </a:ext>
            </a:extLst>
          </p:cNvPr>
          <p:cNvSpPr>
            <a:spLocks noGrp="1"/>
          </p:cNvSpPr>
          <p:nvPr>
            <p:ph type="sldNum" sz="quarter" idx="12"/>
          </p:nvPr>
        </p:nvSpPr>
        <p:spPr/>
        <p:txBody>
          <a:bodyPr/>
          <a:lstStyle>
            <a:lvl1pPr>
              <a:defRPr>
                <a:solidFill>
                  <a:schemeClr val="tx1"/>
                </a:solidFill>
              </a:defRPr>
            </a:lvl1pPr>
          </a:lstStyle>
          <a:p>
            <a:fld id="{74FF1622-8342-4547-97A2-32A778486B47}" type="slidenum">
              <a:rPr lang="en-US" smtClean="0"/>
              <a:pPr/>
              <a:t>‹#›</a:t>
            </a:fld>
            <a:endParaRPr lang="en-US"/>
          </a:p>
        </p:txBody>
      </p:sp>
      <p:pic>
        <p:nvPicPr>
          <p:cNvPr id="20" name="Picture 19">
            <a:extLst>
              <a:ext uri="{FF2B5EF4-FFF2-40B4-BE49-F238E27FC236}">
                <a16:creationId xmlns:a16="http://schemas.microsoft.com/office/drawing/2014/main" id="{8E401A50-5B65-4A40-9E76-C85D787F911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97789" y="470991"/>
            <a:ext cx="2340380" cy="739631"/>
          </a:xfrm>
          <a:prstGeom prst="rect">
            <a:avLst/>
          </a:prstGeom>
        </p:spPr>
      </p:pic>
      <p:sp>
        <p:nvSpPr>
          <p:cNvPr id="18" name="Title 1">
            <a:extLst>
              <a:ext uri="{FF2B5EF4-FFF2-40B4-BE49-F238E27FC236}">
                <a16:creationId xmlns:a16="http://schemas.microsoft.com/office/drawing/2014/main" id="{DABA798C-1716-A445-8FE2-F7D9763598EC}"/>
              </a:ext>
            </a:extLst>
          </p:cNvPr>
          <p:cNvSpPr>
            <a:spLocks noGrp="1"/>
          </p:cNvSpPr>
          <p:nvPr>
            <p:ph type="ctrTitle"/>
          </p:nvPr>
        </p:nvSpPr>
        <p:spPr>
          <a:xfrm>
            <a:off x="697788" y="2702923"/>
            <a:ext cx="7689523" cy="1337973"/>
          </a:xfrm>
        </p:spPr>
        <p:txBody>
          <a:bodyPr anchor="b">
            <a:normAutofit/>
          </a:bodyPr>
          <a:lstStyle>
            <a:lvl1pPr algn="l">
              <a:defRPr sz="4500">
                <a:solidFill>
                  <a:schemeClr val="tx1"/>
                </a:solidFill>
              </a:defRPr>
            </a:lvl1pPr>
          </a:lstStyle>
          <a:p>
            <a:r>
              <a:rPr lang="en-US"/>
              <a:t>Click to edit Master title style</a:t>
            </a:r>
          </a:p>
        </p:txBody>
      </p:sp>
      <p:sp>
        <p:nvSpPr>
          <p:cNvPr id="19" name="Subtitle 2">
            <a:extLst>
              <a:ext uri="{FF2B5EF4-FFF2-40B4-BE49-F238E27FC236}">
                <a16:creationId xmlns:a16="http://schemas.microsoft.com/office/drawing/2014/main" id="{6514CB7E-1D1F-A344-AD81-501EF93E3069}"/>
              </a:ext>
            </a:extLst>
          </p:cNvPr>
          <p:cNvSpPr>
            <a:spLocks noGrp="1"/>
          </p:cNvSpPr>
          <p:nvPr>
            <p:ph type="subTitle" idx="1"/>
          </p:nvPr>
        </p:nvSpPr>
        <p:spPr>
          <a:xfrm>
            <a:off x="697788" y="4476233"/>
            <a:ext cx="6551931" cy="933595"/>
          </a:xfrm>
        </p:spPr>
        <p:txBody>
          <a:bodyPr/>
          <a:lstStyle>
            <a:lvl1pPr marL="0" indent="0" algn="l">
              <a:buNone/>
              <a:defRPr sz="2400" b="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28" name="Subtitle 2">
            <a:extLst>
              <a:ext uri="{FF2B5EF4-FFF2-40B4-BE49-F238E27FC236}">
                <a16:creationId xmlns:a16="http://schemas.microsoft.com/office/drawing/2014/main" id="{30AB28DA-7ABA-5940-8D3A-47A8625B58FE}"/>
              </a:ext>
            </a:extLst>
          </p:cNvPr>
          <p:cNvSpPr txBox="1">
            <a:spLocks/>
          </p:cNvSpPr>
          <p:nvPr userDrawn="1"/>
        </p:nvSpPr>
        <p:spPr>
          <a:xfrm>
            <a:off x="697788" y="2004719"/>
            <a:ext cx="6551931" cy="93359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Courier New" panose="02070309020205020404" pitchFamily="49"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System Font Regular"/>
              <a:buNone/>
              <a:defRPr sz="18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Courier New" panose="02070309020205020404" pitchFamily="49" charset="0"/>
              <a:buNone/>
              <a:defRPr sz="1600" b="0" i="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400"/>
          </a:p>
        </p:txBody>
      </p:sp>
      <p:sp>
        <p:nvSpPr>
          <p:cNvPr id="30" name="Text Placeholder 29">
            <a:extLst>
              <a:ext uri="{FF2B5EF4-FFF2-40B4-BE49-F238E27FC236}">
                <a16:creationId xmlns:a16="http://schemas.microsoft.com/office/drawing/2014/main" id="{947F6A93-03CC-D04B-A075-625D74EA23BC}"/>
              </a:ext>
            </a:extLst>
          </p:cNvPr>
          <p:cNvSpPr>
            <a:spLocks noGrp="1"/>
          </p:cNvSpPr>
          <p:nvPr>
            <p:ph type="body" sz="quarter" idx="13"/>
          </p:nvPr>
        </p:nvSpPr>
        <p:spPr>
          <a:xfrm>
            <a:off x="697788" y="2114981"/>
            <a:ext cx="6912299" cy="406223"/>
          </a:xfrm>
        </p:spPr>
        <p:txBody>
          <a:bodyPr/>
          <a:lstStyle>
            <a:lvl1pPr marL="0" indent="0">
              <a:buNone/>
              <a:defRPr b="1">
                <a:solidFill>
                  <a:srgbClr val="03647A"/>
                </a:solidFill>
              </a:defRPr>
            </a:lvl1pPr>
          </a:lstStyle>
          <a:p>
            <a:pPr lvl="0"/>
            <a:r>
              <a:rPr lang="en-US"/>
              <a:t>Click to edit Master text styles</a:t>
            </a:r>
          </a:p>
        </p:txBody>
      </p:sp>
      <p:sp>
        <p:nvSpPr>
          <p:cNvPr id="12" name="Date Placeholder 3">
            <a:extLst>
              <a:ext uri="{FF2B5EF4-FFF2-40B4-BE49-F238E27FC236}">
                <a16:creationId xmlns:a16="http://schemas.microsoft.com/office/drawing/2014/main" id="{7709B577-3649-7C4E-AB1A-1F450F09CBF8}"/>
              </a:ext>
            </a:extLst>
          </p:cNvPr>
          <p:cNvSpPr>
            <a:spLocks noGrp="1"/>
          </p:cNvSpPr>
          <p:nvPr>
            <p:ph type="dt" sz="half" idx="2"/>
          </p:nvPr>
        </p:nvSpPr>
        <p:spPr>
          <a:xfrm>
            <a:off x="861060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a:t>August 26, 2022</a:t>
            </a:r>
          </a:p>
        </p:txBody>
      </p:sp>
      <p:sp>
        <p:nvSpPr>
          <p:cNvPr id="13" name="Rectangle 12">
            <a:extLst>
              <a:ext uri="{FF2B5EF4-FFF2-40B4-BE49-F238E27FC236}">
                <a16:creationId xmlns:a16="http://schemas.microsoft.com/office/drawing/2014/main" id="{12DD685C-84AF-8F48-A758-B4D2A4051D42}"/>
              </a:ext>
            </a:extLst>
          </p:cNvPr>
          <p:cNvSpPr/>
          <p:nvPr userDrawn="1"/>
        </p:nvSpPr>
        <p:spPr>
          <a:xfrm>
            <a:off x="3310622" y="6432375"/>
            <a:ext cx="5570756" cy="215444"/>
          </a:xfrm>
          <a:prstGeom prst="rect">
            <a:avLst/>
          </a:prstGeom>
        </p:spPr>
        <p:txBody>
          <a:bodyPr wrap="non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spTree>
    <p:extLst>
      <p:ext uri="{BB962C8B-B14F-4D97-AF65-F5344CB8AC3E}">
        <p14:creationId xmlns:p14="http://schemas.microsoft.com/office/powerpoint/2010/main" val="15335409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C6E21792-66CB-704B-80A1-E87D7DEF5FAD}"/>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b="57195"/>
          <a:stretch/>
        </p:blipFill>
        <p:spPr>
          <a:xfrm>
            <a:off x="0" y="0"/>
            <a:ext cx="12192000" cy="3914078"/>
          </a:xfrm>
          <a:prstGeom prst="rect">
            <a:avLst/>
          </a:prstGeom>
        </p:spPr>
      </p:pic>
      <p:sp>
        <p:nvSpPr>
          <p:cNvPr id="13" name="Slide Number Placeholder 5">
            <a:extLst>
              <a:ext uri="{FF2B5EF4-FFF2-40B4-BE49-F238E27FC236}">
                <a16:creationId xmlns:a16="http://schemas.microsoft.com/office/drawing/2014/main" id="{9E95BF9F-6BBB-1C46-ABAB-60CCBB47FEEB}"/>
              </a:ext>
            </a:extLst>
          </p:cNvPr>
          <p:cNvSpPr>
            <a:spLocks noGrp="1"/>
          </p:cNvSpPr>
          <p:nvPr>
            <p:ph type="sldNum" sz="quarter" idx="4"/>
          </p:nvPr>
        </p:nvSpPr>
        <p:spPr>
          <a:xfrm>
            <a:off x="918972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74FF1622-8342-4547-97A2-32A778486B47}" type="slidenum">
              <a:rPr lang="en-US" smtClean="0"/>
              <a:pPr/>
              <a:t>‹#›</a:t>
            </a:fld>
            <a:endParaRPr lang="en-US"/>
          </a:p>
        </p:txBody>
      </p:sp>
      <p:pic>
        <p:nvPicPr>
          <p:cNvPr id="11" name="Picture 10" descr="Icon&#10;&#10;Description automatically generated with medium confidence">
            <a:extLst>
              <a:ext uri="{FF2B5EF4-FFF2-40B4-BE49-F238E27FC236}">
                <a16:creationId xmlns:a16="http://schemas.microsoft.com/office/drawing/2014/main" id="{6D297248-7559-6E46-A829-CB2B2B12294E}"/>
              </a:ext>
            </a:extLst>
          </p:cNvPr>
          <p:cNvPicPr>
            <a:picLocks noChangeAspect="1"/>
          </p:cNvPicPr>
          <p:nvPr userDrawn="1"/>
        </p:nvPicPr>
        <p:blipFill>
          <a:blip r:embed="rId3"/>
          <a:stretch>
            <a:fillRect/>
          </a:stretch>
        </p:blipFill>
        <p:spPr>
          <a:xfrm>
            <a:off x="365565" y="6354768"/>
            <a:ext cx="2138848" cy="298586"/>
          </a:xfrm>
          <a:prstGeom prst="rect">
            <a:avLst/>
          </a:prstGeom>
        </p:spPr>
      </p:pic>
      <p:sp>
        <p:nvSpPr>
          <p:cNvPr id="10" name="Date Placeholder 3">
            <a:extLst>
              <a:ext uri="{FF2B5EF4-FFF2-40B4-BE49-F238E27FC236}">
                <a16:creationId xmlns:a16="http://schemas.microsoft.com/office/drawing/2014/main" id="{B207B2BC-E8F0-A949-8E3C-103EE47E3479}"/>
              </a:ext>
            </a:extLst>
          </p:cNvPr>
          <p:cNvSpPr>
            <a:spLocks noGrp="1"/>
          </p:cNvSpPr>
          <p:nvPr>
            <p:ph type="dt" sz="half" idx="10"/>
          </p:nvPr>
        </p:nvSpPr>
        <p:spPr>
          <a:xfrm>
            <a:off x="861060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a:t>August 26, 2022</a:t>
            </a:r>
          </a:p>
        </p:txBody>
      </p:sp>
      <p:sp>
        <p:nvSpPr>
          <p:cNvPr id="15" name="Content Placeholder 2">
            <a:extLst>
              <a:ext uri="{FF2B5EF4-FFF2-40B4-BE49-F238E27FC236}">
                <a16:creationId xmlns:a16="http://schemas.microsoft.com/office/drawing/2014/main" id="{D125A882-1CCE-C44F-828F-1F0205594C20}"/>
              </a:ext>
            </a:extLst>
          </p:cNvPr>
          <p:cNvSpPr>
            <a:spLocks noGrp="1"/>
          </p:cNvSpPr>
          <p:nvPr>
            <p:ph sz="half" idx="1"/>
          </p:nvPr>
        </p:nvSpPr>
        <p:spPr>
          <a:xfrm>
            <a:off x="768932" y="1328313"/>
            <a:ext cx="5215308" cy="4825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A222FD5-9571-804F-8B93-C8DE8F8B5EBA}"/>
              </a:ext>
            </a:extLst>
          </p:cNvPr>
          <p:cNvSpPr>
            <a:spLocks noGrp="1"/>
          </p:cNvSpPr>
          <p:nvPr>
            <p:ph sz="half" idx="11"/>
          </p:nvPr>
        </p:nvSpPr>
        <p:spPr>
          <a:xfrm>
            <a:off x="6207761" y="1328313"/>
            <a:ext cx="5200070" cy="4825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0B09A5AD-9DA0-3E43-ACD4-B9652821FAAC}"/>
              </a:ext>
            </a:extLst>
          </p:cNvPr>
          <p:cNvSpPr>
            <a:spLocks noGrp="1"/>
          </p:cNvSpPr>
          <p:nvPr>
            <p:ph type="title"/>
          </p:nvPr>
        </p:nvSpPr>
        <p:spPr>
          <a:xfrm>
            <a:off x="768931" y="447885"/>
            <a:ext cx="10654130" cy="857568"/>
          </a:xfrm>
        </p:spPr>
        <p:txBody>
          <a:bodyPr>
            <a:normAutofit/>
          </a:bodyPr>
          <a:lstStyle>
            <a:lvl1pPr>
              <a:defRPr sz="3400">
                <a:solidFill>
                  <a:schemeClr val="tx1"/>
                </a:solidFill>
              </a:defRPr>
            </a:lvl1pPr>
          </a:lstStyle>
          <a:p>
            <a:r>
              <a:rPr lang="en-US"/>
              <a:t>Click to edit Master title style</a:t>
            </a:r>
          </a:p>
        </p:txBody>
      </p:sp>
    </p:spTree>
    <p:extLst>
      <p:ext uri="{BB962C8B-B14F-4D97-AF65-F5344CB8AC3E}">
        <p14:creationId xmlns:p14="http://schemas.microsoft.com/office/powerpoint/2010/main" val="29428555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535F51A8-4844-2D41-95AD-B25309435BC3}"/>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b="57195"/>
          <a:stretch/>
        </p:blipFill>
        <p:spPr>
          <a:xfrm>
            <a:off x="0" y="0"/>
            <a:ext cx="12192000" cy="3914078"/>
          </a:xfrm>
          <a:prstGeom prst="rect">
            <a:avLst/>
          </a:prstGeom>
        </p:spPr>
      </p:pic>
      <p:sp>
        <p:nvSpPr>
          <p:cNvPr id="14" name="Slide Number Placeholder 5">
            <a:extLst>
              <a:ext uri="{FF2B5EF4-FFF2-40B4-BE49-F238E27FC236}">
                <a16:creationId xmlns:a16="http://schemas.microsoft.com/office/drawing/2014/main" id="{CA1B8C32-6B70-F145-9B0E-85DEEB1898D3}"/>
              </a:ext>
            </a:extLst>
          </p:cNvPr>
          <p:cNvSpPr>
            <a:spLocks noGrp="1"/>
          </p:cNvSpPr>
          <p:nvPr>
            <p:ph type="sldNum" sz="quarter" idx="12"/>
          </p:nvPr>
        </p:nvSpPr>
        <p:spPr>
          <a:xfrm>
            <a:off x="918972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74FF1622-8342-4547-97A2-32A778486B47}" type="slidenum">
              <a:rPr lang="en-US" smtClean="0"/>
              <a:pPr/>
              <a:t>‹#›</a:t>
            </a:fld>
            <a:endParaRPr lang="en-US"/>
          </a:p>
        </p:txBody>
      </p:sp>
      <p:pic>
        <p:nvPicPr>
          <p:cNvPr id="16" name="Picture 15" descr="Icon&#10;&#10;Description automatically generated with medium confidence">
            <a:extLst>
              <a:ext uri="{FF2B5EF4-FFF2-40B4-BE49-F238E27FC236}">
                <a16:creationId xmlns:a16="http://schemas.microsoft.com/office/drawing/2014/main" id="{EB77AC74-04CD-8C40-9577-A93F85496529}"/>
              </a:ext>
            </a:extLst>
          </p:cNvPr>
          <p:cNvPicPr>
            <a:picLocks noChangeAspect="1"/>
          </p:cNvPicPr>
          <p:nvPr userDrawn="1"/>
        </p:nvPicPr>
        <p:blipFill>
          <a:blip r:embed="rId3"/>
          <a:stretch>
            <a:fillRect/>
          </a:stretch>
        </p:blipFill>
        <p:spPr>
          <a:xfrm>
            <a:off x="365565" y="6354768"/>
            <a:ext cx="2138848" cy="298586"/>
          </a:xfrm>
          <a:prstGeom prst="rect">
            <a:avLst/>
          </a:prstGeom>
        </p:spPr>
      </p:pic>
      <p:sp>
        <p:nvSpPr>
          <p:cNvPr id="12" name="Date Placeholder 3">
            <a:extLst>
              <a:ext uri="{FF2B5EF4-FFF2-40B4-BE49-F238E27FC236}">
                <a16:creationId xmlns:a16="http://schemas.microsoft.com/office/drawing/2014/main" id="{C4CD63C7-1A84-2840-B675-0A6162014567}"/>
              </a:ext>
            </a:extLst>
          </p:cNvPr>
          <p:cNvSpPr>
            <a:spLocks noGrp="1"/>
          </p:cNvSpPr>
          <p:nvPr>
            <p:ph type="dt" sz="half" idx="13"/>
          </p:nvPr>
        </p:nvSpPr>
        <p:spPr>
          <a:xfrm>
            <a:off x="861060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a:t>August 26, 2022</a:t>
            </a:r>
          </a:p>
        </p:txBody>
      </p:sp>
      <p:sp>
        <p:nvSpPr>
          <p:cNvPr id="17" name="Text Placeholder 2">
            <a:extLst>
              <a:ext uri="{FF2B5EF4-FFF2-40B4-BE49-F238E27FC236}">
                <a16:creationId xmlns:a16="http://schemas.microsoft.com/office/drawing/2014/main" id="{C3B54C53-F29C-1343-99AF-EC205C3D0CA3}"/>
              </a:ext>
            </a:extLst>
          </p:cNvPr>
          <p:cNvSpPr>
            <a:spLocks noGrp="1"/>
          </p:cNvSpPr>
          <p:nvPr>
            <p:ph type="body" idx="1" hasCustomPrompt="1"/>
          </p:nvPr>
        </p:nvSpPr>
        <p:spPr>
          <a:xfrm>
            <a:off x="768932" y="1133127"/>
            <a:ext cx="5215307" cy="823912"/>
          </a:xfrm>
        </p:spPr>
        <p:txBody>
          <a:bodyPr anchor="b">
            <a:normAutofit/>
          </a:bodyPr>
          <a:lstStyle>
            <a:lvl1pPr marL="0" indent="0">
              <a:buNone/>
              <a:defRPr sz="2600" b="1">
                <a:solidFill>
                  <a:srgbClr val="03647A"/>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8" name="Text Placeholder 4">
            <a:extLst>
              <a:ext uri="{FF2B5EF4-FFF2-40B4-BE49-F238E27FC236}">
                <a16:creationId xmlns:a16="http://schemas.microsoft.com/office/drawing/2014/main" id="{C77A63C4-1DA0-5145-81EC-58F5392A0367}"/>
              </a:ext>
            </a:extLst>
          </p:cNvPr>
          <p:cNvSpPr>
            <a:spLocks noGrp="1"/>
          </p:cNvSpPr>
          <p:nvPr>
            <p:ph type="body" sz="quarter" idx="3" hasCustomPrompt="1"/>
          </p:nvPr>
        </p:nvSpPr>
        <p:spPr>
          <a:xfrm>
            <a:off x="6207753" y="1133127"/>
            <a:ext cx="5215307" cy="823912"/>
          </a:xfrm>
        </p:spPr>
        <p:txBody>
          <a:bodyPr anchor="b">
            <a:normAutofit/>
          </a:bodyPr>
          <a:lstStyle>
            <a:lvl1pPr marL="0" indent="0">
              <a:buNone/>
              <a:defRPr sz="2600" b="1">
                <a:solidFill>
                  <a:srgbClr val="03647A"/>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9" name="Title 1">
            <a:extLst>
              <a:ext uri="{FF2B5EF4-FFF2-40B4-BE49-F238E27FC236}">
                <a16:creationId xmlns:a16="http://schemas.microsoft.com/office/drawing/2014/main" id="{47D7C662-0E73-B348-A09A-8B774E285BA7}"/>
              </a:ext>
            </a:extLst>
          </p:cNvPr>
          <p:cNvSpPr>
            <a:spLocks noGrp="1"/>
          </p:cNvSpPr>
          <p:nvPr>
            <p:ph type="title"/>
          </p:nvPr>
        </p:nvSpPr>
        <p:spPr>
          <a:xfrm>
            <a:off x="768931" y="447885"/>
            <a:ext cx="10654130" cy="857568"/>
          </a:xfrm>
        </p:spPr>
        <p:txBody>
          <a:bodyPr>
            <a:normAutofit/>
          </a:bodyPr>
          <a:lstStyle>
            <a:lvl1pPr>
              <a:defRPr sz="3400">
                <a:solidFill>
                  <a:schemeClr val="tx1"/>
                </a:solidFill>
              </a:defRPr>
            </a:lvl1pPr>
          </a:lstStyle>
          <a:p>
            <a:r>
              <a:rPr lang="en-US"/>
              <a:t>Click to edit Master title style</a:t>
            </a:r>
          </a:p>
        </p:txBody>
      </p:sp>
      <p:sp>
        <p:nvSpPr>
          <p:cNvPr id="20" name="Content Placeholder 2">
            <a:extLst>
              <a:ext uri="{FF2B5EF4-FFF2-40B4-BE49-F238E27FC236}">
                <a16:creationId xmlns:a16="http://schemas.microsoft.com/office/drawing/2014/main" id="{B9F55055-0929-5C4D-8440-ED728A7A6B57}"/>
              </a:ext>
            </a:extLst>
          </p:cNvPr>
          <p:cNvSpPr>
            <a:spLocks noGrp="1"/>
          </p:cNvSpPr>
          <p:nvPr>
            <p:ph sz="half" idx="14"/>
          </p:nvPr>
        </p:nvSpPr>
        <p:spPr>
          <a:xfrm>
            <a:off x="768931" y="1990695"/>
            <a:ext cx="5215308" cy="4186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
            <a:extLst>
              <a:ext uri="{FF2B5EF4-FFF2-40B4-BE49-F238E27FC236}">
                <a16:creationId xmlns:a16="http://schemas.microsoft.com/office/drawing/2014/main" id="{F851A777-6968-DB45-8F5E-BC2DB0E587B7}"/>
              </a:ext>
            </a:extLst>
          </p:cNvPr>
          <p:cNvSpPr>
            <a:spLocks noGrp="1"/>
          </p:cNvSpPr>
          <p:nvPr>
            <p:ph sz="half" idx="15"/>
          </p:nvPr>
        </p:nvSpPr>
        <p:spPr>
          <a:xfrm>
            <a:off x="6207760" y="1990695"/>
            <a:ext cx="5215300" cy="4186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4850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8DB6225C-7857-1844-95D9-556B11785E5E}"/>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t="30412" r="7217" b="7539"/>
          <a:stretch/>
        </p:blipFill>
        <p:spPr>
          <a:xfrm flipH="1">
            <a:off x="0" y="742950"/>
            <a:ext cx="12192000" cy="6115050"/>
          </a:xfrm>
          <a:prstGeom prst="rect">
            <a:avLst/>
          </a:prstGeom>
        </p:spPr>
      </p:pic>
      <p:sp>
        <p:nvSpPr>
          <p:cNvPr id="10" name="Slide Number Placeholder 5">
            <a:extLst>
              <a:ext uri="{FF2B5EF4-FFF2-40B4-BE49-F238E27FC236}">
                <a16:creationId xmlns:a16="http://schemas.microsoft.com/office/drawing/2014/main" id="{8E637131-2204-8344-883E-65A4907E9B3C}"/>
              </a:ext>
            </a:extLst>
          </p:cNvPr>
          <p:cNvSpPr>
            <a:spLocks noGrp="1"/>
          </p:cNvSpPr>
          <p:nvPr>
            <p:ph type="sldNum" sz="quarter" idx="4"/>
          </p:nvPr>
        </p:nvSpPr>
        <p:spPr>
          <a:xfrm>
            <a:off x="918972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74FF1622-8342-4547-97A2-32A778486B47}" type="slidenum">
              <a:rPr lang="en-US" smtClean="0"/>
              <a:pPr/>
              <a:t>‹#›</a:t>
            </a:fld>
            <a:endParaRPr lang="en-US"/>
          </a:p>
        </p:txBody>
      </p:sp>
      <p:pic>
        <p:nvPicPr>
          <p:cNvPr id="12" name="Picture 11" descr="Icon&#10;&#10;Description automatically generated with medium confidence">
            <a:extLst>
              <a:ext uri="{FF2B5EF4-FFF2-40B4-BE49-F238E27FC236}">
                <a16:creationId xmlns:a16="http://schemas.microsoft.com/office/drawing/2014/main" id="{2DAD6A13-B4E3-F043-BA86-F79E89BAECDF}"/>
              </a:ext>
            </a:extLst>
          </p:cNvPr>
          <p:cNvPicPr>
            <a:picLocks noChangeAspect="1"/>
          </p:cNvPicPr>
          <p:nvPr userDrawn="1"/>
        </p:nvPicPr>
        <p:blipFill>
          <a:blip r:embed="rId3"/>
          <a:stretch>
            <a:fillRect/>
          </a:stretch>
        </p:blipFill>
        <p:spPr>
          <a:xfrm>
            <a:off x="365565" y="6354768"/>
            <a:ext cx="2138848" cy="298586"/>
          </a:xfrm>
          <a:prstGeom prst="rect">
            <a:avLst/>
          </a:prstGeom>
        </p:spPr>
      </p:pic>
      <p:sp>
        <p:nvSpPr>
          <p:cNvPr id="13" name="Date Placeholder 3">
            <a:extLst>
              <a:ext uri="{FF2B5EF4-FFF2-40B4-BE49-F238E27FC236}">
                <a16:creationId xmlns:a16="http://schemas.microsoft.com/office/drawing/2014/main" id="{464F6928-1364-6647-BB42-1B5672F6FD57}"/>
              </a:ext>
            </a:extLst>
          </p:cNvPr>
          <p:cNvSpPr>
            <a:spLocks noGrp="1"/>
          </p:cNvSpPr>
          <p:nvPr>
            <p:ph type="dt" sz="half" idx="2"/>
          </p:nvPr>
        </p:nvSpPr>
        <p:spPr>
          <a:xfrm>
            <a:off x="861060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a:t>August 26, 2022</a:t>
            </a:r>
          </a:p>
        </p:txBody>
      </p:sp>
      <p:sp>
        <p:nvSpPr>
          <p:cNvPr id="14" name="Title 1">
            <a:extLst>
              <a:ext uri="{FF2B5EF4-FFF2-40B4-BE49-F238E27FC236}">
                <a16:creationId xmlns:a16="http://schemas.microsoft.com/office/drawing/2014/main" id="{59E80DC2-522D-0E40-B9D4-6C32ABC1C396}"/>
              </a:ext>
            </a:extLst>
          </p:cNvPr>
          <p:cNvSpPr>
            <a:spLocks noGrp="1"/>
          </p:cNvSpPr>
          <p:nvPr>
            <p:ph type="title"/>
          </p:nvPr>
        </p:nvSpPr>
        <p:spPr>
          <a:xfrm>
            <a:off x="768931" y="447885"/>
            <a:ext cx="10654130" cy="857568"/>
          </a:xfrm>
        </p:spPr>
        <p:txBody>
          <a:bodyPr>
            <a:normAutofit/>
          </a:bodyPr>
          <a:lstStyle>
            <a:lvl1pPr>
              <a:defRPr sz="3400">
                <a:solidFill>
                  <a:schemeClr val="tx1"/>
                </a:solidFill>
              </a:defRPr>
            </a:lvl1pPr>
          </a:lstStyle>
          <a:p>
            <a:r>
              <a:rPr lang="en-US"/>
              <a:t>Click to edit Master title style</a:t>
            </a:r>
          </a:p>
        </p:txBody>
      </p:sp>
    </p:spTree>
    <p:extLst>
      <p:ext uri="{BB962C8B-B14F-4D97-AF65-F5344CB8AC3E}">
        <p14:creationId xmlns:p14="http://schemas.microsoft.com/office/powerpoint/2010/main" val="8988385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10124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EF3FAAC0-EA0F-6841-8EC1-CE7E3802B056}"/>
              </a:ext>
            </a:extLst>
          </p:cNvPr>
          <p:cNvSpPr>
            <a:spLocks noGrp="1"/>
          </p:cNvSpPr>
          <p:nvPr>
            <p:ph type="sldNum" sz="quarter" idx="4"/>
          </p:nvPr>
        </p:nvSpPr>
        <p:spPr>
          <a:xfrm>
            <a:off x="918972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74FF1622-8342-4547-97A2-32A778486B47}" type="slidenum">
              <a:rPr lang="en-US" smtClean="0"/>
              <a:pPr/>
              <a:t>‹#›</a:t>
            </a:fld>
            <a:endParaRPr lang="en-US"/>
          </a:p>
        </p:txBody>
      </p:sp>
      <p:pic>
        <p:nvPicPr>
          <p:cNvPr id="13" name="Picture 12" descr="Icon&#10;&#10;Description automatically generated with medium confidence">
            <a:extLst>
              <a:ext uri="{FF2B5EF4-FFF2-40B4-BE49-F238E27FC236}">
                <a16:creationId xmlns:a16="http://schemas.microsoft.com/office/drawing/2014/main" id="{AB9BCAB6-0C94-944A-B5DC-83D4D1B12055}"/>
              </a:ext>
            </a:extLst>
          </p:cNvPr>
          <p:cNvPicPr>
            <a:picLocks noChangeAspect="1"/>
          </p:cNvPicPr>
          <p:nvPr userDrawn="1"/>
        </p:nvPicPr>
        <p:blipFill>
          <a:blip r:embed="rId2"/>
          <a:stretch>
            <a:fillRect/>
          </a:stretch>
        </p:blipFill>
        <p:spPr>
          <a:xfrm>
            <a:off x="365565" y="6354768"/>
            <a:ext cx="2138848" cy="298586"/>
          </a:xfrm>
          <a:prstGeom prst="rect">
            <a:avLst/>
          </a:prstGeom>
        </p:spPr>
      </p:pic>
      <p:sp>
        <p:nvSpPr>
          <p:cNvPr id="15" name="Date Placeholder 3">
            <a:extLst>
              <a:ext uri="{FF2B5EF4-FFF2-40B4-BE49-F238E27FC236}">
                <a16:creationId xmlns:a16="http://schemas.microsoft.com/office/drawing/2014/main" id="{703DFEAC-C924-6343-8C42-0815136C27A4}"/>
              </a:ext>
            </a:extLst>
          </p:cNvPr>
          <p:cNvSpPr>
            <a:spLocks noGrp="1"/>
          </p:cNvSpPr>
          <p:nvPr>
            <p:ph type="dt" sz="half" idx="2"/>
          </p:nvPr>
        </p:nvSpPr>
        <p:spPr>
          <a:xfrm>
            <a:off x="861060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a:t>August 26, 2022</a:t>
            </a:r>
          </a:p>
        </p:txBody>
      </p:sp>
      <p:sp>
        <p:nvSpPr>
          <p:cNvPr id="14" name="Picture Placeholder 2">
            <a:extLst>
              <a:ext uri="{FF2B5EF4-FFF2-40B4-BE49-F238E27FC236}">
                <a16:creationId xmlns:a16="http://schemas.microsoft.com/office/drawing/2014/main" id="{C20B24E9-9063-D141-9414-4E49CC889A91}"/>
              </a:ext>
            </a:extLst>
          </p:cNvPr>
          <p:cNvSpPr>
            <a:spLocks noGrp="1"/>
          </p:cNvSpPr>
          <p:nvPr>
            <p:ph type="pic" idx="1"/>
          </p:nvPr>
        </p:nvSpPr>
        <p:spPr>
          <a:xfrm>
            <a:off x="6258562" y="223520"/>
            <a:ext cx="5638163" cy="5967638"/>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16" name="Content Placeholder 2">
            <a:extLst>
              <a:ext uri="{FF2B5EF4-FFF2-40B4-BE49-F238E27FC236}">
                <a16:creationId xmlns:a16="http://schemas.microsoft.com/office/drawing/2014/main" id="{16D9945F-8BEC-1448-A7D1-9542725BC86F}"/>
              </a:ext>
            </a:extLst>
          </p:cNvPr>
          <p:cNvSpPr>
            <a:spLocks noGrp="1"/>
          </p:cNvSpPr>
          <p:nvPr>
            <p:ph sz="half" idx="11"/>
          </p:nvPr>
        </p:nvSpPr>
        <p:spPr>
          <a:xfrm>
            <a:off x="768932" y="1328313"/>
            <a:ext cx="4961309" cy="4825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40D807CE-0E90-3C43-81F5-4ADA026EA365}"/>
              </a:ext>
            </a:extLst>
          </p:cNvPr>
          <p:cNvSpPr>
            <a:spLocks noGrp="1"/>
          </p:cNvSpPr>
          <p:nvPr>
            <p:ph type="title"/>
          </p:nvPr>
        </p:nvSpPr>
        <p:spPr>
          <a:xfrm>
            <a:off x="768932" y="447885"/>
            <a:ext cx="4961309" cy="857568"/>
          </a:xfrm>
        </p:spPr>
        <p:txBody>
          <a:bodyPr>
            <a:normAutofit/>
          </a:bodyPr>
          <a:lstStyle>
            <a:lvl1pPr>
              <a:defRPr sz="3400">
                <a:solidFill>
                  <a:schemeClr val="tx1"/>
                </a:solidFill>
              </a:defRPr>
            </a:lvl1pPr>
          </a:lstStyle>
          <a:p>
            <a:r>
              <a:rPr lang="en-US"/>
              <a:t>Click to edit Master title style</a:t>
            </a:r>
          </a:p>
        </p:txBody>
      </p:sp>
    </p:spTree>
    <p:extLst>
      <p:ext uri="{BB962C8B-B14F-4D97-AF65-F5344CB8AC3E}">
        <p14:creationId xmlns:p14="http://schemas.microsoft.com/office/powerpoint/2010/main" val="1371764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with Subtitle">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D2599578-277D-5B4A-AA6D-DAD974023B2D}"/>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b="57195"/>
          <a:stretch/>
        </p:blipFill>
        <p:spPr>
          <a:xfrm>
            <a:off x="0" y="0"/>
            <a:ext cx="12192000" cy="3914078"/>
          </a:xfrm>
          <a:prstGeom prst="rect">
            <a:avLst/>
          </a:prstGeom>
        </p:spPr>
      </p:pic>
      <p:sp>
        <p:nvSpPr>
          <p:cNvPr id="7" name="TextBox 6">
            <a:extLst>
              <a:ext uri="{FF2B5EF4-FFF2-40B4-BE49-F238E27FC236}">
                <a16:creationId xmlns:a16="http://schemas.microsoft.com/office/drawing/2014/main" id="{0B7482F4-DBAB-2549-B24D-FF7DADAFCDE8}"/>
              </a:ext>
            </a:extLst>
          </p:cNvPr>
          <p:cNvSpPr txBox="1"/>
          <p:nvPr userDrawn="1"/>
        </p:nvSpPr>
        <p:spPr>
          <a:xfrm>
            <a:off x="1656081" y="711200"/>
            <a:ext cx="184731" cy="369332"/>
          </a:xfrm>
          <a:prstGeom prst="rect">
            <a:avLst/>
          </a:prstGeom>
          <a:noFill/>
        </p:spPr>
        <p:txBody>
          <a:bodyPr wrap="none" rtlCol="0">
            <a:spAutoFit/>
          </a:bodyPr>
          <a:lstStyle/>
          <a:p>
            <a:endParaRPr lang="en-US" sz="1800"/>
          </a:p>
        </p:txBody>
      </p:sp>
      <p:sp>
        <p:nvSpPr>
          <p:cNvPr id="11" name="Slide Number Placeholder 5">
            <a:extLst>
              <a:ext uri="{FF2B5EF4-FFF2-40B4-BE49-F238E27FC236}">
                <a16:creationId xmlns:a16="http://schemas.microsoft.com/office/drawing/2014/main" id="{610DDB9C-EB45-3845-9567-B64F926544D2}"/>
              </a:ext>
            </a:extLst>
          </p:cNvPr>
          <p:cNvSpPr>
            <a:spLocks noGrp="1"/>
          </p:cNvSpPr>
          <p:nvPr>
            <p:ph type="sldNum" sz="quarter" idx="4"/>
          </p:nvPr>
        </p:nvSpPr>
        <p:spPr>
          <a:xfrm>
            <a:off x="918972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74FF1622-8342-4547-97A2-32A778486B47}" type="slidenum">
              <a:rPr lang="en-US" smtClean="0"/>
              <a:pPr/>
              <a:t>‹#›</a:t>
            </a:fld>
            <a:endParaRPr lang="en-US"/>
          </a:p>
        </p:txBody>
      </p:sp>
      <p:pic>
        <p:nvPicPr>
          <p:cNvPr id="13" name="Picture 12" descr="Icon&#10;&#10;Description automatically generated with medium confidence">
            <a:extLst>
              <a:ext uri="{FF2B5EF4-FFF2-40B4-BE49-F238E27FC236}">
                <a16:creationId xmlns:a16="http://schemas.microsoft.com/office/drawing/2014/main" id="{4D927984-BC65-4C4F-A121-EF1B1C0885D3}"/>
              </a:ext>
            </a:extLst>
          </p:cNvPr>
          <p:cNvPicPr>
            <a:picLocks noChangeAspect="1"/>
          </p:cNvPicPr>
          <p:nvPr userDrawn="1"/>
        </p:nvPicPr>
        <p:blipFill>
          <a:blip r:embed="rId3"/>
          <a:stretch>
            <a:fillRect/>
          </a:stretch>
        </p:blipFill>
        <p:spPr>
          <a:xfrm>
            <a:off x="365565" y="6354768"/>
            <a:ext cx="2138848" cy="298586"/>
          </a:xfrm>
          <a:prstGeom prst="rect">
            <a:avLst/>
          </a:prstGeom>
        </p:spPr>
      </p:pic>
      <p:sp>
        <p:nvSpPr>
          <p:cNvPr id="14" name="Date Placeholder 3">
            <a:extLst>
              <a:ext uri="{FF2B5EF4-FFF2-40B4-BE49-F238E27FC236}">
                <a16:creationId xmlns:a16="http://schemas.microsoft.com/office/drawing/2014/main" id="{0F30E07E-7FB9-7445-BA14-44F3F56435E2}"/>
              </a:ext>
            </a:extLst>
          </p:cNvPr>
          <p:cNvSpPr>
            <a:spLocks noGrp="1"/>
          </p:cNvSpPr>
          <p:nvPr>
            <p:ph type="dt" sz="half" idx="2"/>
          </p:nvPr>
        </p:nvSpPr>
        <p:spPr>
          <a:xfrm>
            <a:off x="861060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8FAA2052-65C8-214A-961B-75920B5D6DE0}" type="datetime4">
              <a:rPr lang="en-US" smtClean="0"/>
              <a:pPr/>
              <a:t>September 14, 2022</a:t>
            </a:fld>
            <a:endParaRPr lang="en-US"/>
          </a:p>
        </p:txBody>
      </p:sp>
      <p:sp>
        <p:nvSpPr>
          <p:cNvPr id="15" name="TextBox 14">
            <a:extLst>
              <a:ext uri="{FF2B5EF4-FFF2-40B4-BE49-F238E27FC236}">
                <a16:creationId xmlns:a16="http://schemas.microsoft.com/office/drawing/2014/main" id="{9A26D55F-3CFF-F14F-BE58-611E91503FE2}"/>
              </a:ext>
            </a:extLst>
          </p:cNvPr>
          <p:cNvSpPr txBox="1"/>
          <p:nvPr userDrawn="1"/>
        </p:nvSpPr>
        <p:spPr>
          <a:xfrm>
            <a:off x="1656081" y="711200"/>
            <a:ext cx="184731" cy="369332"/>
          </a:xfrm>
          <a:prstGeom prst="rect">
            <a:avLst/>
          </a:prstGeom>
          <a:noFill/>
        </p:spPr>
        <p:txBody>
          <a:bodyPr wrap="none" rtlCol="0">
            <a:spAutoFit/>
          </a:bodyPr>
          <a:lstStyle/>
          <a:p>
            <a:endParaRPr lang="en-US" sz="1800"/>
          </a:p>
        </p:txBody>
      </p:sp>
      <p:sp>
        <p:nvSpPr>
          <p:cNvPr id="16" name="Title 1">
            <a:extLst>
              <a:ext uri="{FF2B5EF4-FFF2-40B4-BE49-F238E27FC236}">
                <a16:creationId xmlns:a16="http://schemas.microsoft.com/office/drawing/2014/main" id="{36BCD15E-F9BE-8043-8E60-E5DD66E9642A}"/>
              </a:ext>
            </a:extLst>
          </p:cNvPr>
          <p:cNvSpPr>
            <a:spLocks noGrp="1"/>
          </p:cNvSpPr>
          <p:nvPr>
            <p:ph type="title"/>
          </p:nvPr>
        </p:nvSpPr>
        <p:spPr>
          <a:xfrm>
            <a:off x="768931" y="447885"/>
            <a:ext cx="10654130" cy="857568"/>
          </a:xfrm>
        </p:spPr>
        <p:txBody>
          <a:bodyPr>
            <a:normAutofit/>
          </a:bodyPr>
          <a:lstStyle>
            <a:lvl1pPr>
              <a:defRPr sz="3400">
                <a:solidFill>
                  <a:schemeClr val="tx1"/>
                </a:solidFill>
              </a:defRPr>
            </a:lvl1pPr>
          </a:lstStyle>
          <a:p>
            <a:r>
              <a:rPr lang="en-US"/>
              <a:t>Click to edit Master title style</a:t>
            </a:r>
          </a:p>
        </p:txBody>
      </p:sp>
      <p:sp>
        <p:nvSpPr>
          <p:cNvPr id="17" name="Content Placeholder 2">
            <a:extLst>
              <a:ext uri="{FF2B5EF4-FFF2-40B4-BE49-F238E27FC236}">
                <a16:creationId xmlns:a16="http://schemas.microsoft.com/office/drawing/2014/main" id="{BC339545-67C6-9345-934F-CF9CD928EEB0}"/>
              </a:ext>
            </a:extLst>
          </p:cNvPr>
          <p:cNvSpPr>
            <a:spLocks noGrp="1"/>
          </p:cNvSpPr>
          <p:nvPr>
            <p:ph idx="1"/>
          </p:nvPr>
        </p:nvSpPr>
        <p:spPr>
          <a:xfrm>
            <a:off x="768932" y="1812153"/>
            <a:ext cx="10654135" cy="4334646"/>
          </a:xfrm>
        </p:spPr>
        <p:txBody>
          <a:bodyPr/>
          <a:lstStyle>
            <a:lvl2pPr marL="685783" indent="-228594">
              <a:buFont typeface="Courier New" panose="02070309020205020404" pitchFamily="49" charset="0"/>
              <a:buChar char="o"/>
              <a:defRPr/>
            </a:lvl2pPr>
            <a:lvl3pPr marL="1142971" indent="-228594">
              <a:buFont typeface="System Font Regular"/>
              <a:buChar char="–"/>
              <a:defRPr/>
            </a:lvl3pPr>
            <a:lvl5pPr marL="2057349" indent="-228594">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F9599F7B-9F65-6244-B52B-FA45546124B7}"/>
              </a:ext>
            </a:extLst>
          </p:cNvPr>
          <p:cNvSpPr>
            <a:spLocks noGrp="1"/>
          </p:cNvSpPr>
          <p:nvPr>
            <p:ph type="body" idx="10" hasCustomPrompt="1"/>
          </p:nvPr>
        </p:nvSpPr>
        <p:spPr>
          <a:xfrm>
            <a:off x="768931" y="1328314"/>
            <a:ext cx="10654130" cy="483839"/>
          </a:xfrm>
        </p:spPr>
        <p:txBody>
          <a:bodyPr anchor="b">
            <a:normAutofit/>
          </a:bodyPr>
          <a:lstStyle>
            <a:lvl1pPr marL="0" indent="0">
              <a:buNone/>
              <a:defRPr sz="2600" b="1">
                <a:solidFill>
                  <a:srgbClr val="03647A"/>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Tree>
    <p:extLst>
      <p:ext uri="{BB962C8B-B14F-4D97-AF65-F5344CB8AC3E}">
        <p14:creationId xmlns:p14="http://schemas.microsoft.com/office/powerpoint/2010/main" val="31153446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61301D-6F09-FF4D-BCE1-C58876CFC27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31852"/>
          <a:stretch/>
        </p:blipFill>
        <p:spPr>
          <a:xfrm>
            <a:off x="0" y="1332481"/>
            <a:ext cx="12192000" cy="5525519"/>
          </a:xfrm>
          <a:prstGeom prst="rect">
            <a:avLst/>
          </a:prstGeom>
        </p:spPr>
      </p:pic>
      <p:sp>
        <p:nvSpPr>
          <p:cNvPr id="10" name="Slide Number Placeholder 5">
            <a:extLst>
              <a:ext uri="{FF2B5EF4-FFF2-40B4-BE49-F238E27FC236}">
                <a16:creationId xmlns:a16="http://schemas.microsoft.com/office/drawing/2014/main" id="{FEF1C823-0B43-D548-BECB-5647C3ADC796}"/>
              </a:ext>
            </a:extLst>
          </p:cNvPr>
          <p:cNvSpPr>
            <a:spLocks noGrp="1"/>
          </p:cNvSpPr>
          <p:nvPr>
            <p:ph type="sldNum" sz="quarter" idx="4"/>
          </p:nvPr>
        </p:nvSpPr>
        <p:spPr>
          <a:xfrm>
            <a:off x="918972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74FF1622-8342-4547-97A2-32A778486B47}" type="slidenum">
              <a:rPr lang="en-US" smtClean="0"/>
              <a:pPr/>
              <a:t>‹#›</a:t>
            </a:fld>
            <a:endParaRPr lang="en-US"/>
          </a:p>
        </p:txBody>
      </p:sp>
      <p:pic>
        <p:nvPicPr>
          <p:cNvPr id="9" name="Picture 8" descr="Icon&#10;&#10;Description automatically generated with medium confidence">
            <a:extLst>
              <a:ext uri="{FF2B5EF4-FFF2-40B4-BE49-F238E27FC236}">
                <a16:creationId xmlns:a16="http://schemas.microsoft.com/office/drawing/2014/main" id="{E3540518-F910-2B42-8BD0-4CCD050A93AE}"/>
              </a:ext>
            </a:extLst>
          </p:cNvPr>
          <p:cNvPicPr>
            <a:picLocks noChangeAspect="1"/>
          </p:cNvPicPr>
          <p:nvPr userDrawn="1"/>
        </p:nvPicPr>
        <p:blipFill>
          <a:blip r:embed="rId3"/>
          <a:stretch>
            <a:fillRect/>
          </a:stretch>
        </p:blipFill>
        <p:spPr>
          <a:xfrm>
            <a:off x="365565" y="6354768"/>
            <a:ext cx="2138848" cy="298586"/>
          </a:xfrm>
          <a:prstGeom prst="rect">
            <a:avLst/>
          </a:prstGeom>
        </p:spPr>
      </p:pic>
      <p:sp>
        <p:nvSpPr>
          <p:cNvPr id="8" name="Date Placeholder 3">
            <a:extLst>
              <a:ext uri="{FF2B5EF4-FFF2-40B4-BE49-F238E27FC236}">
                <a16:creationId xmlns:a16="http://schemas.microsoft.com/office/drawing/2014/main" id="{FD8ADEF1-CF75-784A-9F3B-1D0C63CCD260}"/>
              </a:ext>
            </a:extLst>
          </p:cNvPr>
          <p:cNvSpPr>
            <a:spLocks noGrp="1"/>
          </p:cNvSpPr>
          <p:nvPr>
            <p:ph type="dt" sz="half" idx="2"/>
          </p:nvPr>
        </p:nvSpPr>
        <p:spPr>
          <a:xfrm>
            <a:off x="861060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a:t>August 26, 2022</a:t>
            </a:r>
          </a:p>
        </p:txBody>
      </p:sp>
      <p:sp>
        <p:nvSpPr>
          <p:cNvPr id="11" name="Rectangle 10">
            <a:extLst>
              <a:ext uri="{FF2B5EF4-FFF2-40B4-BE49-F238E27FC236}">
                <a16:creationId xmlns:a16="http://schemas.microsoft.com/office/drawing/2014/main" id="{B0052500-42B4-AE45-BDE0-40FE6C80CF2D}"/>
              </a:ext>
            </a:extLst>
          </p:cNvPr>
          <p:cNvSpPr/>
          <p:nvPr userDrawn="1"/>
        </p:nvSpPr>
        <p:spPr>
          <a:xfrm>
            <a:off x="3310622" y="6432375"/>
            <a:ext cx="5570756" cy="215444"/>
          </a:xfrm>
          <a:prstGeom prst="rect">
            <a:avLst/>
          </a:prstGeom>
        </p:spPr>
        <p:txBody>
          <a:bodyPr wrap="non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spTree>
    <p:extLst>
      <p:ext uri="{BB962C8B-B14F-4D97-AF65-F5344CB8AC3E}">
        <p14:creationId xmlns:p14="http://schemas.microsoft.com/office/powerpoint/2010/main" val="33910447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E177C312-2F06-E841-BA30-71580F95E222}"/>
              </a:ext>
            </a:extLst>
          </p:cNvPr>
          <p:cNvPicPr>
            <a:picLocks noChangeAspect="1"/>
          </p:cNvPicPr>
          <p:nvPr userDrawn="1"/>
        </p:nvPicPr>
        <p:blipFill rotWithShape="1">
          <a:blip r:embed="rId2"/>
          <a:srcRect l="-6610" r="6610"/>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4E497EAD-AD63-6A41-BCD7-AAB30D352E37}"/>
              </a:ext>
            </a:extLst>
          </p:cNvPr>
          <p:cNvSpPr/>
          <p:nvPr userDrawn="1"/>
        </p:nvSpPr>
        <p:spPr>
          <a:xfrm>
            <a:off x="1" y="0"/>
            <a:ext cx="6901841" cy="6858000"/>
          </a:xfrm>
          <a:prstGeom prst="rect">
            <a:avLst/>
          </a:prstGeom>
          <a:gradFill flip="none" rotWithShape="1">
            <a:gsLst>
              <a:gs pos="0">
                <a:schemeClr val="bg1">
                  <a:alpha val="0"/>
                </a:schemeClr>
              </a:gs>
              <a:gs pos="5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pic>
        <p:nvPicPr>
          <p:cNvPr id="10" name="Picture 9">
            <a:extLst>
              <a:ext uri="{FF2B5EF4-FFF2-40B4-BE49-F238E27FC236}">
                <a16:creationId xmlns:a16="http://schemas.microsoft.com/office/drawing/2014/main" id="{25964B7E-936F-4C4B-9F7A-3E117667431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38201" y="5319300"/>
            <a:ext cx="2053281" cy="648899"/>
          </a:xfrm>
          <a:prstGeom prst="rect">
            <a:avLst/>
          </a:prstGeom>
        </p:spPr>
      </p:pic>
      <p:sp>
        <p:nvSpPr>
          <p:cNvPr id="9" name="Slide Number Placeholder 5">
            <a:extLst>
              <a:ext uri="{FF2B5EF4-FFF2-40B4-BE49-F238E27FC236}">
                <a16:creationId xmlns:a16="http://schemas.microsoft.com/office/drawing/2014/main" id="{CBEB73A3-BDA3-3347-9F5C-C03E5CA2D699}"/>
              </a:ext>
            </a:extLst>
          </p:cNvPr>
          <p:cNvSpPr>
            <a:spLocks noGrp="1"/>
          </p:cNvSpPr>
          <p:nvPr>
            <p:ph type="sldNum" sz="quarter" idx="4"/>
          </p:nvPr>
        </p:nvSpPr>
        <p:spPr>
          <a:xfrm>
            <a:off x="918972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74FF1622-8342-4547-97A2-32A778486B47}" type="slidenum">
              <a:rPr lang="en-US" smtClean="0"/>
              <a:pPr/>
              <a:t>‹#›</a:t>
            </a:fld>
            <a:endParaRPr lang="en-US"/>
          </a:p>
        </p:txBody>
      </p:sp>
      <p:sp>
        <p:nvSpPr>
          <p:cNvPr id="15" name="Title 1">
            <a:extLst>
              <a:ext uri="{FF2B5EF4-FFF2-40B4-BE49-F238E27FC236}">
                <a16:creationId xmlns:a16="http://schemas.microsoft.com/office/drawing/2014/main" id="{B318B283-CB11-A747-B155-C41E00769CB1}"/>
              </a:ext>
            </a:extLst>
          </p:cNvPr>
          <p:cNvSpPr>
            <a:spLocks noGrp="1"/>
          </p:cNvSpPr>
          <p:nvPr>
            <p:ph type="title" hasCustomPrompt="1"/>
          </p:nvPr>
        </p:nvSpPr>
        <p:spPr>
          <a:xfrm>
            <a:off x="768931" y="447885"/>
            <a:ext cx="10515600" cy="857568"/>
          </a:xfrm>
        </p:spPr>
        <p:txBody>
          <a:bodyPr>
            <a:normAutofit/>
          </a:bodyPr>
          <a:lstStyle>
            <a:lvl1pPr>
              <a:defRPr sz="3400">
                <a:solidFill>
                  <a:srgbClr val="03647A"/>
                </a:solidFill>
              </a:defRPr>
            </a:lvl1pPr>
          </a:lstStyle>
          <a:p>
            <a:r>
              <a:rPr lang="en-US"/>
              <a:t>Your Guides</a:t>
            </a:r>
          </a:p>
        </p:txBody>
      </p:sp>
      <p:sp>
        <p:nvSpPr>
          <p:cNvPr id="12" name="Date Placeholder 3">
            <a:extLst>
              <a:ext uri="{FF2B5EF4-FFF2-40B4-BE49-F238E27FC236}">
                <a16:creationId xmlns:a16="http://schemas.microsoft.com/office/drawing/2014/main" id="{F98FE023-3CB6-244C-ADC4-3E897D488F88}"/>
              </a:ext>
            </a:extLst>
          </p:cNvPr>
          <p:cNvSpPr>
            <a:spLocks noGrp="1"/>
          </p:cNvSpPr>
          <p:nvPr>
            <p:ph type="dt" sz="half" idx="2"/>
          </p:nvPr>
        </p:nvSpPr>
        <p:spPr>
          <a:xfrm>
            <a:off x="861060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a:t>August 26, 2022</a:t>
            </a:r>
          </a:p>
        </p:txBody>
      </p:sp>
      <p:sp>
        <p:nvSpPr>
          <p:cNvPr id="14" name="Rectangle 13">
            <a:extLst>
              <a:ext uri="{FF2B5EF4-FFF2-40B4-BE49-F238E27FC236}">
                <a16:creationId xmlns:a16="http://schemas.microsoft.com/office/drawing/2014/main" id="{69AADAC4-98FC-BD45-B497-84C0B888CF61}"/>
              </a:ext>
            </a:extLst>
          </p:cNvPr>
          <p:cNvSpPr/>
          <p:nvPr userDrawn="1"/>
        </p:nvSpPr>
        <p:spPr>
          <a:xfrm>
            <a:off x="2716744" y="6352542"/>
            <a:ext cx="6619973" cy="215444"/>
          </a:xfrm>
          <a:prstGeom prst="rect">
            <a:avLst/>
          </a:prstGeom>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spTree>
    <p:extLst>
      <p:ext uri="{BB962C8B-B14F-4D97-AF65-F5344CB8AC3E}">
        <p14:creationId xmlns:p14="http://schemas.microsoft.com/office/powerpoint/2010/main" val="10418017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6E5C742F-5E34-D747-87FB-EC66C3E48355}"/>
              </a:ext>
            </a:extLst>
          </p:cNvPr>
          <p:cNvPicPr>
            <a:picLocks noChangeAspect="1"/>
          </p:cNvPicPr>
          <p:nvPr userDrawn="1"/>
        </p:nvPicPr>
        <p:blipFill rotWithShape="1">
          <a:blip r:embed="rId2"/>
          <a:srcRect l="14524" r="37142"/>
          <a:stretch/>
        </p:blipFill>
        <p:spPr>
          <a:xfrm>
            <a:off x="0" y="0"/>
            <a:ext cx="12192000" cy="6858000"/>
          </a:xfrm>
          <a:prstGeom prst="rect">
            <a:avLst/>
          </a:prstGeom>
        </p:spPr>
      </p:pic>
      <p:pic>
        <p:nvPicPr>
          <p:cNvPr id="6" name="Graphic 5">
            <a:extLst>
              <a:ext uri="{FF2B5EF4-FFF2-40B4-BE49-F238E27FC236}">
                <a16:creationId xmlns:a16="http://schemas.microsoft.com/office/drawing/2014/main" id="{4E7B1BCE-1B84-1F42-9B65-4D7DDCCA11A6}"/>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4520" y="457381"/>
            <a:ext cx="2478024" cy="784981"/>
          </a:xfrm>
          <a:prstGeom prst="rect">
            <a:avLst/>
          </a:prstGeom>
        </p:spPr>
      </p:pic>
      <p:sp>
        <p:nvSpPr>
          <p:cNvPr id="8" name="Slide Number Placeholder 3">
            <a:extLst>
              <a:ext uri="{FF2B5EF4-FFF2-40B4-BE49-F238E27FC236}">
                <a16:creationId xmlns:a16="http://schemas.microsoft.com/office/drawing/2014/main" id="{F76AFEF7-C978-9245-8DD4-496C755270D0}"/>
              </a:ext>
            </a:extLst>
          </p:cNvPr>
          <p:cNvSpPr>
            <a:spLocks noGrp="1"/>
          </p:cNvSpPr>
          <p:nvPr>
            <p:ph type="sldNum" sz="quarter" idx="11"/>
          </p:nvPr>
        </p:nvSpPr>
        <p:spPr>
          <a:xfrm>
            <a:off x="9166013" y="6438266"/>
            <a:ext cx="2743200" cy="365125"/>
          </a:xfrm>
        </p:spPr>
        <p:txBody>
          <a:bodyPr/>
          <a:lstStyle>
            <a:lvl1pPr>
              <a:defRPr>
                <a:solidFill>
                  <a:schemeClr val="bg1"/>
                </a:solidFill>
              </a:defRPr>
            </a:lvl1pPr>
          </a:lstStyle>
          <a:p>
            <a:fld id="{A5ADF824-5DA6-8947-92A8-11800B62386F}" type="slidenum">
              <a:rPr lang="en-US" smtClean="0"/>
              <a:pPr/>
              <a:t>‹#›</a:t>
            </a:fld>
            <a:endParaRPr lang="en-US"/>
          </a:p>
        </p:txBody>
      </p:sp>
      <p:sp>
        <p:nvSpPr>
          <p:cNvPr id="9" name="Title 1">
            <a:extLst>
              <a:ext uri="{FF2B5EF4-FFF2-40B4-BE49-F238E27FC236}">
                <a16:creationId xmlns:a16="http://schemas.microsoft.com/office/drawing/2014/main" id="{28831783-0E01-FC4B-9439-3929A190735F}"/>
              </a:ext>
            </a:extLst>
          </p:cNvPr>
          <p:cNvSpPr>
            <a:spLocks noGrp="1"/>
          </p:cNvSpPr>
          <p:nvPr>
            <p:ph type="ctrTitle"/>
          </p:nvPr>
        </p:nvSpPr>
        <p:spPr>
          <a:xfrm>
            <a:off x="604520" y="2339324"/>
            <a:ext cx="10252697" cy="1812921"/>
          </a:xfrm>
        </p:spPr>
        <p:txBody>
          <a:bodyPr anchor="b">
            <a:normAutofit/>
          </a:bodyPr>
          <a:lstStyle>
            <a:lvl1pPr algn="l">
              <a:defRPr sz="5400" b="1">
                <a:solidFill>
                  <a:schemeClr val="bg1"/>
                </a:solidFill>
              </a:defRPr>
            </a:lvl1pPr>
          </a:lstStyle>
          <a:p>
            <a:r>
              <a:rPr lang="en-US"/>
              <a:t>Click to edit Master title style</a:t>
            </a:r>
          </a:p>
        </p:txBody>
      </p:sp>
      <p:sp>
        <p:nvSpPr>
          <p:cNvPr id="10" name="Subtitle 2">
            <a:extLst>
              <a:ext uri="{FF2B5EF4-FFF2-40B4-BE49-F238E27FC236}">
                <a16:creationId xmlns:a16="http://schemas.microsoft.com/office/drawing/2014/main" id="{CF700BA5-8DA1-D74E-8FD1-059C3A687F0A}"/>
              </a:ext>
            </a:extLst>
          </p:cNvPr>
          <p:cNvSpPr>
            <a:spLocks noGrp="1"/>
          </p:cNvSpPr>
          <p:nvPr>
            <p:ph type="subTitle" idx="1"/>
          </p:nvPr>
        </p:nvSpPr>
        <p:spPr>
          <a:xfrm>
            <a:off x="604519" y="4165330"/>
            <a:ext cx="8735908" cy="933595"/>
          </a:xfrm>
        </p:spPr>
        <p:txBody>
          <a:bodyPr/>
          <a:lstStyle>
            <a:lvl1pPr marL="0" indent="0" algn="l">
              <a:buNone/>
              <a:defRPr sz="2400" b="1">
                <a:solidFill>
                  <a:srgbClr val="60B8CC"/>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2" name="Date Placeholder 3">
            <a:extLst>
              <a:ext uri="{FF2B5EF4-FFF2-40B4-BE49-F238E27FC236}">
                <a16:creationId xmlns:a16="http://schemas.microsoft.com/office/drawing/2014/main" id="{622EA732-7CD1-3041-BA10-9F15699F9759}"/>
              </a:ext>
            </a:extLst>
          </p:cNvPr>
          <p:cNvSpPr>
            <a:spLocks noGrp="1"/>
          </p:cNvSpPr>
          <p:nvPr>
            <p:ph type="dt" sz="half" idx="10"/>
          </p:nvPr>
        </p:nvSpPr>
        <p:spPr>
          <a:xfrm>
            <a:off x="8610600" y="6438266"/>
            <a:ext cx="2743200" cy="365125"/>
          </a:xfrm>
        </p:spPr>
        <p:txBody>
          <a:bodyPr/>
          <a:lstStyle>
            <a:lvl1pPr>
              <a:defRPr>
                <a:solidFill>
                  <a:schemeClr val="bg1"/>
                </a:solidFill>
              </a:defRPr>
            </a:lvl1pPr>
          </a:lstStyle>
          <a:p>
            <a:r>
              <a:rPr lang="en-US"/>
              <a:t>August 26, 2022</a:t>
            </a:r>
          </a:p>
        </p:txBody>
      </p:sp>
      <p:sp>
        <p:nvSpPr>
          <p:cNvPr id="14" name="Rectangle 13">
            <a:extLst>
              <a:ext uri="{FF2B5EF4-FFF2-40B4-BE49-F238E27FC236}">
                <a16:creationId xmlns:a16="http://schemas.microsoft.com/office/drawing/2014/main" id="{F36EDD4A-9B26-F809-CF04-1F7A076CD92C}"/>
              </a:ext>
            </a:extLst>
          </p:cNvPr>
          <p:cNvSpPr/>
          <p:nvPr userDrawn="1"/>
        </p:nvSpPr>
        <p:spPr>
          <a:xfrm>
            <a:off x="3413760" y="6533975"/>
            <a:ext cx="4991947" cy="183694"/>
          </a:xfrm>
          <a:prstGeom prst="rect">
            <a:avLst/>
          </a:prstGeom>
          <a:noFill/>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spTree>
    <p:extLst>
      <p:ext uri="{BB962C8B-B14F-4D97-AF65-F5344CB8AC3E}">
        <p14:creationId xmlns:p14="http://schemas.microsoft.com/office/powerpoint/2010/main" val="18260292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107E71B7-1015-D84A-B565-AF116CD66905}"/>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l="15083" r="9917" b="57195"/>
          <a:stretch/>
        </p:blipFill>
        <p:spPr>
          <a:xfrm>
            <a:off x="0" y="0"/>
            <a:ext cx="12192000" cy="3914078"/>
          </a:xfrm>
          <a:prstGeom prst="rect">
            <a:avLst/>
          </a:prstGeom>
        </p:spPr>
      </p:pic>
      <p:sp>
        <p:nvSpPr>
          <p:cNvPr id="2" name="Title 1"/>
          <p:cNvSpPr>
            <a:spLocks noGrp="1"/>
          </p:cNvSpPr>
          <p:nvPr>
            <p:ph type="title"/>
          </p:nvPr>
        </p:nvSpPr>
        <p:spPr>
          <a:xfrm>
            <a:off x="838200" y="365127"/>
            <a:ext cx="10515600" cy="1026794"/>
          </a:xfrm>
        </p:spPr>
        <p:txBody>
          <a:bodyPr>
            <a:normAutofit/>
          </a:bodyPr>
          <a:lstStyle>
            <a:lvl1pPr>
              <a:defRPr sz="3400"/>
            </a:lvl1pPr>
          </a:lstStyle>
          <a:p>
            <a:r>
              <a:rPr lang="en-US"/>
              <a:t>Click to edit Master title style</a:t>
            </a:r>
          </a:p>
        </p:txBody>
      </p:sp>
      <p:sp>
        <p:nvSpPr>
          <p:cNvPr id="3" name="Content Placeholder 2"/>
          <p:cNvSpPr>
            <a:spLocks noGrp="1"/>
          </p:cNvSpPr>
          <p:nvPr>
            <p:ph idx="1"/>
          </p:nvPr>
        </p:nvSpPr>
        <p:spPr>
          <a:xfrm>
            <a:off x="838200" y="1391921"/>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August 26, 2022</a:t>
            </a:r>
          </a:p>
        </p:txBody>
      </p:sp>
      <p:sp>
        <p:nvSpPr>
          <p:cNvPr id="6" name="Slide Number Placeholder 5"/>
          <p:cNvSpPr>
            <a:spLocks noGrp="1"/>
          </p:cNvSpPr>
          <p:nvPr>
            <p:ph type="sldNum" sz="quarter" idx="12"/>
          </p:nvPr>
        </p:nvSpPr>
        <p:spPr/>
        <p:txBody>
          <a:bodyPr/>
          <a:lstStyle/>
          <a:p>
            <a:fld id="{A5ADF824-5DA6-8947-92A8-11800B62386F}" type="slidenum">
              <a:rPr lang="en-US" smtClean="0"/>
              <a:t>‹#›</a:t>
            </a:fld>
            <a:endParaRPr lang="en-US"/>
          </a:p>
        </p:txBody>
      </p:sp>
      <p:pic>
        <p:nvPicPr>
          <p:cNvPr id="10" name="Picture 9" descr="Shape&#10;&#10;Description automatically generated with medium confidence">
            <a:extLst>
              <a:ext uri="{FF2B5EF4-FFF2-40B4-BE49-F238E27FC236}">
                <a16:creationId xmlns:a16="http://schemas.microsoft.com/office/drawing/2014/main" id="{0CE73374-DDF9-7E46-A827-337D1AE6EFB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93971" y="6328467"/>
            <a:ext cx="1199815" cy="393473"/>
          </a:xfrm>
          <a:prstGeom prst="rect">
            <a:avLst/>
          </a:prstGeom>
        </p:spPr>
      </p:pic>
    </p:spTree>
    <p:extLst>
      <p:ext uri="{BB962C8B-B14F-4D97-AF65-F5344CB8AC3E}">
        <p14:creationId xmlns:p14="http://schemas.microsoft.com/office/powerpoint/2010/main" val="1845621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9DAFBB8-47F6-0E42-A563-2E43D66F0D62}"/>
              </a:ext>
            </a:extLst>
          </p:cNvPr>
          <p:cNvPicPr>
            <a:picLocks noChangeAspect="1"/>
          </p:cNvPicPr>
          <p:nvPr userDrawn="1"/>
        </p:nvPicPr>
        <p:blipFill rotWithShape="1">
          <a:blip r:embed="rId2"/>
          <a:srcRect l="1206" r="34349"/>
          <a:stretch/>
        </p:blipFill>
        <p:spPr>
          <a:xfrm>
            <a:off x="0" y="0"/>
            <a:ext cx="12192000" cy="6858000"/>
          </a:xfrm>
          <a:prstGeom prst="rect">
            <a:avLst/>
          </a:prstGeom>
        </p:spPr>
      </p:pic>
      <p:pic>
        <p:nvPicPr>
          <p:cNvPr id="18" name="Graphic 17">
            <a:extLst>
              <a:ext uri="{FF2B5EF4-FFF2-40B4-BE49-F238E27FC236}">
                <a16:creationId xmlns:a16="http://schemas.microsoft.com/office/drawing/2014/main" id="{700BB1ED-648B-5140-A7CC-3E44B1B922C4}"/>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2309" y="457906"/>
            <a:ext cx="2335859" cy="739631"/>
          </a:xfrm>
          <a:prstGeom prst="rect">
            <a:avLst/>
          </a:prstGeom>
        </p:spPr>
      </p:pic>
      <p:sp>
        <p:nvSpPr>
          <p:cNvPr id="10" name="Slide Number Placeholder 5">
            <a:extLst>
              <a:ext uri="{FF2B5EF4-FFF2-40B4-BE49-F238E27FC236}">
                <a16:creationId xmlns:a16="http://schemas.microsoft.com/office/drawing/2014/main" id="{EE99C05A-E4C8-7D49-A74A-69A7F17B68EE}"/>
              </a:ext>
            </a:extLst>
          </p:cNvPr>
          <p:cNvSpPr>
            <a:spLocks noGrp="1"/>
          </p:cNvSpPr>
          <p:nvPr>
            <p:ph type="sldNum" sz="quarter" idx="4"/>
          </p:nvPr>
        </p:nvSpPr>
        <p:spPr>
          <a:xfrm>
            <a:off x="9189720" y="6352542"/>
            <a:ext cx="2743200" cy="365125"/>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74FF1622-8342-4547-97A2-32A778486B47}" type="slidenum">
              <a:rPr lang="en-US" smtClean="0"/>
              <a:pPr/>
              <a:t>‹#›</a:t>
            </a:fld>
            <a:endParaRPr lang="en-US"/>
          </a:p>
        </p:txBody>
      </p:sp>
      <p:sp>
        <p:nvSpPr>
          <p:cNvPr id="11" name="Title 1">
            <a:extLst>
              <a:ext uri="{FF2B5EF4-FFF2-40B4-BE49-F238E27FC236}">
                <a16:creationId xmlns:a16="http://schemas.microsoft.com/office/drawing/2014/main" id="{1C6350CD-EBF0-844D-8C86-F7AD94B073F0}"/>
              </a:ext>
            </a:extLst>
          </p:cNvPr>
          <p:cNvSpPr>
            <a:spLocks noGrp="1"/>
          </p:cNvSpPr>
          <p:nvPr>
            <p:ph type="ctrTitle"/>
          </p:nvPr>
        </p:nvSpPr>
        <p:spPr>
          <a:xfrm>
            <a:off x="702309" y="2210251"/>
            <a:ext cx="7689523" cy="1812921"/>
          </a:xfrm>
        </p:spPr>
        <p:txBody>
          <a:bodyPr anchor="b"/>
          <a:lstStyle>
            <a:lvl1pPr algn="l">
              <a:defRPr sz="6000">
                <a:solidFill>
                  <a:schemeClr val="bg1"/>
                </a:solidFill>
              </a:defRPr>
            </a:lvl1pPr>
          </a:lstStyle>
          <a:p>
            <a:r>
              <a:rPr lang="en-US"/>
              <a:t>Click to edit Master title style</a:t>
            </a:r>
          </a:p>
        </p:txBody>
      </p:sp>
      <p:sp>
        <p:nvSpPr>
          <p:cNvPr id="12" name="Subtitle 2">
            <a:extLst>
              <a:ext uri="{FF2B5EF4-FFF2-40B4-BE49-F238E27FC236}">
                <a16:creationId xmlns:a16="http://schemas.microsoft.com/office/drawing/2014/main" id="{67B8DE55-7C84-3D4C-A3B8-4FE0F410A0FD}"/>
              </a:ext>
            </a:extLst>
          </p:cNvPr>
          <p:cNvSpPr>
            <a:spLocks noGrp="1"/>
          </p:cNvSpPr>
          <p:nvPr>
            <p:ph type="subTitle" idx="1"/>
          </p:nvPr>
        </p:nvSpPr>
        <p:spPr>
          <a:xfrm>
            <a:off x="702309" y="4294179"/>
            <a:ext cx="6551931" cy="933595"/>
          </a:xfrm>
        </p:spPr>
        <p:txBody>
          <a:bodyPr/>
          <a:lstStyle>
            <a:lvl1pPr marL="0" indent="0" algn="l">
              <a:buNone/>
              <a:defRPr sz="2400" b="1">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9" name="Date Placeholder 3">
            <a:extLst>
              <a:ext uri="{FF2B5EF4-FFF2-40B4-BE49-F238E27FC236}">
                <a16:creationId xmlns:a16="http://schemas.microsoft.com/office/drawing/2014/main" id="{8A701068-EBEB-3A40-B4D8-2E8DFF787DF3}"/>
              </a:ext>
            </a:extLst>
          </p:cNvPr>
          <p:cNvSpPr>
            <a:spLocks noGrp="1"/>
          </p:cNvSpPr>
          <p:nvPr>
            <p:ph type="dt" sz="half" idx="2"/>
          </p:nvPr>
        </p:nvSpPr>
        <p:spPr>
          <a:xfrm>
            <a:off x="8610600" y="6352542"/>
            <a:ext cx="2743200" cy="365125"/>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8FAA2052-65C8-214A-961B-75920B5D6DE0}" type="datetime4">
              <a:rPr lang="en-US" smtClean="0"/>
              <a:pPr/>
              <a:t>September 14, 2022</a:t>
            </a:fld>
            <a:endParaRPr lang="en-US"/>
          </a:p>
        </p:txBody>
      </p:sp>
      <p:sp>
        <p:nvSpPr>
          <p:cNvPr id="15" name="Rectangle 14">
            <a:extLst>
              <a:ext uri="{FF2B5EF4-FFF2-40B4-BE49-F238E27FC236}">
                <a16:creationId xmlns:a16="http://schemas.microsoft.com/office/drawing/2014/main" id="{49F4E2C7-67A9-0945-9AB9-575A11F0E815}"/>
              </a:ext>
            </a:extLst>
          </p:cNvPr>
          <p:cNvSpPr/>
          <p:nvPr userDrawn="1"/>
        </p:nvSpPr>
        <p:spPr>
          <a:xfrm>
            <a:off x="3310622" y="6432375"/>
            <a:ext cx="5570756" cy="215444"/>
          </a:xfrm>
          <a:prstGeom prst="rect">
            <a:avLst/>
          </a:prstGeom>
        </p:spPr>
        <p:txBody>
          <a:bodyPr wrap="non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spTree>
    <p:extLst>
      <p:ext uri="{BB962C8B-B14F-4D97-AF65-F5344CB8AC3E}">
        <p14:creationId xmlns:p14="http://schemas.microsoft.com/office/powerpoint/2010/main" val="2445624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735209A-7981-DE49-B0E5-28824F8820F0}"/>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contrast="26000"/>
                    </a14:imgEffect>
                  </a14:imgLayer>
                </a14:imgProps>
              </a:ext>
            </a:extLst>
          </a:blip>
          <a:srcRect l="35071" r="19126" b="54199"/>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1F2A8914-9907-9A44-8098-71BCFB1EFFE6}"/>
              </a:ext>
            </a:extLst>
          </p:cNvPr>
          <p:cNvSpPr>
            <a:spLocks noGrp="1"/>
          </p:cNvSpPr>
          <p:nvPr>
            <p:ph type="sldNum" sz="quarter" idx="12"/>
          </p:nvPr>
        </p:nvSpPr>
        <p:spPr/>
        <p:txBody>
          <a:bodyPr/>
          <a:lstStyle>
            <a:lvl1pPr>
              <a:defRPr>
                <a:solidFill>
                  <a:schemeClr val="tx1"/>
                </a:solidFill>
              </a:defRPr>
            </a:lvl1pPr>
          </a:lstStyle>
          <a:p>
            <a:fld id="{74FF1622-8342-4547-97A2-32A778486B47}" type="slidenum">
              <a:rPr lang="en-US" smtClean="0"/>
              <a:pPr/>
              <a:t>‹#›</a:t>
            </a:fld>
            <a:endParaRPr lang="en-US"/>
          </a:p>
        </p:txBody>
      </p:sp>
      <p:pic>
        <p:nvPicPr>
          <p:cNvPr id="20" name="Picture 19">
            <a:extLst>
              <a:ext uri="{FF2B5EF4-FFF2-40B4-BE49-F238E27FC236}">
                <a16:creationId xmlns:a16="http://schemas.microsoft.com/office/drawing/2014/main" id="{8E401A50-5B65-4A40-9E76-C85D787F911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97789" y="470991"/>
            <a:ext cx="2340380" cy="739631"/>
          </a:xfrm>
          <a:prstGeom prst="rect">
            <a:avLst/>
          </a:prstGeom>
        </p:spPr>
      </p:pic>
      <p:sp>
        <p:nvSpPr>
          <p:cNvPr id="18" name="Title 1">
            <a:extLst>
              <a:ext uri="{FF2B5EF4-FFF2-40B4-BE49-F238E27FC236}">
                <a16:creationId xmlns:a16="http://schemas.microsoft.com/office/drawing/2014/main" id="{DABA798C-1716-A445-8FE2-F7D9763598EC}"/>
              </a:ext>
            </a:extLst>
          </p:cNvPr>
          <p:cNvSpPr>
            <a:spLocks noGrp="1"/>
          </p:cNvSpPr>
          <p:nvPr>
            <p:ph type="ctrTitle"/>
          </p:nvPr>
        </p:nvSpPr>
        <p:spPr>
          <a:xfrm>
            <a:off x="697788" y="2702923"/>
            <a:ext cx="7689523" cy="1337973"/>
          </a:xfrm>
        </p:spPr>
        <p:txBody>
          <a:bodyPr anchor="b">
            <a:normAutofit/>
          </a:bodyPr>
          <a:lstStyle>
            <a:lvl1pPr algn="l">
              <a:defRPr sz="4500">
                <a:solidFill>
                  <a:schemeClr val="tx1"/>
                </a:solidFill>
              </a:defRPr>
            </a:lvl1pPr>
          </a:lstStyle>
          <a:p>
            <a:r>
              <a:rPr lang="en-US"/>
              <a:t>Click to edit Master title style</a:t>
            </a:r>
          </a:p>
        </p:txBody>
      </p:sp>
      <p:sp>
        <p:nvSpPr>
          <p:cNvPr id="19" name="Subtitle 2">
            <a:extLst>
              <a:ext uri="{FF2B5EF4-FFF2-40B4-BE49-F238E27FC236}">
                <a16:creationId xmlns:a16="http://schemas.microsoft.com/office/drawing/2014/main" id="{6514CB7E-1D1F-A344-AD81-501EF93E3069}"/>
              </a:ext>
            </a:extLst>
          </p:cNvPr>
          <p:cNvSpPr>
            <a:spLocks noGrp="1"/>
          </p:cNvSpPr>
          <p:nvPr>
            <p:ph type="subTitle" idx="1"/>
          </p:nvPr>
        </p:nvSpPr>
        <p:spPr>
          <a:xfrm>
            <a:off x="697788" y="4476233"/>
            <a:ext cx="6551931" cy="933595"/>
          </a:xfrm>
        </p:spPr>
        <p:txBody>
          <a:bodyPr/>
          <a:lstStyle>
            <a:lvl1pPr marL="0" indent="0" algn="l">
              <a:buNone/>
              <a:defRPr sz="2400" b="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28" name="Subtitle 2">
            <a:extLst>
              <a:ext uri="{FF2B5EF4-FFF2-40B4-BE49-F238E27FC236}">
                <a16:creationId xmlns:a16="http://schemas.microsoft.com/office/drawing/2014/main" id="{30AB28DA-7ABA-5940-8D3A-47A8625B58FE}"/>
              </a:ext>
            </a:extLst>
          </p:cNvPr>
          <p:cNvSpPr txBox="1">
            <a:spLocks/>
          </p:cNvSpPr>
          <p:nvPr userDrawn="1"/>
        </p:nvSpPr>
        <p:spPr>
          <a:xfrm>
            <a:off x="697788" y="2004719"/>
            <a:ext cx="6551931" cy="93359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Courier New" panose="02070309020205020404" pitchFamily="49"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System Font Regular"/>
              <a:buNone/>
              <a:defRPr sz="18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Courier New" panose="02070309020205020404" pitchFamily="49" charset="0"/>
              <a:buNone/>
              <a:defRPr sz="1600" b="0" i="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400"/>
          </a:p>
        </p:txBody>
      </p:sp>
      <p:sp>
        <p:nvSpPr>
          <p:cNvPr id="30" name="Text Placeholder 29">
            <a:extLst>
              <a:ext uri="{FF2B5EF4-FFF2-40B4-BE49-F238E27FC236}">
                <a16:creationId xmlns:a16="http://schemas.microsoft.com/office/drawing/2014/main" id="{947F6A93-03CC-D04B-A075-625D74EA23BC}"/>
              </a:ext>
            </a:extLst>
          </p:cNvPr>
          <p:cNvSpPr>
            <a:spLocks noGrp="1"/>
          </p:cNvSpPr>
          <p:nvPr>
            <p:ph type="body" sz="quarter" idx="13"/>
          </p:nvPr>
        </p:nvSpPr>
        <p:spPr>
          <a:xfrm>
            <a:off x="697788" y="2114981"/>
            <a:ext cx="6912299" cy="406223"/>
          </a:xfrm>
        </p:spPr>
        <p:txBody>
          <a:bodyPr/>
          <a:lstStyle>
            <a:lvl1pPr marL="0" indent="0">
              <a:buNone/>
              <a:defRPr b="1">
                <a:solidFill>
                  <a:srgbClr val="03647A"/>
                </a:solidFill>
              </a:defRPr>
            </a:lvl1pPr>
          </a:lstStyle>
          <a:p>
            <a:pPr lvl="0"/>
            <a:r>
              <a:rPr lang="en-US"/>
              <a:t>Click to edit Master text styles</a:t>
            </a:r>
          </a:p>
        </p:txBody>
      </p:sp>
      <p:sp>
        <p:nvSpPr>
          <p:cNvPr id="12" name="Date Placeholder 3">
            <a:extLst>
              <a:ext uri="{FF2B5EF4-FFF2-40B4-BE49-F238E27FC236}">
                <a16:creationId xmlns:a16="http://schemas.microsoft.com/office/drawing/2014/main" id="{7709B577-3649-7C4E-AB1A-1F450F09CBF8}"/>
              </a:ext>
            </a:extLst>
          </p:cNvPr>
          <p:cNvSpPr>
            <a:spLocks noGrp="1"/>
          </p:cNvSpPr>
          <p:nvPr>
            <p:ph type="dt" sz="half" idx="2"/>
          </p:nvPr>
        </p:nvSpPr>
        <p:spPr>
          <a:xfrm>
            <a:off x="861060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8FAA2052-65C8-214A-961B-75920B5D6DE0}" type="datetime4">
              <a:rPr lang="en-US" smtClean="0"/>
              <a:pPr/>
              <a:t>September 14, 2022</a:t>
            </a:fld>
            <a:endParaRPr lang="en-US"/>
          </a:p>
        </p:txBody>
      </p:sp>
      <p:sp>
        <p:nvSpPr>
          <p:cNvPr id="13" name="Rectangle 12">
            <a:extLst>
              <a:ext uri="{FF2B5EF4-FFF2-40B4-BE49-F238E27FC236}">
                <a16:creationId xmlns:a16="http://schemas.microsoft.com/office/drawing/2014/main" id="{12DD685C-84AF-8F48-A758-B4D2A4051D42}"/>
              </a:ext>
            </a:extLst>
          </p:cNvPr>
          <p:cNvSpPr/>
          <p:nvPr userDrawn="1"/>
        </p:nvSpPr>
        <p:spPr>
          <a:xfrm>
            <a:off x="3310622" y="6432375"/>
            <a:ext cx="5570756" cy="215444"/>
          </a:xfrm>
          <a:prstGeom prst="rect">
            <a:avLst/>
          </a:prstGeom>
        </p:spPr>
        <p:txBody>
          <a:bodyPr wrap="non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spTree>
    <p:extLst>
      <p:ext uri="{BB962C8B-B14F-4D97-AF65-F5344CB8AC3E}">
        <p14:creationId xmlns:p14="http://schemas.microsoft.com/office/powerpoint/2010/main" val="995457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theme" Target="../theme/theme3.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theme" Target="../theme/theme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2F2A3C-8559-674F-8116-24259F96F414}"/>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BC28F8-7240-944A-9251-3EE2B881B0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4C9F40-E23C-F648-B218-35007A1A4FB2}"/>
              </a:ext>
            </a:extLst>
          </p:cNvPr>
          <p:cNvSpPr>
            <a:spLocks noGrp="1"/>
          </p:cNvSpPr>
          <p:nvPr>
            <p:ph type="dt" sz="half" idx="2"/>
          </p:nvPr>
        </p:nvSpPr>
        <p:spPr>
          <a:xfrm>
            <a:off x="861060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8FAA2052-65C8-214A-961B-75920B5D6DE0}" type="datetime4">
              <a:rPr lang="en-US" smtClean="0"/>
              <a:pPr/>
              <a:t>September 14, 2022</a:t>
            </a:fld>
            <a:endParaRPr lang="en-US"/>
          </a:p>
        </p:txBody>
      </p:sp>
      <p:sp>
        <p:nvSpPr>
          <p:cNvPr id="6" name="Slide Number Placeholder 5">
            <a:extLst>
              <a:ext uri="{FF2B5EF4-FFF2-40B4-BE49-F238E27FC236}">
                <a16:creationId xmlns:a16="http://schemas.microsoft.com/office/drawing/2014/main" id="{7A4327B0-3CB5-7F41-BB43-43B4AB5BE9D3}"/>
              </a:ext>
            </a:extLst>
          </p:cNvPr>
          <p:cNvSpPr>
            <a:spLocks noGrp="1"/>
          </p:cNvSpPr>
          <p:nvPr>
            <p:ph type="sldNum" sz="quarter" idx="4"/>
          </p:nvPr>
        </p:nvSpPr>
        <p:spPr>
          <a:xfrm>
            <a:off x="9189720" y="6352542"/>
            <a:ext cx="2743200" cy="365125"/>
          </a:xfrm>
          <a:prstGeom prst="rect">
            <a:avLst/>
          </a:prstGeom>
        </p:spPr>
        <p:txBody>
          <a:bodyPr vert="horz" lIns="91440" tIns="45720" rIns="91440" bIns="45720" rtlCol="0" anchor="ctr"/>
          <a:lstStyle>
            <a:lvl1pPr algn="r">
              <a:defRPr sz="1000" b="1">
                <a:solidFill>
                  <a:schemeClr val="tx1"/>
                </a:solidFill>
                <a:latin typeface="Arial" panose="020B0604020202020204" pitchFamily="34" charset="0"/>
                <a:cs typeface="Arial" panose="020B0604020202020204" pitchFamily="34" charset="0"/>
              </a:defRPr>
            </a:lvl1pPr>
          </a:lstStyle>
          <a:p>
            <a:fld id="{74FF1622-8342-4547-97A2-32A778486B47}" type="slidenum">
              <a:rPr lang="en-US" smtClean="0"/>
              <a:pPr/>
              <a:t>‹#›</a:t>
            </a:fld>
            <a:endParaRPr lang="en-US"/>
          </a:p>
        </p:txBody>
      </p:sp>
      <p:sp>
        <p:nvSpPr>
          <p:cNvPr id="7" name="Rectangle 6">
            <a:extLst>
              <a:ext uri="{FF2B5EF4-FFF2-40B4-BE49-F238E27FC236}">
                <a16:creationId xmlns:a16="http://schemas.microsoft.com/office/drawing/2014/main" id="{9AD4F49B-9237-7245-8B82-DF6702F41A8E}"/>
              </a:ext>
            </a:extLst>
          </p:cNvPr>
          <p:cNvSpPr/>
          <p:nvPr userDrawn="1"/>
        </p:nvSpPr>
        <p:spPr>
          <a:xfrm>
            <a:off x="3661679" y="6432375"/>
            <a:ext cx="4868640" cy="200055"/>
          </a:xfrm>
          <a:prstGeom prst="rect">
            <a:avLst/>
          </a:prstGeom>
        </p:spPr>
        <p:txBody>
          <a:bodyPr wrap="non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spTree>
    <p:extLst>
      <p:ext uri="{BB962C8B-B14F-4D97-AF65-F5344CB8AC3E}">
        <p14:creationId xmlns:p14="http://schemas.microsoft.com/office/powerpoint/2010/main" val="1076142687"/>
      </p:ext>
    </p:extLst>
  </p:cSld>
  <p:clrMap bg1="lt1" tx1="dk1" bg2="lt2" tx2="dk2" accent1="accent1" accent2="accent2" accent3="accent3" accent4="accent4" accent5="accent5" accent6="accent6" hlink="hlink" folHlink="folHlink"/>
  <p:sldLayoutIdLst>
    <p:sldLayoutId id="2147483666" r:id="rId1"/>
    <p:sldLayoutId id="2147483670" r:id="rId2"/>
    <p:sldLayoutId id="2147483663" r:id="rId3"/>
    <p:sldLayoutId id="2147483664" r:id="rId4"/>
    <p:sldLayoutId id="2147483665" r:id="rId5"/>
    <p:sldLayoutId id="2147483650" r:id="rId6"/>
    <p:sldLayoutId id="2147483669" r:id="rId7"/>
    <p:sldLayoutId id="2147483651" r:id="rId8"/>
    <p:sldLayoutId id="2147483662" r:id="rId9"/>
    <p:sldLayoutId id="2147483652" r:id="rId10"/>
    <p:sldLayoutId id="2147483653" r:id="rId11"/>
    <p:sldLayoutId id="2147483654" r:id="rId12"/>
    <p:sldLayoutId id="2147483667" r:id="rId13"/>
    <p:sldLayoutId id="2147483657" r:id="rId14"/>
    <p:sldLayoutId id="2147483655" r:id="rId15"/>
    <p:sldLayoutId id="2147483661" r:id="rId16"/>
    <p:sldLayoutId id="2147483671" r:id="rId17"/>
    <p:sldLayoutId id="2147483672" r:id="rId18"/>
    <p:sldLayoutId id="2147483692" r:id="rId19"/>
  </p:sldLayoutIdLst>
  <p:hf hdr="0" ftr="0"/>
  <p:txStyles>
    <p:titleStyle>
      <a:lvl1pPr algn="l" defTabSz="914377"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Courier New" panose="02070309020205020404" pitchFamily="49" charset="0"/>
        <a:buChar char="o"/>
        <a:defRPr sz="2000"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Courier New" panose="02070309020205020404" pitchFamily="49" charset="0"/>
        <a:buChar char="o"/>
        <a:defRPr sz="1500" b="0" i="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10600" y="6438266"/>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9166013" y="6438266"/>
            <a:ext cx="2743200" cy="365125"/>
          </a:xfrm>
          <a:prstGeom prst="rect">
            <a:avLst/>
          </a:prstGeom>
        </p:spPr>
        <p:txBody>
          <a:bodyPr vert="horz" lIns="91440" tIns="45720" rIns="91440" bIns="45720" rtlCol="0" anchor="ctr"/>
          <a:lstStyle>
            <a:lvl1pPr algn="r">
              <a:defRPr sz="1000" b="1">
                <a:solidFill>
                  <a:schemeClr val="tx1"/>
                </a:solidFill>
                <a:latin typeface="Arial" panose="020B0604020202020204" pitchFamily="34" charset="0"/>
                <a:cs typeface="Arial" panose="020B0604020202020204" pitchFamily="34" charset="0"/>
              </a:defRPr>
            </a:lvl1pPr>
          </a:lstStyle>
          <a:p>
            <a:fld id="{A5ADF824-5DA6-8947-92A8-11800B62386F}" type="slidenum">
              <a:rPr lang="en-US" smtClean="0"/>
              <a:pPr/>
              <a:t>‹#›</a:t>
            </a:fld>
            <a:endParaRPr lang="en-US"/>
          </a:p>
        </p:txBody>
      </p:sp>
      <p:sp>
        <p:nvSpPr>
          <p:cNvPr id="8" name="Footer Placeholder 7">
            <a:extLst>
              <a:ext uri="{FF2B5EF4-FFF2-40B4-BE49-F238E27FC236}">
                <a16:creationId xmlns:a16="http://schemas.microsoft.com/office/drawing/2014/main" id="{EFA21FC2-2268-4047-BB1C-5DC03C00898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Rectangle 8">
            <a:extLst>
              <a:ext uri="{FF2B5EF4-FFF2-40B4-BE49-F238E27FC236}">
                <a16:creationId xmlns:a16="http://schemas.microsoft.com/office/drawing/2014/main" id="{578D6D4A-D2E3-0867-EA71-1FCF5F1D737C}"/>
              </a:ext>
            </a:extLst>
          </p:cNvPr>
          <p:cNvSpPr/>
          <p:nvPr userDrawn="1"/>
        </p:nvSpPr>
        <p:spPr>
          <a:xfrm>
            <a:off x="3413760" y="6533975"/>
            <a:ext cx="4991947" cy="183694"/>
          </a:xfrm>
          <a:prstGeom prst="rect">
            <a:avLst/>
          </a:prstGeom>
          <a:noFill/>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spTree>
    <p:extLst>
      <p:ext uri="{BB962C8B-B14F-4D97-AF65-F5344CB8AC3E}">
        <p14:creationId xmlns:p14="http://schemas.microsoft.com/office/powerpoint/2010/main" val="158392346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hf hdr="0" ftr="0" dt="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Courier New" panose="02070309020205020404" pitchFamily="49" charset="0"/>
        <a:buChar char="o"/>
        <a:defRPr sz="15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10600" y="6438266"/>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a:t>August 26, 2022</a:t>
            </a:r>
          </a:p>
        </p:txBody>
      </p:sp>
      <p:sp>
        <p:nvSpPr>
          <p:cNvPr id="6" name="Slide Number Placeholder 5"/>
          <p:cNvSpPr>
            <a:spLocks noGrp="1"/>
          </p:cNvSpPr>
          <p:nvPr>
            <p:ph type="sldNum" sz="quarter" idx="4"/>
          </p:nvPr>
        </p:nvSpPr>
        <p:spPr>
          <a:xfrm>
            <a:off x="9166013" y="6438266"/>
            <a:ext cx="2743200" cy="365125"/>
          </a:xfrm>
          <a:prstGeom prst="rect">
            <a:avLst/>
          </a:prstGeom>
        </p:spPr>
        <p:txBody>
          <a:bodyPr vert="horz" lIns="91440" tIns="45720" rIns="91440" bIns="45720" rtlCol="0" anchor="ctr"/>
          <a:lstStyle>
            <a:lvl1pPr algn="r">
              <a:defRPr sz="1000" b="1">
                <a:solidFill>
                  <a:schemeClr val="tx1"/>
                </a:solidFill>
                <a:latin typeface="Arial" panose="020B0604020202020204" pitchFamily="34" charset="0"/>
                <a:cs typeface="Arial" panose="020B0604020202020204" pitchFamily="34" charset="0"/>
              </a:defRPr>
            </a:lvl1pPr>
          </a:lstStyle>
          <a:p>
            <a:fld id="{A5ADF824-5DA6-8947-92A8-11800B62386F}" type="slidenum">
              <a:rPr lang="en-US" smtClean="0"/>
              <a:pPr/>
              <a:t>‹#›</a:t>
            </a:fld>
            <a:endParaRPr lang="en-US"/>
          </a:p>
        </p:txBody>
      </p:sp>
      <p:sp>
        <p:nvSpPr>
          <p:cNvPr id="7" name="Rectangle 6">
            <a:extLst>
              <a:ext uri="{FF2B5EF4-FFF2-40B4-BE49-F238E27FC236}">
                <a16:creationId xmlns:a16="http://schemas.microsoft.com/office/drawing/2014/main" id="{0AC6C818-04FC-EE44-8E92-44B691A9FF8D}"/>
              </a:ext>
            </a:extLst>
          </p:cNvPr>
          <p:cNvSpPr/>
          <p:nvPr userDrawn="1"/>
        </p:nvSpPr>
        <p:spPr>
          <a:xfrm>
            <a:off x="3661680" y="6513105"/>
            <a:ext cx="4868640" cy="200055"/>
          </a:xfrm>
          <a:prstGeom prst="rect">
            <a:avLst/>
          </a:prstGeom>
        </p:spPr>
        <p:txBody>
          <a:bodyPr wrap="non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sp>
        <p:nvSpPr>
          <p:cNvPr id="8" name="Footer Placeholder 7">
            <a:extLst>
              <a:ext uri="{FF2B5EF4-FFF2-40B4-BE49-F238E27FC236}">
                <a16:creationId xmlns:a16="http://schemas.microsoft.com/office/drawing/2014/main" id="{EFA21FC2-2268-4047-BB1C-5DC03C00898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2371920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Lst>
  <p:hf hdr="0" ftr="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Courier New" panose="02070309020205020404" pitchFamily="49" charset="0"/>
        <a:buChar char="o"/>
        <a:defRPr sz="15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2F2A3C-8559-674F-8116-24259F96F414}"/>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BC28F8-7240-944A-9251-3EE2B881B0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4C9F40-E23C-F648-B218-35007A1A4FB2}"/>
              </a:ext>
            </a:extLst>
          </p:cNvPr>
          <p:cNvSpPr>
            <a:spLocks noGrp="1"/>
          </p:cNvSpPr>
          <p:nvPr>
            <p:ph type="dt" sz="half" idx="2"/>
          </p:nvPr>
        </p:nvSpPr>
        <p:spPr>
          <a:xfrm>
            <a:off x="861060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a:t>August 26, 2022</a:t>
            </a:r>
          </a:p>
        </p:txBody>
      </p:sp>
      <p:sp>
        <p:nvSpPr>
          <p:cNvPr id="6" name="Slide Number Placeholder 5">
            <a:extLst>
              <a:ext uri="{FF2B5EF4-FFF2-40B4-BE49-F238E27FC236}">
                <a16:creationId xmlns:a16="http://schemas.microsoft.com/office/drawing/2014/main" id="{7A4327B0-3CB5-7F41-BB43-43B4AB5BE9D3}"/>
              </a:ext>
            </a:extLst>
          </p:cNvPr>
          <p:cNvSpPr>
            <a:spLocks noGrp="1"/>
          </p:cNvSpPr>
          <p:nvPr>
            <p:ph type="sldNum" sz="quarter" idx="4"/>
          </p:nvPr>
        </p:nvSpPr>
        <p:spPr>
          <a:xfrm>
            <a:off x="9189720" y="6352542"/>
            <a:ext cx="2743200" cy="365125"/>
          </a:xfrm>
          <a:prstGeom prst="rect">
            <a:avLst/>
          </a:prstGeom>
        </p:spPr>
        <p:txBody>
          <a:bodyPr vert="horz" lIns="91440" tIns="45720" rIns="91440" bIns="45720" rtlCol="0" anchor="ctr"/>
          <a:lstStyle>
            <a:lvl1pPr algn="r">
              <a:defRPr sz="1000" b="1">
                <a:solidFill>
                  <a:schemeClr val="tx1"/>
                </a:solidFill>
                <a:latin typeface="Arial" panose="020B0604020202020204" pitchFamily="34" charset="0"/>
                <a:cs typeface="Arial" panose="020B0604020202020204" pitchFamily="34" charset="0"/>
              </a:defRPr>
            </a:lvl1pPr>
          </a:lstStyle>
          <a:p>
            <a:fld id="{74FF1622-8342-4547-97A2-32A778486B47}" type="slidenum">
              <a:rPr lang="en-US" smtClean="0"/>
              <a:pPr/>
              <a:t>‹#›</a:t>
            </a:fld>
            <a:endParaRPr lang="en-US"/>
          </a:p>
        </p:txBody>
      </p:sp>
      <p:sp>
        <p:nvSpPr>
          <p:cNvPr id="7" name="Rectangle 6">
            <a:extLst>
              <a:ext uri="{FF2B5EF4-FFF2-40B4-BE49-F238E27FC236}">
                <a16:creationId xmlns:a16="http://schemas.microsoft.com/office/drawing/2014/main" id="{9AD4F49B-9237-7245-8B82-DF6702F41A8E}"/>
              </a:ext>
            </a:extLst>
          </p:cNvPr>
          <p:cNvSpPr/>
          <p:nvPr userDrawn="1"/>
        </p:nvSpPr>
        <p:spPr>
          <a:xfrm>
            <a:off x="3661679" y="6432375"/>
            <a:ext cx="4868640" cy="200055"/>
          </a:xfrm>
          <a:prstGeom prst="rect">
            <a:avLst/>
          </a:prstGeom>
        </p:spPr>
        <p:txBody>
          <a:bodyPr wrap="non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spTree>
    <p:extLst>
      <p:ext uri="{BB962C8B-B14F-4D97-AF65-F5344CB8AC3E}">
        <p14:creationId xmlns:p14="http://schemas.microsoft.com/office/powerpoint/2010/main" val="403094116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Lst>
  <p:hf hdr="0" ftr="0"/>
  <p:txStyles>
    <p:titleStyle>
      <a:lvl1pPr algn="l" defTabSz="914377"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Courier New" panose="02070309020205020404" pitchFamily="49" charset="0"/>
        <a:buChar char="o"/>
        <a:defRPr sz="2000"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Courier New" panose="02070309020205020404" pitchFamily="49" charset="0"/>
        <a:buChar char="o"/>
        <a:defRPr sz="1500" b="0" i="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hyperlink" Target="mailto:jjandt@mt.gov"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mailto:jason.gerling@guidehouse.com" TargetMode="External"/><Relationship Id="rId2" Type="http://schemas.openxmlformats.org/officeDocument/2006/relationships/hyperlink" Target="mailto:jmoor@guidehouse.com" TargetMode="External"/><Relationship Id="rId1" Type="http://schemas.openxmlformats.org/officeDocument/2006/relationships/slideLayout" Target="../slideLayouts/slideLayout16.xml"/><Relationship Id="rId6" Type="http://schemas.openxmlformats.org/officeDocument/2006/relationships/hyperlink" Target="mailto:jbarber@guidehouse.com" TargetMode="External"/><Relationship Id="rId5" Type="http://schemas.openxmlformats.org/officeDocument/2006/relationships/hyperlink" Target="mailto:ariedesel@guidehouse.com" TargetMode="External"/><Relationship Id="rId4" Type="http://schemas.openxmlformats.org/officeDocument/2006/relationships/hyperlink" Target="mailto:coy.jones@guidehouse.com"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EF8FB-8182-A14D-9237-754EB67C55A4}"/>
              </a:ext>
            </a:extLst>
          </p:cNvPr>
          <p:cNvSpPr>
            <a:spLocks noGrp="1"/>
          </p:cNvSpPr>
          <p:nvPr>
            <p:ph type="ctrTitle"/>
          </p:nvPr>
        </p:nvSpPr>
        <p:spPr>
          <a:xfrm>
            <a:off x="661670" y="1707615"/>
            <a:ext cx="6488277" cy="2919470"/>
          </a:xfrm>
        </p:spPr>
        <p:txBody>
          <a:bodyPr>
            <a:noAutofit/>
          </a:bodyPr>
          <a:lstStyle/>
          <a:p>
            <a:r>
              <a:rPr lang="en-US" sz="4400" dirty="0"/>
              <a:t>Montana Interim Budget Committee – Health and Human Services</a:t>
            </a:r>
          </a:p>
        </p:txBody>
      </p:sp>
      <p:sp>
        <p:nvSpPr>
          <p:cNvPr id="3" name="Subtitle 2">
            <a:extLst>
              <a:ext uri="{FF2B5EF4-FFF2-40B4-BE49-F238E27FC236}">
                <a16:creationId xmlns:a16="http://schemas.microsoft.com/office/drawing/2014/main" id="{E41E0DAC-B2E2-6E4C-8161-B9738482FF6C}"/>
              </a:ext>
            </a:extLst>
          </p:cNvPr>
          <p:cNvSpPr>
            <a:spLocks noGrp="1"/>
          </p:cNvSpPr>
          <p:nvPr>
            <p:ph type="subTitle" idx="1"/>
          </p:nvPr>
        </p:nvSpPr>
        <p:spPr>
          <a:xfrm>
            <a:off x="661668" y="4914832"/>
            <a:ext cx="8812837" cy="933595"/>
          </a:xfrm>
        </p:spPr>
        <p:txBody>
          <a:bodyPr>
            <a:normAutofit fontScale="92500"/>
          </a:bodyPr>
          <a:lstStyle/>
          <a:p>
            <a:r>
              <a:rPr lang="en-US" dirty="0"/>
              <a:t>HB 632 Provider Rate Study &amp; HB155 Provider Cost Reporting</a:t>
            </a:r>
          </a:p>
          <a:p>
            <a:r>
              <a:rPr lang="en-US" sz="2200" b="0" dirty="0">
                <a:solidFill>
                  <a:schemeClr val="tx1"/>
                </a:solidFill>
              </a:rPr>
              <a:t>September 14, 2022</a:t>
            </a:r>
            <a:endParaRPr lang="en-US" dirty="0"/>
          </a:p>
        </p:txBody>
      </p:sp>
      <p:sp>
        <p:nvSpPr>
          <p:cNvPr id="4" name="Slide Number Placeholder 3">
            <a:extLst>
              <a:ext uri="{FF2B5EF4-FFF2-40B4-BE49-F238E27FC236}">
                <a16:creationId xmlns:a16="http://schemas.microsoft.com/office/drawing/2014/main" id="{D89FD5E7-D777-1248-95C5-F2987E3ABB64}"/>
              </a:ext>
            </a:extLst>
          </p:cNvPr>
          <p:cNvSpPr>
            <a:spLocks noGrp="1"/>
          </p:cNvSpPr>
          <p:nvPr>
            <p:ph type="sldNum" sz="quarter" idx="4"/>
          </p:nvPr>
        </p:nvSpPr>
        <p:spPr/>
        <p:txBody>
          <a:bodyPr/>
          <a:lstStyle/>
          <a:p>
            <a:fld id="{74FF1622-8342-4547-97A2-32A778486B47}" type="slidenum">
              <a:rPr lang="en-US" smtClean="0"/>
              <a:pPr/>
              <a:t>1</a:t>
            </a:fld>
            <a:endParaRPr lang="en-US"/>
          </a:p>
        </p:txBody>
      </p:sp>
    </p:spTree>
    <p:extLst>
      <p:ext uri="{BB962C8B-B14F-4D97-AF65-F5344CB8AC3E}">
        <p14:creationId xmlns:p14="http://schemas.microsoft.com/office/powerpoint/2010/main" val="2633782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7FC0BE-E32E-6642-9D10-F157B7130DA1}"/>
              </a:ext>
            </a:extLst>
          </p:cNvPr>
          <p:cNvSpPr>
            <a:spLocks noGrp="1"/>
          </p:cNvSpPr>
          <p:nvPr>
            <p:ph type="sldNum" sz="quarter" idx="11"/>
          </p:nvPr>
        </p:nvSpPr>
        <p:spPr/>
        <p:txBody>
          <a:bodyPr/>
          <a:lstStyle/>
          <a:p>
            <a:fld id="{A5ADF824-5DA6-8947-92A8-11800B62386F}" type="slidenum">
              <a:rPr lang="en-US" smtClean="0"/>
              <a:pPr/>
              <a:t>10</a:t>
            </a:fld>
            <a:endParaRPr lang="en-US"/>
          </a:p>
        </p:txBody>
      </p:sp>
      <p:sp>
        <p:nvSpPr>
          <p:cNvPr id="8" name="Title 2">
            <a:extLst>
              <a:ext uri="{FF2B5EF4-FFF2-40B4-BE49-F238E27FC236}">
                <a16:creationId xmlns:a16="http://schemas.microsoft.com/office/drawing/2014/main" id="{FECA56BC-5633-9546-A627-D954CB34890B}"/>
              </a:ext>
            </a:extLst>
          </p:cNvPr>
          <p:cNvSpPr>
            <a:spLocks noGrp="1"/>
          </p:cNvSpPr>
          <p:nvPr>
            <p:ph type="ctrTitle"/>
          </p:nvPr>
        </p:nvSpPr>
        <p:spPr/>
        <p:txBody>
          <a:bodyPr>
            <a:normAutofit/>
          </a:bodyPr>
          <a:lstStyle/>
          <a:p>
            <a:r>
              <a:rPr lang="en-US" dirty="0"/>
              <a:t>Fiscal Impact Analysis</a:t>
            </a:r>
          </a:p>
        </p:txBody>
      </p:sp>
      <p:sp>
        <p:nvSpPr>
          <p:cNvPr id="5" name="Subtitle 4">
            <a:extLst>
              <a:ext uri="{FF2B5EF4-FFF2-40B4-BE49-F238E27FC236}">
                <a16:creationId xmlns:a16="http://schemas.microsoft.com/office/drawing/2014/main" id="{05D1BA66-26C9-4EE9-86EA-883FCA6276F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77176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DB4E95-6489-E34E-A5E9-0FDD9AD2F0EB}"/>
              </a:ext>
            </a:extLst>
          </p:cNvPr>
          <p:cNvSpPr>
            <a:spLocks noGrp="1"/>
          </p:cNvSpPr>
          <p:nvPr>
            <p:ph type="title"/>
          </p:nvPr>
        </p:nvSpPr>
        <p:spPr/>
        <p:txBody>
          <a:bodyPr/>
          <a:lstStyle/>
          <a:p>
            <a:r>
              <a:rPr lang="en-US"/>
              <a:t>Fiscal Impact Assumptions</a:t>
            </a:r>
          </a:p>
        </p:txBody>
      </p:sp>
      <p:sp>
        <p:nvSpPr>
          <p:cNvPr id="7" name="Content Placeholder 6">
            <a:extLst>
              <a:ext uri="{FF2B5EF4-FFF2-40B4-BE49-F238E27FC236}">
                <a16:creationId xmlns:a16="http://schemas.microsoft.com/office/drawing/2014/main" id="{2552A02D-D09E-C340-98AB-442261EB916B}"/>
              </a:ext>
            </a:extLst>
          </p:cNvPr>
          <p:cNvSpPr>
            <a:spLocks noGrp="1"/>
          </p:cNvSpPr>
          <p:nvPr>
            <p:ph idx="1"/>
          </p:nvPr>
        </p:nvSpPr>
        <p:spPr>
          <a:xfrm>
            <a:off x="838200" y="1794279"/>
            <a:ext cx="10515600" cy="4557069"/>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fiscal impact analysis presented in the following slides is based on typical service utilization from previous fiscal years, projected into the future to estimate differences in state expenditures for services reimbursed at current rates versus rates benchmarked by Guidehouse.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dirty="0">
                <a:solidFill>
                  <a:srgbClr val="000000"/>
                </a:solidFill>
              </a:rPr>
              <a:t>The baseline utilization data included in the analysis reflects SFY 2020.</a:t>
            </a:r>
          </a:p>
          <a:p>
            <a:pPr lvl="1">
              <a:spcBef>
                <a:spcPts val="1000"/>
              </a:spcBef>
              <a:buFont typeface="Arial" panose="020B0604020202020204" pitchFamily="34" charset="0"/>
              <a:buChar char="•"/>
              <a:defRPr/>
            </a:pPr>
            <a:r>
              <a:rPr lang="en-US" sz="1600" dirty="0">
                <a:solidFill>
                  <a:srgbClr val="000000"/>
                </a:solidFill>
              </a:rPr>
              <a:t>More recent data was deemed inappropriate, due to distortions to expected utilization stemming from the COVID-19 public health emergency.</a:t>
            </a:r>
          </a:p>
          <a:p>
            <a:pPr lvl="1">
              <a:spcBef>
                <a:spcPts val="1000"/>
              </a:spcBef>
              <a:buFont typeface="Arial" panose="020B0604020202020204" pitchFamily="34" charset="0"/>
              <a:buChar char="•"/>
              <a:defRPr/>
            </a:pPr>
            <a:r>
              <a:rPr lang="en-US" sz="1600" dirty="0">
                <a:solidFill>
                  <a:srgbClr val="000000"/>
                </a:solidFill>
              </a:rPr>
              <a:t>Data from SFY 2019 is not optimal due to information gaps related to the unavailability of data from some divisions within legacy data systems.</a:t>
            </a:r>
          </a:p>
          <a:p>
            <a:pPr lvl="1">
              <a:spcBef>
                <a:spcPts val="1000"/>
              </a:spcBef>
              <a:buFont typeface="Arial" panose="020B0604020202020204" pitchFamily="34" charset="0"/>
              <a:buChar char="•"/>
              <a:defRPr/>
            </a:pPr>
            <a:r>
              <a:rPr lang="en-US" sz="1600" dirty="0">
                <a:solidFill>
                  <a:srgbClr val="000000"/>
                </a:solidFill>
              </a:rPr>
              <a:t>SFY 2020 utilization compared well with SFY 2019 where service data was completely represented in the 2019 data. SFY 2020 data did not show significant impacts from the pandemic.  </a:t>
            </a:r>
          </a:p>
          <a:p>
            <a:pPr lvl="1">
              <a:spcBef>
                <a:spcPts val="1000"/>
              </a:spcBef>
              <a:buFont typeface="Arial" panose="020B0604020202020204" pitchFamily="34" charset="0"/>
              <a:buChar char="•"/>
              <a:defRPr/>
            </a:pPr>
            <a:r>
              <a:rPr lang="en-US" sz="1600" dirty="0">
                <a:solidFill>
                  <a:srgbClr val="000000"/>
                </a:solidFill>
              </a:rPr>
              <a:t>Adjustments were made for specific service categories to account for lack of historical utilization.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dirty="0">
                <a:solidFill>
                  <a:srgbClr val="000000"/>
                </a:solidFill>
              </a:rPr>
              <a:t>Expenditures labeled as “Paid at SFY22” represent a projection of SFY 2020 utilization if reimbursed at current rates effective in SFY 2022.</a:t>
            </a:r>
          </a:p>
          <a:p>
            <a:pPr>
              <a:defRPr/>
            </a:pPr>
            <a:r>
              <a:rPr lang="en-US" sz="1800" b="1" dirty="0">
                <a:solidFill>
                  <a:srgbClr val="FF0000"/>
                </a:solidFill>
              </a:rPr>
              <a:t>The analysis was performed for rate study purposes only, and does not represent State implementation decisions or funding commitments.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514337" marR="0" lvl="1" indent="-171446"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E69E2D98-0959-6446-B8B2-1B52EE0A9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DF824-5DA6-8947-92A8-11800B62386F}" type="slidenum">
              <a:rPr kumimoji="0" 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 Placeholder 7">
            <a:extLst>
              <a:ext uri="{FF2B5EF4-FFF2-40B4-BE49-F238E27FC236}">
                <a16:creationId xmlns:a16="http://schemas.microsoft.com/office/drawing/2014/main" id="{E8D7353A-0402-C446-82B6-52CEC93B038F}"/>
              </a:ext>
            </a:extLst>
          </p:cNvPr>
          <p:cNvSpPr>
            <a:spLocks noGrp="1"/>
          </p:cNvSpPr>
          <p:nvPr>
            <p:ph type="body" idx="13"/>
          </p:nvPr>
        </p:nvSpPr>
        <p:spPr>
          <a:xfrm>
            <a:off x="838200" y="1163322"/>
            <a:ext cx="10515600" cy="630957"/>
          </a:xfrm>
        </p:spPr>
        <p:txBody>
          <a:bodyPr>
            <a:noAutofit/>
          </a:bodyPr>
          <a:lstStyle/>
          <a:p>
            <a:r>
              <a:rPr lang="en-US" sz="1800" err="1"/>
              <a:t>Guidehouse</a:t>
            </a:r>
            <a:r>
              <a:rPr lang="en-US" sz="1800"/>
              <a:t> performed a fiscal impact analysis to determine potential implications for service expenditures.</a:t>
            </a:r>
          </a:p>
        </p:txBody>
      </p:sp>
    </p:spTree>
    <p:extLst>
      <p:ext uri="{BB962C8B-B14F-4D97-AF65-F5344CB8AC3E}">
        <p14:creationId xmlns:p14="http://schemas.microsoft.com/office/powerpoint/2010/main" val="2004636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DB4E95-6489-E34E-A5E9-0FDD9AD2F0EB}"/>
              </a:ext>
            </a:extLst>
          </p:cNvPr>
          <p:cNvSpPr>
            <a:spLocks noGrp="1"/>
          </p:cNvSpPr>
          <p:nvPr>
            <p:ph type="title"/>
          </p:nvPr>
        </p:nvSpPr>
        <p:spPr>
          <a:xfrm>
            <a:off x="265322" y="197272"/>
            <a:ext cx="10515600" cy="1026794"/>
          </a:xfrm>
        </p:spPr>
        <p:txBody>
          <a:bodyPr>
            <a:normAutofit/>
          </a:bodyPr>
          <a:lstStyle/>
          <a:p>
            <a:r>
              <a:rPr lang="en-US"/>
              <a:t>Fiscal Impact Analysis – Federal and State</a:t>
            </a:r>
            <a:br>
              <a:rPr lang="en-US"/>
            </a:br>
            <a:r>
              <a:rPr lang="en-US"/>
              <a:t>(Add-Ons Included)</a:t>
            </a:r>
          </a:p>
        </p:txBody>
      </p:sp>
      <p:sp>
        <p:nvSpPr>
          <p:cNvPr id="5" name="Slide Number Placeholder 4">
            <a:extLst>
              <a:ext uri="{FF2B5EF4-FFF2-40B4-BE49-F238E27FC236}">
                <a16:creationId xmlns:a16="http://schemas.microsoft.com/office/drawing/2014/main" id="{E69E2D98-0959-6446-B8B2-1B52EE0A9023}"/>
              </a:ext>
            </a:extLst>
          </p:cNvPr>
          <p:cNvSpPr>
            <a:spLocks noGrp="1"/>
          </p:cNvSpPr>
          <p:nvPr>
            <p:ph type="sldNum" sz="quarter" idx="12"/>
          </p:nvPr>
        </p:nvSpPr>
        <p:spPr/>
        <p:txBody>
          <a:bodyPr/>
          <a:lstStyle/>
          <a:p>
            <a:fld id="{A5ADF824-5DA6-8947-92A8-11800B62386F}" type="slidenum">
              <a:rPr lang="en-US" smtClean="0"/>
              <a:t>12</a:t>
            </a:fld>
            <a:endParaRPr lang="en-US"/>
          </a:p>
        </p:txBody>
      </p:sp>
      <p:sp>
        <p:nvSpPr>
          <p:cNvPr id="8" name="Text Placeholder 7">
            <a:extLst>
              <a:ext uri="{FF2B5EF4-FFF2-40B4-BE49-F238E27FC236}">
                <a16:creationId xmlns:a16="http://schemas.microsoft.com/office/drawing/2014/main" id="{E8D7353A-0402-C446-82B6-52CEC93B038F}"/>
              </a:ext>
            </a:extLst>
          </p:cNvPr>
          <p:cNvSpPr>
            <a:spLocks noGrp="1"/>
          </p:cNvSpPr>
          <p:nvPr>
            <p:ph type="body" idx="13"/>
          </p:nvPr>
        </p:nvSpPr>
        <p:spPr>
          <a:xfrm>
            <a:off x="314891" y="1303398"/>
            <a:ext cx="11545657" cy="365125"/>
          </a:xfrm>
        </p:spPr>
        <p:txBody>
          <a:bodyPr>
            <a:noAutofit/>
          </a:bodyPr>
          <a:lstStyle/>
          <a:p>
            <a:r>
              <a:rPr lang="en-US" sz="2000"/>
              <a:t>Overall Fiscal Impact includes state and federal share.</a:t>
            </a:r>
          </a:p>
        </p:txBody>
      </p:sp>
      <p:graphicFrame>
        <p:nvGraphicFramePr>
          <p:cNvPr id="12" name="Table 11">
            <a:extLst>
              <a:ext uri="{FF2B5EF4-FFF2-40B4-BE49-F238E27FC236}">
                <a16:creationId xmlns:a16="http://schemas.microsoft.com/office/drawing/2014/main" id="{9266530A-F383-4301-834F-2B124AEA0380}"/>
              </a:ext>
            </a:extLst>
          </p:cNvPr>
          <p:cNvGraphicFramePr>
            <a:graphicFrameLocks noGrp="1"/>
          </p:cNvGraphicFramePr>
          <p:nvPr>
            <p:extLst>
              <p:ext uri="{D42A27DB-BD31-4B8C-83A1-F6EECF244321}">
                <p14:modId xmlns:p14="http://schemas.microsoft.com/office/powerpoint/2010/main" val="1341923558"/>
              </p:ext>
            </p:extLst>
          </p:nvPr>
        </p:nvGraphicFramePr>
        <p:xfrm>
          <a:off x="372743" y="1796444"/>
          <a:ext cx="11446513" cy="2778492"/>
        </p:xfrm>
        <a:graphic>
          <a:graphicData uri="http://schemas.openxmlformats.org/drawingml/2006/table">
            <a:tbl>
              <a:tblPr/>
              <a:tblGrid>
                <a:gridCol w="1236070">
                  <a:extLst>
                    <a:ext uri="{9D8B030D-6E8A-4147-A177-3AD203B41FA5}">
                      <a16:colId xmlns:a16="http://schemas.microsoft.com/office/drawing/2014/main" val="2093925141"/>
                    </a:ext>
                  </a:extLst>
                </a:gridCol>
                <a:gridCol w="1500021">
                  <a:extLst>
                    <a:ext uri="{9D8B030D-6E8A-4147-A177-3AD203B41FA5}">
                      <a16:colId xmlns:a16="http://schemas.microsoft.com/office/drawing/2014/main" val="167968594"/>
                    </a:ext>
                  </a:extLst>
                </a:gridCol>
                <a:gridCol w="1500021">
                  <a:extLst>
                    <a:ext uri="{9D8B030D-6E8A-4147-A177-3AD203B41FA5}">
                      <a16:colId xmlns:a16="http://schemas.microsoft.com/office/drawing/2014/main" val="278085670"/>
                    </a:ext>
                  </a:extLst>
                </a:gridCol>
                <a:gridCol w="1500021">
                  <a:extLst>
                    <a:ext uri="{9D8B030D-6E8A-4147-A177-3AD203B41FA5}">
                      <a16:colId xmlns:a16="http://schemas.microsoft.com/office/drawing/2014/main" val="822064295"/>
                    </a:ext>
                  </a:extLst>
                </a:gridCol>
                <a:gridCol w="1500021">
                  <a:extLst>
                    <a:ext uri="{9D8B030D-6E8A-4147-A177-3AD203B41FA5}">
                      <a16:colId xmlns:a16="http://schemas.microsoft.com/office/drawing/2014/main" val="534569197"/>
                    </a:ext>
                  </a:extLst>
                </a:gridCol>
                <a:gridCol w="873426">
                  <a:extLst>
                    <a:ext uri="{9D8B030D-6E8A-4147-A177-3AD203B41FA5}">
                      <a16:colId xmlns:a16="http://schemas.microsoft.com/office/drawing/2014/main" val="2250307175"/>
                    </a:ext>
                  </a:extLst>
                </a:gridCol>
                <a:gridCol w="1154499">
                  <a:extLst>
                    <a:ext uri="{9D8B030D-6E8A-4147-A177-3AD203B41FA5}">
                      <a16:colId xmlns:a16="http://schemas.microsoft.com/office/drawing/2014/main" val="2990862204"/>
                    </a:ext>
                  </a:extLst>
                </a:gridCol>
                <a:gridCol w="991172">
                  <a:extLst>
                    <a:ext uri="{9D8B030D-6E8A-4147-A177-3AD203B41FA5}">
                      <a16:colId xmlns:a16="http://schemas.microsoft.com/office/drawing/2014/main" val="234980430"/>
                    </a:ext>
                  </a:extLst>
                </a:gridCol>
                <a:gridCol w="1191262">
                  <a:extLst>
                    <a:ext uri="{9D8B030D-6E8A-4147-A177-3AD203B41FA5}">
                      <a16:colId xmlns:a16="http://schemas.microsoft.com/office/drawing/2014/main" val="2098045731"/>
                    </a:ext>
                  </a:extLst>
                </a:gridCol>
              </a:tblGrid>
              <a:tr h="463082">
                <a:tc>
                  <a:txBody>
                    <a:bodyPr/>
                    <a:lstStyle/>
                    <a:p>
                      <a:pPr algn="ctr" fontAlgn="b"/>
                      <a:r>
                        <a:rPr lang="en-US" sz="1500" b="1" i="0" u="none" strike="noStrike">
                          <a:solidFill>
                            <a:srgbClr val="000000"/>
                          </a:solidFill>
                          <a:effectLst/>
                          <a:latin typeface="Arial" panose="020B0604020202020204" pitchFamily="34" charset="0"/>
                        </a:rPr>
                        <a:t>By Population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500" b="1" i="0" u="none" strike="noStrike">
                          <a:solidFill>
                            <a:srgbClr val="000000"/>
                          </a:solidFill>
                          <a:effectLst/>
                          <a:latin typeface="Arial" panose="020B0604020202020204" pitchFamily="34" charset="0"/>
                        </a:rPr>
                        <a:t>Paid at SFY22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500" b="1" i="0" u="none" strike="noStrike">
                          <a:solidFill>
                            <a:srgbClr val="000000"/>
                          </a:solidFill>
                          <a:effectLst/>
                          <a:latin typeface="Arial" panose="020B0604020202020204" pitchFamily="34" charset="0"/>
                        </a:rPr>
                        <a:t>Add-On Payments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500" b="1" i="0" u="none" strike="noStrike">
                          <a:solidFill>
                            <a:srgbClr val="000000"/>
                          </a:solidFill>
                          <a:effectLst/>
                          <a:latin typeface="Arial" panose="020B0604020202020204" pitchFamily="34" charset="0"/>
                        </a:rPr>
                        <a:t>Total Current Cost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500" b="1" i="0" u="none" strike="noStrike">
                          <a:solidFill>
                            <a:srgbClr val="000000"/>
                          </a:solidFill>
                          <a:effectLst/>
                          <a:latin typeface="Arial" panose="020B0604020202020204" pitchFamily="34" charset="0"/>
                        </a:rPr>
                        <a:t>Benchmark Cost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500" b="1" i="0" u="none" strike="noStrike">
                          <a:solidFill>
                            <a:srgbClr val="000000"/>
                          </a:solidFill>
                          <a:effectLst/>
                          <a:latin typeface="Arial" panose="020B0604020202020204" pitchFamily="34" charset="0"/>
                        </a:rPr>
                        <a:t>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500" b="1" i="0" u="none" strike="noStrike">
                          <a:solidFill>
                            <a:srgbClr val="000000"/>
                          </a:solidFill>
                          <a:effectLst/>
                          <a:latin typeface="Arial" panose="020B060402020202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500" b="1" i="0" u="none" strike="noStrike">
                          <a:solidFill>
                            <a:srgbClr val="000000"/>
                          </a:solidFill>
                          <a:effectLst/>
                          <a:latin typeface="Arial" panose="020B0604020202020204" pitchFamily="34" charset="0"/>
                        </a:rPr>
                        <a:t>SFY22 % of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500" b="1" i="0" u="none" strike="noStrike">
                          <a:solidFill>
                            <a:srgbClr val="000000"/>
                          </a:solidFill>
                          <a:effectLst/>
                          <a:latin typeface="Arial" panose="020B0604020202020204" pitchFamily="34" charset="0"/>
                        </a:rPr>
                        <a:t>Benchmark % of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381637384"/>
                  </a:ext>
                </a:extLst>
              </a:tr>
              <a:tr h="463082">
                <a:tc>
                  <a:txBody>
                    <a:bodyPr/>
                    <a:lstStyle/>
                    <a:p>
                      <a:pPr algn="ctr" fontAlgn="b"/>
                      <a:r>
                        <a:rPr lang="en-US" sz="1600" b="1" i="0" u="none" strike="noStrike">
                          <a:solidFill>
                            <a:srgbClr val="000000"/>
                          </a:solidFill>
                          <a:effectLst/>
                          <a:latin typeface="Arial" panose="020B060402020202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panose="020B0604020202020204" pitchFamily="34" charset="0"/>
                        </a:rPr>
                        <a:t>$365,844,127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panose="020B0604020202020204" pitchFamily="34" charset="0"/>
                        </a:rPr>
                        <a:t>$9,670,123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panose="020B0604020202020204" pitchFamily="34" charset="0"/>
                        </a:rPr>
                        <a:t>$375,514,250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panose="020B0604020202020204" pitchFamily="34" charset="0"/>
                        </a:rPr>
                        <a:t>$457,954,972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panose="020B0604020202020204" pitchFamily="34" charset="0"/>
                        </a:rPr>
                        <a:t>22.0%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panose="020B0604020202020204" pitchFamily="34" charset="0"/>
                        </a:rPr>
                        <a:t>$82,440,723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0356496"/>
                  </a:ext>
                </a:extLst>
              </a:tr>
              <a:tr h="463082">
                <a:tc>
                  <a:txBody>
                    <a:bodyPr/>
                    <a:lstStyle/>
                    <a:p>
                      <a:pPr algn="ctr" fontAlgn="b"/>
                      <a:r>
                        <a:rPr lang="en-US" sz="1600" b="0" i="0" u="none" strike="noStrike">
                          <a:solidFill>
                            <a:srgbClr val="000000"/>
                          </a:solidFill>
                          <a:effectLst/>
                          <a:latin typeface="Arial" panose="020B0604020202020204" pitchFamily="34" charset="0"/>
                        </a:rPr>
                        <a:t>AMDD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$63,582,882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$17,000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$63,599,882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$74,660,009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$11,060,127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5641997"/>
                  </a:ext>
                </a:extLst>
              </a:tr>
              <a:tr h="463082">
                <a:tc>
                  <a:txBody>
                    <a:bodyPr/>
                    <a:lstStyle/>
                    <a:p>
                      <a:pPr algn="ctr" fontAlgn="b"/>
                      <a:r>
                        <a:rPr lang="en-US" sz="1600" b="0" i="0" u="none" strike="noStrike">
                          <a:solidFill>
                            <a:srgbClr val="000000"/>
                          </a:solidFill>
                          <a:effectLst/>
                          <a:latin typeface="Arial" panose="020B0604020202020204" pitchFamily="34" charset="0"/>
                        </a:rPr>
                        <a:t>CMH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$79,515,051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$2,337,108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$81,852,159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$90,863,588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$9,011,429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21.8%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1333022"/>
                  </a:ext>
                </a:extLst>
              </a:tr>
              <a:tr h="463082">
                <a:tc>
                  <a:txBody>
                    <a:bodyPr/>
                    <a:lstStyle/>
                    <a:p>
                      <a:pPr algn="ctr" fontAlgn="b"/>
                      <a:r>
                        <a:rPr lang="en-US" sz="1600" b="0" i="0" u="none" strike="noStrike">
                          <a:solidFill>
                            <a:srgbClr val="000000"/>
                          </a:solidFill>
                          <a:effectLst/>
                          <a:latin typeface="Arial" panose="020B0604020202020204" pitchFamily="34" charset="0"/>
                        </a:rPr>
                        <a:t>DSD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$130,932,959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$130,932,959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$164,716,686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25.8%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$33,783,727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34.9%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36.0%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0691716"/>
                  </a:ext>
                </a:extLst>
              </a:tr>
              <a:tr h="463082">
                <a:tc>
                  <a:txBody>
                    <a:bodyPr/>
                    <a:lstStyle/>
                    <a:p>
                      <a:pPr algn="ctr" fontAlgn="b"/>
                      <a:r>
                        <a:rPr lang="en-US" sz="1600" b="0" i="0" u="none" strike="noStrike">
                          <a:solidFill>
                            <a:srgbClr val="000000"/>
                          </a:solidFill>
                          <a:effectLst/>
                          <a:latin typeface="Arial" panose="020B0604020202020204" pitchFamily="34" charset="0"/>
                        </a:rPr>
                        <a:t>SLTC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$91,813,235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$7,316,015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$99,129,250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$127,714,690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28.8%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$28,585,439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26.4%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27.9%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773207"/>
                  </a:ext>
                </a:extLst>
              </a:tr>
            </a:tbl>
          </a:graphicData>
        </a:graphic>
      </p:graphicFrame>
      <p:sp>
        <p:nvSpPr>
          <p:cNvPr id="7" name="TextBox 6">
            <a:extLst>
              <a:ext uri="{FF2B5EF4-FFF2-40B4-BE49-F238E27FC236}">
                <a16:creationId xmlns:a16="http://schemas.microsoft.com/office/drawing/2014/main" id="{7D0661E8-3C14-4485-BE9B-BA8677C436A3}"/>
              </a:ext>
            </a:extLst>
          </p:cNvPr>
          <p:cNvSpPr txBox="1"/>
          <p:nvPr/>
        </p:nvSpPr>
        <p:spPr>
          <a:xfrm>
            <a:off x="364464" y="5650628"/>
            <a:ext cx="11068050" cy="276999"/>
          </a:xfrm>
          <a:prstGeom prst="rect">
            <a:avLst/>
          </a:prstGeom>
          <a:noFill/>
        </p:spPr>
        <p:txBody>
          <a:bodyPr wrap="square">
            <a:spAutoFit/>
          </a:bodyPr>
          <a:lstStyle/>
          <a:p>
            <a:r>
              <a:rPr lang="en-US" sz="1200" b="1">
                <a:solidFill>
                  <a:srgbClr val="FF0000"/>
                </a:solidFill>
                <a:latin typeface="Arial" panose="020B0604020202020204" pitchFamily="34" charset="0"/>
                <a:cs typeface="Arial" panose="020B0604020202020204" pitchFamily="34" charset="0"/>
              </a:rPr>
              <a:t>Analysis for rate study purposes ONLY.</a:t>
            </a:r>
          </a:p>
        </p:txBody>
      </p:sp>
    </p:spTree>
    <p:extLst>
      <p:ext uri="{BB962C8B-B14F-4D97-AF65-F5344CB8AC3E}">
        <p14:creationId xmlns:p14="http://schemas.microsoft.com/office/powerpoint/2010/main" val="3533195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DB4E95-6489-E34E-A5E9-0FDD9AD2F0EB}"/>
              </a:ext>
            </a:extLst>
          </p:cNvPr>
          <p:cNvSpPr>
            <a:spLocks noGrp="1"/>
          </p:cNvSpPr>
          <p:nvPr>
            <p:ph type="title"/>
          </p:nvPr>
        </p:nvSpPr>
        <p:spPr>
          <a:xfrm>
            <a:off x="265322" y="197272"/>
            <a:ext cx="10515600" cy="1026794"/>
          </a:xfrm>
        </p:spPr>
        <p:txBody>
          <a:bodyPr/>
          <a:lstStyle/>
          <a:p>
            <a:r>
              <a:rPr lang="en-US"/>
              <a:t>Fiscal Impact Analysis – State Share </a:t>
            </a:r>
            <a:br>
              <a:rPr lang="en-US"/>
            </a:br>
            <a:r>
              <a:rPr lang="en-US"/>
              <a:t>(Add-Ons Included)</a:t>
            </a:r>
          </a:p>
        </p:txBody>
      </p:sp>
      <p:sp>
        <p:nvSpPr>
          <p:cNvPr id="5" name="Slide Number Placeholder 4">
            <a:extLst>
              <a:ext uri="{FF2B5EF4-FFF2-40B4-BE49-F238E27FC236}">
                <a16:creationId xmlns:a16="http://schemas.microsoft.com/office/drawing/2014/main" id="{E69E2D98-0959-6446-B8B2-1B52EE0A9023}"/>
              </a:ext>
            </a:extLst>
          </p:cNvPr>
          <p:cNvSpPr>
            <a:spLocks noGrp="1"/>
          </p:cNvSpPr>
          <p:nvPr>
            <p:ph type="sldNum" sz="quarter" idx="12"/>
          </p:nvPr>
        </p:nvSpPr>
        <p:spPr/>
        <p:txBody>
          <a:bodyPr/>
          <a:lstStyle/>
          <a:p>
            <a:fld id="{A5ADF824-5DA6-8947-92A8-11800B62386F}" type="slidenum">
              <a:rPr lang="en-US" smtClean="0"/>
              <a:t>13</a:t>
            </a:fld>
            <a:endParaRPr lang="en-US"/>
          </a:p>
        </p:txBody>
      </p:sp>
      <p:sp>
        <p:nvSpPr>
          <p:cNvPr id="8" name="Text Placeholder 7">
            <a:extLst>
              <a:ext uri="{FF2B5EF4-FFF2-40B4-BE49-F238E27FC236}">
                <a16:creationId xmlns:a16="http://schemas.microsoft.com/office/drawing/2014/main" id="{E8D7353A-0402-C446-82B6-52CEC93B038F}"/>
              </a:ext>
            </a:extLst>
          </p:cNvPr>
          <p:cNvSpPr>
            <a:spLocks noGrp="1"/>
          </p:cNvSpPr>
          <p:nvPr>
            <p:ph type="body" idx="13"/>
          </p:nvPr>
        </p:nvSpPr>
        <p:spPr>
          <a:xfrm>
            <a:off x="265322" y="1961079"/>
            <a:ext cx="11545657" cy="665752"/>
          </a:xfrm>
        </p:spPr>
        <p:txBody>
          <a:bodyPr>
            <a:noAutofit/>
          </a:bodyPr>
          <a:lstStyle/>
          <a:p>
            <a:r>
              <a:rPr lang="en-US" sz="2000"/>
              <a:t>Fiscal Impact includes state share only, calculated at a FY2023 FMAP of 64.12%. At present, analysis does not include expansion population FMAP, FMAP differentials for specific programs, or ARPA-related enhanced FMAP for HCBS services. Analysis in the final report may differ slightly from results presented today, pending inclusion of additional state share variables.</a:t>
            </a:r>
          </a:p>
        </p:txBody>
      </p:sp>
      <p:graphicFrame>
        <p:nvGraphicFramePr>
          <p:cNvPr id="12" name="Table 11">
            <a:extLst>
              <a:ext uri="{FF2B5EF4-FFF2-40B4-BE49-F238E27FC236}">
                <a16:creationId xmlns:a16="http://schemas.microsoft.com/office/drawing/2014/main" id="{9266530A-F383-4301-834F-2B124AEA0380}"/>
              </a:ext>
            </a:extLst>
          </p:cNvPr>
          <p:cNvGraphicFramePr>
            <a:graphicFrameLocks noGrp="1"/>
          </p:cNvGraphicFramePr>
          <p:nvPr>
            <p:extLst>
              <p:ext uri="{D42A27DB-BD31-4B8C-83A1-F6EECF244321}">
                <p14:modId xmlns:p14="http://schemas.microsoft.com/office/powerpoint/2010/main" val="659386335"/>
              </p:ext>
            </p:extLst>
          </p:nvPr>
        </p:nvGraphicFramePr>
        <p:xfrm>
          <a:off x="364464" y="2763534"/>
          <a:ext cx="11446513" cy="2803090"/>
        </p:xfrm>
        <a:graphic>
          <a:graphicData uri="http://schemas.openxmlformats.org/drawingml/2006/table">
            <a:tbl>
              <a:tblPr/>
              <a:tblGrid>
                <a:gridCol w="1236070">
                  <a:extLst>
                    <a:ext uri="{9D8B030D-6E8A-4147-A177-3AD203B41FA5}">
                      <a16:colId xmlns:a16="http://schemas.microsoft.com/office/drawing/2014/main" val="2093925141"/>
                    </a:ext>
                  </a:extLst>
                </a:gridCol>
                <a:gridCol w="1500021">
                  <a:extLst>
                    <a:ext uri="{9D8B030D-6E8A-4147-A177-3AD203B41FA5}">
                      <a16:colId xmlns:a16="http://schemas.microsoft.com/office/drawing/2014/main" val="167968594"/>
                    </a:ext>
                  </a:extLst>
                </a:gridCol>
                <a:gridCol w="1500021">
                  <a:extLst>
                    <a:ext uri="{9D8B030D-6E8A-4147-A177-3AD203B41FA5}">
                      <a16:colId xmlns:a16="http://schemas.microsoft.com/office/drawing/2014/main" val="278085670"/>
                    </a:ext>
                  </a:extLst>
                </a:gridCol>
                <a:gridCol w="1500021">
                  <a:extLst>
                    <a:ext uri="{9D8B030D-6E8A-4147-A177-3AD203B41FA5}">
                      <a16:colId xmlns:a16="http://schemas.microsoft.com/office/drawing/2014/main" val="822064295"/>
                    </a:ext>
                  </a:extLst>
                </a:gridCol>
                <a:gridCol w="1500021">
                  <a:extLst>
                    <a:ext uri="{9D8B030D-6E8A-4147-A177-3AD203B41FA5}">
                      <a16:colId xmlns:a16="http://schemas.microsoft.com/office/drawing/2014/main" val="534569197"/>
                    </a:ext>
                  </a:extLst>
                </a:gridCol>
                <a:gridCol w="873426">
                  <a:extLst>
                    <a:ext uri="{9D8B030D-6E8A-4147-A177-3AD203B41FA5}">
                      <a16:colId xmlns:a16="http://schemas.microsoft.com/office/drawing/2014/main" val="2250307175"/>
                    </a:ext>
                  </a:extLst>
                </a:gridCol>
                <a:gridCol w="1154499">
                  <a:extLst>
                    <a:ext uri="{9D8B030D-6E8A-4147-A177-3AD203B41FA5}">
                      <a16:colId xmlns:a16="http://schemas.microsoft.com/office/drawing/2014/main" val="2990862204"/>
                    </a:ext>
                  </a:extLst>
                </a:gridCol>
                <a:gridCol w="991172">
                  <a:extLst>
                    <a:ext uri="{9D8B030D-6E8A-4147-A177-3AD203B41FA5}">
                      <a16:colId xmlns:a16="http://schemas.microsoft.com/office/drawing/2014/main" val="234980430"/>
                    </a:ext>
                  </a:extLst>
                </a:gridCol>
                <a:gridCol w="1191262">
                  <a:extLst>
                    <a:ext uri="{9D8B030D-6E8A-4147-A177-3AD203B41FA5}">
                      <a16:colId xmlns:a16="http://schemas.microsoft.com/office/drawing/2014/main" val="2098045731"/>
                    </a:ext>
                  </a:extLst>
                </a:gridCol>
              </a:tblGrid>
              <a:tr h="463082">
                <a:tc>
                  <a:txBody>
                    <a:bodyPr/>
                    <a:lstStyle/>
                    <a:p>
                      <a:pPr algn="ctr" fontAlgn="b"/>
                      <a:r>
                        <a:rPr lang="en-US" sz="1600" b="1" i="0" u="none" strike="noStrike">
                          <a:solidFill>
                            <a:srgbClr val="000000"/>
                          </a:solidFill>
                          <a:effectLst/>
                          <a:latin typeface="Arial" panose="020B0604020202020204" pitchFamily="34" charset="0"/>
                        </a:rPr>
                        <a:t>By Population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600" b="1" i="0" u="none" strike="noStrike">
                          <a:solidFill>
                            <a:srgbClr val="000000"/>
                          </a:solidFill>
                          <a:effectLst/>
                          <a:latin typeface="Arial" panose="020B0604020202020204" pitchFamily="34" charset="0"/>
                        </a:rPr>
                        <a:t>Paid at SFY22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600" b="1" i="0" u="none" strike="noStrike">
                          <a:solidFill>
                            <a:srgbClr val="000000"/>
                          </a:solidFill>
                          <a:effectLst/>
                          <a:latin typeface="Arial" panose="020B0604020202020204" pitchFamily="34" charset="0"/>
                        </a:rPr>
                        <a:t>Add-On Payments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600" b="1" i="0" u="none" strike="noStrike">
                          <a:solidFill>
                            <a:srgbClr val="000000"/>
                          </a:solidFill>
                          <a:effectLst/>
                          <a:latin typeface="Arial" panose="020B0604020202020204" pitchFamily="34" charset="0"/>
                        </a:rPr>
                        <a:t>Total Current Cost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600" b="1" i="0" u="none" strike="noStrike">
                          <a:solidFill>
                            <a:srgbClr val="000000"/>
                          </a:solidFill>
                          <a:effectLst/>
                          <a:latin typeface="Arial" panose="020B0604020202020204" pitchFamily="34" charset="0"/>
                        </a:rPr>
                        <a:t>Benchmark Cost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600" b="1" i="0" u="none" strike="noStrike">
                          <a:solidFill>
                            <a:srgbClr val="000000"/>
                          </a:solidFill>
                          <a:effectLst/>
                          <a:latin typeface="Arial" panose="020B0604020202020204" pitchFamily="34" charset="0"/>
                        </a:rPr>
                        <a:t>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600" b="1" i="0" u="none" strike="noStrike">
                          <a:solidFill>
                            <a:srgbClr val="000000"/>
                          </a:solidFill>
                          <a:effectLst/>
                          <a:latin typeface="Arial" panose="020B060402020202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600" b="1" i="0" u="none" strike="noStrike">
                          <a:solidFill>
                            <a:srgbClr val="000000"/>
                          </a:solidFill>
                          <a:effectLst/>
                          <a:latin typeface="Arial" panose="020B0604020202020204" pitchFamily="34" charset="0"/>
                        </a:rPr>
                        <a:t>SFY22 </a:t>
                      </a:r>
                    </a:p>
                    <a:p>
                      <a:pPr algn="ctr" fontAlgn="b"/>
                      <a:r>
                        <a:rPr lang="en-US" sz="1600" b="1" i="0" u="none" strike="noStrike">
                          <a:solidFill>
                            <a:srgbClr val="000000"/>
                          </a:solidFill>
                          <a:effectLst/>
                          <a:latin typeface="Arial" panose="020B0604020202020204" pitchFamily="34" charset="0"/>
                        </a:rPr>
                        <a:t>% of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600" b="1" i="0" u="none" strike="noStrike">
                          <a:solidFill>
                            <a:srgbClr val="000000"/>
                          </a:solidFill>
                          <a:effectLst/>
                          <a:latin typeface="Arial" panose="020B0604020202020204" pitchFamily="34" charset="0"/>
                        </a:rPr>
                        <a:t>Benchmark </a:t>
                      </a:r>
                    </a:p>
                    <a:p>
                      <a:pPr algn="ctr" fontAlgn="b"/>
                      <a:r>
                        <a:rPr lang="en-US" sz="1600" b="1" i="0" u="none" strike="noStrike">
                          <a:solidFill>
                            <a:srgbClr val="000000"/>
                          </a:solidFill>
                          <a:effectLst/>
                          <a:latin typeface="Arial" panose="020B0604020202020204" pitchFamily="34" charset="0"/>
                        </a:rPr>
                        <a:t>% of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381637384"/>
                  </a:ext>
                </a:extLst>
              </a:tr>
              <a:tr h="463082">
                <a:tc>
                  <a:txBody>
                    <a:bodyPr/>
                    <a:lstStyle/>
                    <a:p>
                      <a:pPr algn="ctr" fontAlgn="b"/>
                      <a:r>
                        <a:rPr lang="en-US" sz="1600" b="1" i="0" u="none" strike="noStrike">
                          <a:solidFill>
                            <a:srgbClr val="000000"/>
                          </a:solidFill>
                          <a:effectLst/>
                          <a:latin typeface="Arial" panose="020B060402020202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panose="020B0604020202020204" pitchFamily="34" charset="0"/>
                        </a:rPr>
                        <a:t>$123,564,452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panose="020B0604020202020204" pitchFamily="34" charset="0"/>
                        </a:rPr>
                        <a:t>$3,238,893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panose="020B0604020202020204" pitchFamily="34" charset="0"/>
                        </a:rPr>
                        <a:t>$126,803,345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panose="020B0604020202020204" pitchFamily="34" charset="0"/>
                        </a:rPr>
                        <a:t>$154,480,678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panose="020B0604020202020204" pitchFamily="34" charset="0"/>
                        </a:rPr>
                        <a:t>21.8%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panose="020B0604020202020204" pitchFamily="34" charset="0"/>
                        </a:rPr>
                        <a:t>$27,677,332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0356496"/>
                  </a:ext>
                </a:extLst>
              </a:tr>
              <a:tr h="463082">
                <a:tc>
                  <a:txBody>
                    <a:bodyPr/>
                    <a:lstStyle/>
                    <a:p>
                      <a:pPr algn="ctr" fontAlgn="b"/>
                      <a:r>
                        <a:rPr lang="en-US" sz="1600" b="0" i="0" u="none" strike="noStrike">
                          <a:solidFill>
                            <a:srgbClr val="000000"/>
                          </a:solidFill>
                          <a:effectLst/>
                          <a:latin typeface="Arial" panose="020B0604020202020204" pitchFamily="34" charset="0"/>
                        </a:rPr>
                        <a:t>AMDD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$17,636,581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$4,772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$17,641,354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$20,959,394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$3,318,041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5641997"/>
                  </a:ext>
                </a:extLst>
              </a:tr>
              <a:tr h="463082">
                <a:tc>
                  <a:txBody>
                    <a:bodyPr/>
                    <a:lstStyle/>
                    <a:p>
                      <a:pPr algn="ctr" fontAlgn="b"/>
                      <a:r>
                        <a:rPr lang="en-US" sz="1600" b="0" i="0" u="none" strike="noStrike">
                          <a:solidFill>
                            <a:srgbClr val="000000"/>
                          </a:solidFill>
                          <a:effectLst/>
                          <a:latin typeface="Arial" panose="020B0604020202020204" pitchFamily="34" charset="0"/>
                        </a:rPr>
                        <a:t>CMH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$28,530,000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$838,554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$29,368,555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$32,601,855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$3,233,301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23.2%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21.1%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1333022"/>
                  </a:ext>
                </a:extLst>
              </a:tr>
              <a:tr h="463082">
                <a:tc>
                  <a:txBody>
                    <a:bodyPr/>
                    <a:lstStyle/>
                    <a:p>
                      <a:pPr algn="ctr" fontAlgn="b"/>
                      <a:r>
                        <a:rPr lang="en-US" sz="1600" b="0" i="0" u="none" strike="noStrike">
                          <a:solidFill>
                            <a:srgbClr val="000000"/>
                          </a:solidFill>
                          <a:effectLst/>
                          <a:latin typeface="Arial" panose="020B0604020202020204" pitchFamily="34" charset="0"/>
                        </a:rPr>
                        <a:t>DSD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$46,978,746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$46,978,746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$59,100,347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25.8%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$12,121,601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37.0%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38.3%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0691716"/>
                  </a:ext>
                </a:extLst>
              </a:tr>
              <a:tr h="463082">
                <a:tc>
                  <a:txBody>
                    <a:bodyPr/>
                    <a:lstStyle/>
                    <a:p>
                      <a:pPr algn="ctr" fontAlgn="b"/>
                      <a:r>
                        <a:rPr lang="en-US" sz="1600" b="0" i="0" u="none" strike="noStrike">
                          <a:solidFill>
                            <a:srgbClr val="000000"/>
                          </a:solidFill>
                          <a:effectLst/>
                          <a:latin typeface="Arial" panose="020B0604020202020204" pitchFamily="34" charset="0"/>
                        </a:rPr>
                        <a:t>SLTC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$30,419,125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$2,395,566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$32,814,691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$41,819,081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27.4%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$9,004,389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25.9%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27.1%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773207"/>
                  </a:ext>
                </a:extLst>
              </a:tr>
            </a:tbl>
          </a:graphicData>
        </a:graphic>
      </p:graphicFrame>
      <p:sp>
        <p:nvSpPr>
          <p:cNvPr id="7" name="TextBox 6">
            <a:extLst>
              <a:ext uri="{FF2B5EF4-FFF2-40B4-BE49-F238E27FC236}">
                <a16:creationId xmlns:a16="http://schemas.microsoft.com/office/drawing/2014/main" id="{7D0661E8-3C14-4485-BE9B-BA8677C436A3}"/>
              </a:ext>
            </a:extLst>
          </p:cNvPr>
          <p:cNvSpPr txBox="1"/>
          <p:nvPr/>
        </p:nvSpPr>
        <p:spPr>
          <a:xfrm>
            <a:off x="364464" y="5650628"/>
            <a:ext cx="11068050" cy="276999"/>
          </a:xfrm>
          <a:prstGeom prst="rect">
            <a:avLst/>
          </a:prstGeom>
          <a:noFill/>
        </p:spPr>
        <p:txBody>
          <a:bodyPr wrap="square">
            <a:spAutoFit/>
          </a:bodyPr>
          <a:lstStyle/>
          <a:p>
            <a:r>
              <a:rPr lang="en-US" sz="1200" b="1">
                <a:solidFill>
                  <a:srgbClr val="FF0000"/>
                </a:solidFill>
                <a:latin typeface="Arial" panose="020B0604020202020204" pitchFamily="34" charset="0"/>
                <a:cs typeface="Arial" panose="020B0604020202020204" pitchFamily="34" charset="0"/>
              </a:rPr>
              <a:t>Analysis for rate study purposes ONLY.</a:t>
            </a:r>
          </a:p>
        </p:txBody>
      </p:sp>
    </p:spTree>
    <p:extLst>
      <p:ext uri="{BB962C8B-B14F-4D97-AF65-F5344CB8AC3E}">
        <p14:creationId xmlns:p14="http://schemas.microsoft.com/office/powerpoint/2010/main" val="584354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DB4E95-6489-E34E-A5E9-0FDD9AD2F0EB}"/>
              </a:ext>
            </a:extLst>
          </p:cNvPr>
          <p:cNvSpPr>
            <a:spLocks noGrp="1"/>
          </p:cNvSpPr>
          <p:nvPr>
            <p:ph type="title"/>
          </p:nvPr>
        </p:nvSpPr>
        <p:spPr/>
        <p:txBody>
          <a:bodyPr/>
          <a:lstStyle/>
          <a:p>
            <a:r>
              <a:rPr lang="en-US"/>
              <a:t>Analysis by Service Categories – All Populations</a:t>
            </a:r>
          </a:p>
        </p:txBody>
      </p:sp>
      <p:sp>
        <p:nvSpPr>
          <p:cNvPr id="5" name="Slide Number Placeholder 4">
            <a:extLst>
              <a:ext uri="{FF2B5EF4-FFF2-40B4-BE49-F238E27FC236}">
                <a16:creationId xmlns:a16="http://schemas.microsoft.com/office/drawing/2014/main" id="{E69E2D98-0959-6446-B8B2-1B52EE0A9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DF824-5DA6-8947-92A8-11800B62386F}" type="slidenum">
              <a:rPr kumimoji="0" 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 Placeholder 7">
            <a:extLst>
              <a:ext uri="{FF2B5EF4-FFF2-40B4-BE49-F238E27FC236}">
                <a16:creationId xmlns:a16="http://schemas.microsoft.com/office/drawing/2014/main" id="{E8D7353A-0402-C446-82B6-52CEC93B038F}"/>
              </a:ext>
            </a:extLst>
          </p:cNvPr>
          <p:cNvSpPr>
            <a:spLocks noGrp="1"/>
          </p:cNvSpPr>
          <p:nvPr>
            <p:ph type="body" idx="13"/>
          </p:nvPr>
        </p:nvSpPr>
        <p:spPr>
          <a:xfrm>
            <a:off x="838200" y="1163322"/>
            <a:ext cx="10515600" cy="630957"/>
          </a:xfrm>
        </p:spPr>
        <p:txBody>
          <a:bodyPr>
            <a:noAutofit/>
          </a:bodyPr>
          <a:lstStyle/>
          <a:p>
            <a:r>
              <a:rPr lang="en-US" sz="1800"/>
              <a:t>The chart below illustrates the relative impact of benchmark increases for different types of services.</a:t>
            </a:r>
          </a:p>
        </p:txBody>
      </p:sp>
      <p:sp>
        <p:nvSpPr>
          <p:cNvPr id="12" name="TextBox 11">
            <a:extLst>
              <a:ext uri="{FF2B5EF4-FFF2-40B4-BE49-F238E27FC236}">
                <a16:creationId xmlns:a16="http://schemas.microsoft.com/office/drawing/2014/main" id="{35D761F8-5647-4C24-8831-9F171894FB67}"/>
              </a:ext>
            </a:extLst>
          </p:cNvPr>
          <p:cNvSpPr txBox="1"/>
          <p:nvPr/>
        </p:nvSpPr>
        <p:spPr>
          <a:xfrm>
            <a:off x="386498" y="6065978"/>
            <a:ext cx="11068050" cy="276999"/>
          </a:xfrm>
          <a:prstGeom prst="rect">
            <a:avLst/>
          </a:prstGeom>
          <a:noFill/>
        </p:spPr>
        <p:txBody>
          <a:bodyPr wrap="square">
            <a:spAutoFit/>
          </a:bodyPr>
          <a:lstStyle/>
          <a:p>
            <a:r>
              <a:rPr lang="en-US" sz="1200" b="1">
                <a:solidFill>
                  <a:srgbClr val="FF0000"/>
                </a:solidFill>
                <a:latin typeface="Arial" panose="020B0604020202020204" pitchFamily="34" charset="0"/>
                <a:cs typeface="Arial" panose="020B0604020202020204" pitchFamily="34" charset="0"/>
              </a:rPr>
              <a:t>Analysis for rate study purposes ONLY.</a:t>
            </a:r>
          </a:p>
        </p:txBody>
      </p:sp>
      <p:graphicFrame>
        <p:nvGraphicFramePr>
          <p:cNvPr id="7" name="Chart 6">
            <a:extLst>
              <a:ext uri="{FF2B5EF4-FFF2-40B4-BE49-F238E27FC236}">
                <a16:creationId xmlns:a16="http://schemas.microsoft.com/office/drawing/2014/main" id="{79381E34-A17D-4F0C-875C-4116F8CC9E43}"/>
              </a:ext>
            </a:extLst>
          </p:cNvPr>
          <p:cNvGraphicFramePr>
            <a:graphicFrameLocks/>
          </p:cNvGraphicFramePr>
          <p:nvPr>
            <p:extLst>
              <p:ext uri="{D42A27DB-BD31-4B8C-83A1-F6EECF244321}">
                <p14:modId xmlns:p14="http://schemas.microsoft.com/office/powerpoint/2010/main" val="1533520269"/>
              </p:ext>
            </p:extLst>
          </p:nvPr>
        </p:nvGraphicFramePr>
        <p:xfrm>
          <a:off x="972273" y="1921397"/>
          <a:ext cx="10278319" cy="39585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8714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DB4E95-6489-E34E-A5E9-0FDD9AD2F0EB}"/>
              </a:ext>
            </a:extLst>
          </p:cNvPr>
          <p:cNvSpPr>
            <a:spLocks noGrp="1"/>
          </p:cNvSpPr>
          <p:nvPr>
            <p:ph type="title"/>
          </p:nvPr>
        </p:nvSpPr>
        <p:spPr/>
        <p:txBody>
          <a:bodyPr/>
          <a:lstStyle/>
          <a:p>
            <a:r>
              <a:rPr lang="en-US"/>
              <a:t>Analysis by Service Category – All Populations</a:t>
            </a:r>
          </a:p>
        </p:txBody>
      </p:sp>
      <p:sp>
        <p:nvSpPr>
          <p:cNvPr id="5" name="Slide Number Placeholder 4">
            <a:extLst>
              <a:ext uri="{FF2B5EF4-FFF2-40B4-BE49-F238E27FC236}">
                <a16:creationId xmlns:a16="http://schemas.microsoft.com/office/drawing/2014/main" id="{E69E2D98-0959-6446-B8B2-1B52EE0A9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DF824-5DA6-8947-92A8-11800B62386F}" type="slidenum">
              <a:rPr kumimoji="0" 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 Placeholder 7">
            <a:extLst>
              <a:ext uri="{FF2B5EF4-FFF2-40B4-BE49-F238E27FC236}">
                <a16:creationId xmlns:a16="http://schemas.microsoft.com/office/drawing/2014/main" id="{E8D7353A-0402-C446-82B6-52CEC93B038F}"/>
              </a:ext>
            </a:extLst>
          </p:cNvPr>
          <p:cNvSpPr>
            <a:spLocks noGrp="1"/>
          </p:cNvSpPr>
          <p:nvPr>
            <p:ph type="body" idx="13"/>
          </p:nvPr>
        </p:nvSpPr>
        <p:spPr>
          <a:xfrm>
            <a:off x="838200" y="1163322"/>
            <a:ext cx="10515600" cy="630957"/>
          </a:xfrm>
        </p:spPr>
        <p:txBody>
          <a:bodyPr>
            <a:noAutofit/>
          </a:bodyPr>
          <a:lstStyle/>
          <a:p>
            <a:r>
              <a:rPr lang="en-US" sz="1800"/>
              <a:t>The chart below identifies which service categories are the major cost drivers for the system, as reflected in proportionate expenditures at current rates.</a:t>
            </a:r>
          </a:p>
        </p:txBody>
      </p:sp>
      <p:sp>
        <p:nvSpPr>
          <p:cNvPr id="13" name="Content Placeholder 6">
            <a:extLst>
              <a:ext uri="{FF2B5EF4-FFF2-40B4-BE49-F238E27FC236}">
                <a16:creationId xmlns:a16="http://schemas.microsoft.com/office/drawing/2014/main" id="{C8919B4B-A722-4734-AFA2-1C0342D1BDC0}"/>
              </a:ext>
            </a:extLst>
          </p:cNvPr>
          <p:cNvSpPr txBox="1">
            <a:spLocks/>
          </p:cNvSpPr>
          <p:nvPr/>
        </p:nvSpPr>
        <p:spPr>
          <a:xfrm>
            <a:off x="838200" y="1935803"/>
            <a:ext cx="3888036" cy="43173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Courier New" panose="02070309020205020404" pitchFamily="49" charset="0"/>
              <a:buChar char="o"/>
              <a:defRPr sz="15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a:solidFill>
                  <a:srgbClr val="000000"/>
                </a:solidFill>
              </a:rPr>
              <a:t>The chart to the right visualizes the relative proportion expenditures represented by each service category.</a:t>
            </a:r>
          </a:p>
          <a:p>
            <a:pPr>
              <a:defRPr/>
            </a:pPr>
            <a:r>
              <a:rPr lang="en-US" sz="1800">
                <a:solidFill>
                  <a:srgbClr val="000000"/>
                </a:solidFill>
              </a:rPr>
              <a:t>Rate increases for residential services are middle-of-the-road, but have significant impact due to the volume of service expenditures these rates represent.</a:t>
            </a:r>
          </a:p>
          <a:p>
            <a:pPr>
              <a:defRPr/>
            </a:pPr>
            <a:r>
              <a:rPr lang="en-US" sz="1800">
                <a:solidFill>
                  <a:srgbClr val="000000"/>
                </a:solidFill>
              </a:rPr>
              <a:t>In-Home services are substantial cost drivers overall and have the greatest impact on programs that heavily utilize these services.</a:t>
            </a:r>
          </a:p>
          <a:p>
            <a:pPr marL="514337" lvl="1" indent="-171446">
              <a:defRPr/>
            </a:pPr>
            <a:endParaRPr lang="en-US" sz="1800">
              <a:solidFill>
                <a:srgbClr val="000000"/>
              </a:solidFill>
            </a:endParaRPr>
          </a:p>
        </p:txBody>
      </p:sp>
      <p:sp>
        <p:nvSpPr>
          <p:cNvPr id="14" name="TextBox 13">
            <a:extLst>
              <a:ext uri="{FF2B5EF4-FFF2-40B4-BE49-F238E27FC236}">
                <a16:creationId xmlns:a16="http://schemas.microsoft.com/office/drawing/2014/main" id="{C54D09D1-3F32-4DE4-8528-DF4E27F53663}"/>
              </a:ext>
            </a:extLst>
          </p:cNvPr>
          <p:cNvSpPr txBox="1"/>
          <p:nvPr/>
        </p:nvSpPr>
        <p:spPr>
          <a:xfrm>
            <a:off x="1840047" y="6114663"/>
            <a:ext cx="11068050" cy="276999"/>
          </a:xfrm>
          <a:prstGeom prst="rect">
            <a:avLst/>
          </a:prstGeom>
          <a:noFill/>
        </p:spPr>
        <p:txBody>
          <a:bodyPr wrap="square">
            <a:spAutoFit/>
          </a:bodyPr>
          <a:lstStyle/>
          <a:p>
            <a:r>
              <a:rPr lang="en-US" sz="1200" b="1">
                <a:solidFill>
                  <a:srgbClr val="FF0000"/>
                </a:solidFill>
                <a:latin typeface="Arial" panose="020B0604020202020204" pitchFamily="34" charset="0"/>
                <a:cs typeface="Arial" panose="020B0604020202020204" pitchFamily="34" charset="0"/>
              </a:rPr>
              <a:t>Analysis for rate study purposes ONLY.</a:t>
            </a:r>
          </a:p>
        </p:txBody>
      </p:sp>
      <p:graphicFrame>
        <p:nvGraphicFramePr>
          <p:cNvPr id="10" name="Content Placeholder 9">
            <a:extLst>
              <a:ext uri="{FF2B5EF4-FFF2-40B4-BE49-F238E27FC236}">
                <a16:creationId xmlns:a16="http://schemas.microsoft.com/office/drawing/2014/main" id="{56281F65-B1A1-4961-AA71-2AFB6CFF1EBF}"/>
              </a:ext>
            </a:extLst>
          </p:cNvPr>
          <p:cNvGraphicFramePr>
            <a:graphicFrameLocks noGrp="1"/>
          </p:cNvGraphicFramePr>
          <p:nvPr>
            <p:ph idx="1"/>
            <p:extLst>
              <p:ext uri="{D42A27DB-BD31-4B8C-83A1-F6EECF244321}">
                <p14:modId xmlns:p14="http://schemas.microsoft.com/office/powerpoint/2010/main" val="1580355907"/>
              </p:ext>
            </p:extLst>
          </p:nvPr>
        </p:nvGraphicFramePr>
        <p:xfrm>
          <a:off x="5175115" y="1827213"/>
          <a:ext cx="64008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7963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DB4E95-6489-E34E-A5E9-0FDD9AD2F0EB}"/>
              </a:ext>
            </a:extLst>
          </p:cNvPr>
          <p:cNvSpPr>
            <a:spLocks noGrp="1"/>
          </p:cNvSpPr>
          <p:nvPr>
            <p:ph type="title"/>
          </p:nvPr>
        </p:nvSpPr>
        <p:spPr>
          <a:xfrm>
            <a:off x="838200" y="37966"/>
            <a:ext cx="10515600" cy="1026794"/>
          </a:xfrm>
        </p:spPr>
        <p:txBody>
          <a:bodyPr/>
          <a:lstStyle/>
          <a:p>
            <a:r>
              <a:rPr lang="en-US"/>
              <a:t>Analysis by Service Categories – All Populations</a:t>
            </a:r>
          </a:p>
        </p:txBody>
      </p:sp>
      <p:sp>
        <p:nvSpPr>
          <p:cNvPr id="5" name="Slide Number Placeholder 4">
            <a:extLst>
              <a:ext uri="{FF2B5EF4-FFF2-40B4-BE49-F238E27FC236}">
                <a16:creationId xmlns:a16="http://schemas.microsoft.com/office/drawing/2014/main" id="{E69E2D98-0959-6446-B8B2-1B52EE0A9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DF824-5DA6-8947-92A8-11800B62386F}" type="slidenum">
              <a:rPr kumimoji="0" 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 Placeholder 7">
            <a:extLst>
              <a:ext uri="{FF2B5EF4-FFF2-40B4-BE49-F238E27FC236}">
                <a16:creationId xmlns:a16="http://schemas.microsoft.com/office/drawing/2014/main" id="{E8D7353A-0402-C446-82B6-52CEC93B038F}"/>
              </a:ext>
            </a:extLst>
          </p:cNvPr>
          <p:cNvSpPr>
            <a:spLocks noGrp="1"/>
          </p:cNvSpPr>
          <p:nvPr>
            <p:ph type="body" idx="13"/>
          </p:nvPr>
        </p:nvSpPr>
        <p:spPr>
          <a:xfrm>
            <a:off x="838200" y="703157"/>
            <a:ext cx="10515600" cy="630957"/>
          </a:xfrm>
        </p:spPr>
        <p:txBody>
          <a:bodyPr>
            <a:noAutofit/>
          </a:bodyPr>
          <a:lstStyle/>
          <a:p>
            <a:r>
              <a:rPr lang="en-US" sz="1800"/>
              <a:t>The chart below illustrates the relative proportion of total expenditure represented by each service category.</a:t>
            </a:r>
          </a:p>
        </p:txBody>
      </p:sp>
      <p:sp>
        <p:nvSpPr>
          <p:cNvPr id="11" name="TextBox 10">
            <a:extLst>
              <a:ext uri="{FF2B5EF4-FFF2-40B4-BE49-F238E27FC236}">
                <a16:creationId xmlns:a16="http://schemas.microsoft.com/office/drawing/2014/main" id="{BA559983-F097-40C0-B64D-777C29B5D690}"/>
              </a:ext>
            </a:extLst>
          </p:cNvPr>
          <p:cNvSpPr txBox="1"/>
          <p:nvPr/>
        </p:nvSpPr>
        <p:spPr>
          <a:xfrm>
            <a:off x="364464" y="6030412"/>
            <a:ext cx="11068050" cy="276999"/>
          </a:xfrm>
          <a:prstGeom prst="rect">
            <a:avLst/>
          </a:prstGeom>
          <a:noFill/>
        </p:spPr>
        <p:txBody>
          <a:bodyPr wrap="square">
            <a:spAutoFit/>
          </a:bodyPr>
          <a:lstStyle/>
          <a:p>
            <a:r>
              <a:rPr lang="en-US" sz="1200" b="1">
                <a:solidFill>
                  <a:srgbClr val="FF0000"/>
                </a:solidFill>
                <a:latin typeface="Arial" panose="020B0604020202020204" pitchFamily="34" charset="0"/>
                <a:cs typeface="Arial" panose="020B0604020202020204" pitchFamily="34" charset="0"/>
              </a:rPr>
              <a:t>Analysis for rate study purposes ONLY.</a:t>
            </a:r>
          </a:p>
        </p:txBody>
      </p:sp>
      <p:graphicFrame>
        <p:nvGraphicFramePr>
          <p:cNvPr id="7" name="Chart 6">
            <a:extLst>
              <a:ext uri="{FF2B5EF4-FFF2-40B4-BE49-F238E27FC236}">
                <a16:creationId xmlns:a16="http://schemas.microsoft.com/office/drawing/2014/main" id="{94D1C7F2-AC31-49A1-85FA-0EE54928BD53}"/>
              </a:ext>
            </a:extLst>
          </p:cNvPr>
          <p:cNvGraphicFramePr>
            <a:graphicFrameLocks/>
          </p:cNvGraphicFramePr>
          <p:nvPr>
            <p:extLst>
              <p:ext uri="{D42A27DB-BD31-4B8C-83A1-F6EECF244321}">
                <p14:modId xmlns:p14="http://schemas.microsoft.com/office/powerpoint/2010/main" val="3532674832"/>
              </p:ext>
            </p:extLst>
          </p:nvPr>
        </p:nvGraphicFramePr>
        <p:xfrm>
          <a:off x="2438399" y="1379245"/>
          <a:ext cx="73152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5142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DB4E95-6489-E34E-A5E9-0FDD9AD2F0EB}"/>
              </a:ext>
            </a:extLst>
          </p:cNvPr>
          <p:cNvSpPr>
            <a:spLocks noGrp="1"/>
          </p:cNvSpPr>
          <p:nvPr>
            <p:ph type="title"/>
          </p:nvPr>
        </p:nvSpPr>
        <p:spPr>
          <a:xfrm>
            <a:off x="683964" y="274028"/>
            <a:ext cx="10515600" cy="1026794"/>
          </a:xfrm>
        </p:spPr>
        <p:txBody>
          <a:bodyPr>
            <a:normAutofit fontScale="90000"/>
          </a:bodyPr>
          <a:lstStyle/>
          <a:p>
            <a:r>
              <a:rPr lang="en-US" dirty="0"/>
              <a:t>Service Category – All Populations State Share </a:t>
            </a:r>
            <a:br>
              <a:rPr lang="en-US" dirty="0"/>
            </a:br>
            <a:r>
              <a:rPr lang="en-US" dirty="0"/>
              <a:t>(No Add-On Payments)</a:t>
            </a:r>
            <a:br>
              <a:rPr lang="en-US" dirty="0"/>
            </a:br>
            <a:endParaRPr lang="en-US" dirty="0"/>
          </a:p>
        </p:txBody>
      </p:sp>
      <p:sp>
        <p:nvSpPr>
          <p:cNvPr id="5" name="Slide Number Placeholder 4">
            <a:extLst>
              <a:ext uri="{FF2B5EF4-FFF2-40B4-BE49-F238E27FC236}">
                <a16:creationId xmlns:a16="http://schemas.microsoft.com/office/drawing/2014/main" id="{E69E2D98-0959-6446-B8B2-1B52EE0A9023}"/>
              </a:ext>
            </a:extLst>
          </p:cNvPr>
          <p:cNvSpPr>
            <a:spLocks noGrp="1"/>
          </p:cNvSpPr>
          <p:nvPr>
            <p:ph type="sldNum" sz="quarter" idx="12"/>
          </p:nvPr>
        </p:nvSpPr>
        <p:spPr/>
        <p:txBody>
          <a:bodyPr/>
          <a:lstStyle/>
          <a:p>
            <a:fld id="{A5ADF824-5DA6-8947-92A8-11800B62386F}" type="slidenum">
              <a:rPr lang="en-US" smtClean="0"/>
              <a:t>17</a:t>
            </a:fld>
            <a:endParaRPr lang="en-US"/>
          </a:p>
        </p:txBody>
      </p:sp>
      <p:graphicFrame>
        <p:nvGraphicFramePr>
          <p:cNvPr id="12" name="Table 11">
            <a:extLst>
              <a:ext uri="{FF2B5EF4-FFF2-40B4-BE49-F238E27FC236}">
                <a16:creationId xmlns:a16="http://schemas.microsoft.com/office/drawing/2014/main" id="{9266530A-F383-4301-834F-2B124AEA0380}"/>
              </a:ext>
            </a:extLst>
          </p:cNvPr>
          <p:cNvGraphicFramePr>
            <a:graphicFrameLocks noGrp="1"/>
          </p:cNvGraphicFramePr>
          <p:nvPr>
            <p:extLst>
              <p:ext uri="{D42A27DB-BD31-4B8C-83A1-F6EECF244321}">
                <p14:modId xmlns:p14="http://schemas.microsoft.com/office/powerpoint/2010/main" val="2399645316"/>
              </p:ext>
            </p:extLst>
          </p:nvPr>
        </p:nvGraphicFramePr>
        <p:xfrm>
          <a:off x="585546" y="1156325"/>
          <a:ext cx="11347374" cy="5095385"/>
        </p:xfrm>
        <a:graphic>
          <a:graphicData uri="http://schemas.openxmlformats.org/drawingml/2006/table">
            <a:tbl>
              <a:tblPr/>
              <a:tblGrid>
                <a:gridCol w="1410160">
                  <a:extLst>
                    <a:ext uri="{9D8B030D-6E8A-4147-A177-3AD203B41FA5}">
                      <a16:colId xmlns:a16="http://schemas.microsoft.com/office/drawing/2014/main" val="2093925141"/>
                    </a:ext>
                  </a:extLst>
                </a:gridCol>
                <a:gridCol w="1711287">
                  <a:extLst>
                    <a:ext uri="{9D8B030D-6E8A-4147-A177-3AD203B41FA5}">
                      <a16:colId xmlns:a16="http://schemas.microsoft.com/office/drawing/2014/main" val="167968594"/>
                    </a:ext>
                  </a:extLst>
                </a:gridCol>
                <a:gridCol w="1711287">
                  <a:extLst>
                    <a:ext uri="{9D8B030D-6E8A-4147-A177-3AD203B41FA5}">
                      <a16:colId xmlns:a16="http://schemas.microsoft.com/office/drawing/2014/main" val="822064295"/>
                    </a:ext>
                  </a:extLst>
                </a:gridCol>
                <a:gridCol w="1711287">
                  <a:extLst>
                    <a:ext uri="{9D8B030D-6E8A-4147-A177-3AD203B41FA5}">
                      <a16:colId xmlns:a16="http://schemas.microsoft.com/office/drawing/2014/main" val="534569197"/>
                    </a:ext>
                  </a:extLst>
                </a:gridCol>
                <a:gridCol w="914400">
                  <a:extLst>
                    <a:ext uri="{9D8B030D-6E8A-4147-A177-3AD203B41FA5}">
                      <a16:colId xmlns:a16="http://schemas.microsoft.com/office/drawing/2014/main" val="2250307175"/>
                    </a:ext>
                  </a:extLst>
                </a:gridCol>
                <a:gridCol w="1399142">
                  <a:extLst>
                    <a:ext uri="{9D8B030D-6E8A-4147-A177-3AD203B41FA5}">
                      <a16:colId xmlns:a16="http://schemas.microsoft.com/office/drawing/2014/main" val="2990862204"/>
                    </a:ext>
                  </a:extLst>
                </a:gridCol>
                <a:gridCol w="1101687">
                  <a:extLst>
                    <a:ext uri="{9D8B030D-6E8A-4147-A177-3AD203B41FA5}">
                      <a16:colId xmlns:a16="http://schemas.microsoft.com/office/drawing/2014/main" val="234980430"/>
                    </a:ext>
                  </a:extLst>
                </a:gridCol>
                <a:gridCol w="1388124">
                  <a:extLst>
                    <a:ext uri="{9D8B030D-6E8A-4147-A177-3AD203B41FA5}">
                      <a16:colId xmlns:a16="http://schemas.microsoft.com/office/drawing/2014/main" val="2098045731"/>
                    </a:ext>
                  </a:extLst>
                </a:gridCol>
              </a:tblGrid>
              <a:tr h="393006">
                <a:tc>
                  <a:txBody>
                    <a:bodyPr/>
                    <a:lstStyle/>
                    <a:p>
                      <a:pPr algn="ctr" fontAlgn="b"/>
                      <a:r>
                        <a:rPr lang="en-US" sz="1300" b="1" i="0" u="none" strike="noStrike" dirty="0">
                          <a:solidFill>
                            <a:srgbClr val="000000"/>
                          </a:solidFill>
                          <a:effectLst/>
                          <a:latin typeface="Arial" panose="020B0604020202020204" pitchFamily="34" charset="0"/>
                        </a:rPr>
                        <a:t>By Service Category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300" b="1" i="0" u="none" strike="noStrike">
                          <a:solidFill>
                            <a:srgbClr val="000000"/>
                          </a:solidFill>
                          <a:effectLst/>
                          <a:latin typeface="Arial" panose="020B0604020202020204" pitchFamily="34" charset="0"/>
                        </a:rPr>
                        <a:t>Paid in SFY20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300" b="1" i="0" u="none" strike="noStrike">
                          <a:solidFill>
                            <a:srgbClr val="000000"/>
                          </a:solidFill>
                          <a:effectLst/>
                          <a:latin typeface="Arial" panose="020B0604020202020204" pitchFamily="34" charset="0"/>
                        </a:rPr>
                        <a:t>Paid at SFY22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300" b="1" i="0" u="none" strike="noStrike">
                          <a:solidFill>
                            <a:srgbClr val="000000"/>
                          </a:solidFill>
                          <a:effectLst/>
                          <a:latin typeface="Arial" panose="020B0604020202020204" pitchFamily="34" charset="0"/>
                        </a:rPr>
                        <a:t>Benchmark Cost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300" b="1" i="0" u="none" strike="noStrike">
                          <a:solidFill>
                            <a:srgbClr val="000000"/>
                          </a:solidFill>
                          <a:effectLst/>
                          <a:latin typeface="Arial" panose="020B0604020202020204" pitchFamily="34" charset="0"/>
                        </a:rPr>
                        <a:t>Change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300" b="1" i="0" u="none" strike="noStrike">
                          <a:solidFill>
                            <a:srgbClr val="000000"/>
                          </a:solidFill>
                          <a:effectLst/>
                          <a:latin typeface="Arial" panose="020B0604020202020204" pitchFamily="34" charset="0"/>
                        </a:rPr>
                        <a:t>Difference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300" b="1" i="0" u="none" strike="noStrike">
                          <a:solidFill>
                            <a:srgbClr val="000000"/>
                          </a:solidFill>
                          <a:effectLst/>
                          <a:latin typeface="Arial" panose="020B0604020202020204" pitchFamily="34" charset="0"/>
                        </a:rPr>
                        <a:t>SFY22 % of Total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300" b="1" i="0" u="none" strike="noStrike">
                          <a:solidFill>
                            <a:srgbClr val="000000"/>
                          </a:solidFill>
                          <a:effectLst/>
                          <a:latin typeface="Arial" panose="020B0604020202020204" pitchFamily="34" charset="0"/>
                        </a:rPr>
                        <a:t>Benchmark % of Total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381637384"/>
                  </a:ext>
                </a:extLst>
              </a:tr>
              <a:tr h="330765">
                <a:tc>
                  <a:txBody>
                    <a:bodyPr/>
                    <a:lstStyle/>
                    <a:p>
                      <a:pPr algn="ctr" fontAlgn="b"/>
                      <a:r>
                        <a:rPr lang="en-US" sz="1300" b="1" i="0" u="none" strike="noStrike">
                          <a:solidFill>
                            <a:srgbClr val="000000"/>
                          </a:solidFill>
                          <a:effectLst/>
                          <a:latin typeface="Arial" panose="020B0604020202020204" pitchFamily="34" charset="0"/>
                        </a:rPr>
                        <a:t>All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dirty="0">
                          <a:solidFill>
                            <a:srgbClr val="000000"/>
                          </a:solidFill>
                          <a:effectLst/>
                          <a:latin typeface="Arial" panose="020B0604020202020204" pitchFamily="34" charset="0"/>
                        </a:rPr>
                        <a:t>$114,337,293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Arial" panose="020B0604020202020204" pitchFamily="34" charset="0"/>
                        </a:rPr>
                        <a:t>$123,564,452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Arial" panose="020B0604020202020204" pitchFamily="34" charset="0"/>
                        </a:rPr>
                        <a:t>$154,480,678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Arial" panose="020B0604020202020204" pitchFamily="34" charset="0"/>
                        </a:rPr>
                        <a:t>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Arial" panose="020B0604020202020204" pitchFamily="34" charset="0"/>
                        </a:rPr>
                        <a:t>$30,916,225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0356496"/>
                  </a:ext>
                </a:extLst>
              </a:tr>
              <a:tr h="386807">
                <a:tc>
                  <a:txBody>
                    <a:bodyPr/>
                    <a:lstStyle/>
                    <a:p>
                      <a:pPr algn="ctr" fontAlgn="t"/>
                      <a:r>
                        <a:rPr lang="en-US" sz="1300" b="0" i="0" u="none" strike="noStrike">
                          <a:solidFill>
                            <a:srgbClr val="000000"/>
                          </a:solidFill>
                          <a:effectLst/>
                          <a:latin typeface="Arial" panose="020B0604020202020204" pitchFamily="34" charset="0"/>
                        </a:rPr>
                        <a:t> Residential Services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dirty="0">
                          <a:solidFill>
                            <a:srgbClr val="000000"/>
                          </a:solidFill>
                          <a:effectLst/>
                          <a:latin typeface="Arial" panose="020B0604020202020204" pitchFamily="34" charset="0"/>
                        </a:rPr>
                        <a:t>$50,840,672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dirty="0">
                          <a:solidFill>
                            <a:srgbClr val="000000"/>
                          </a:solidFill>
                          <a:effectLst/>
                          <a:latin typeface="Arial" panose="020B0604020202020204" pitchFamily="34" charset="0"/>
                        </a:rPr>
                        <a:t>$57,183,479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a:solidFill>
                            <a:srgbClr val="000000"/>
                          </a:solidFill>
                          <a:effectLst/>
                          <a:latin typeface="Arial" panose="020B0604020202020204" pitchFamily="34" charset="0"/>
                        </a:rPr>
                        <a:t>$69,727,419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panose="020B0604020202020204" pitchFamily="34" charset="0"/>
                        </a:rPr>
                        <a:t>21.9%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panose="020B0604020202020204" pitchFamily="34" charset="0"/>
                        </a:rPr>
                        <a:t>$12,543,940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panose="020B0604020202020204" pitchFamily="34" charset="0"/>
                        </a:rPr>
                        <a:t>46.3%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panose="020B0604020202020204" pitchFamily="34" charset="0"/>
                        </a:rPr>
                        <a:t>45.1%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5641997"/>
                  </a:ext>
                </a:extLst>
              </a:tr>
              <a:tr h="330765">
                <a:tc>
                  <a:txBody>
                    <a:bodyPr/>
                    <a:lstStyle/>
                    <a:p>
                      <a:pPr algn="ctr" fontAlgn="t"/>
                      <a:r>
                        <a:rPr lang="en-US" sz="1300" b="0" i="0" u="none" strike="noStrike">
                          <a:solidFill>
                            <a:srgbClr val="000000"/>
                          </a:solidFill>
                          <a:effectLst/>
                          <a:latin typeface="Arial" panose="020B0604020202020204" pitchFamily="34" charset="0"/>
                        </a:rPr>
                        <a:t> In-Home Services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a:solidFill>
                            <a:srgbClr val="000000"/>
                          </a:solidFill>
                          <a:effectLst/>
                          <a:latin typeface="Arial" panose="020B0604020202020204" pitchFamily="34" charset="0"/>
                        </a:rPr>
                        <a:t>$17,992,075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dirty="0">
                          <a:solidFill>
                            <a:srgbClr val="000000"/>
                          </a:solidFill>
                          <a:effectLst/>
                          <a:latin typeface="Arial" panose="020B0604020202020204" pitchFamily="34" charset="0"/>
                        </a:rPr>
                        <a:t>$18,324,123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a:solidFill>
                            <a:srgbClr val="000000"/>
                          </a:solidFill>
                          <a:effectLst/>
                          <a:latin typeface="Arial" panose="020B0604020202020204" pitchFamily="34" charset="0"/>
                        </a:rPr>
                        <a:t>$28,844,673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panose="020B0604020202020204" pitchFamily="34" charset="0"/>
                        </a:rPr>
                        <a:t>57.4%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panose="020B0604020202020204" pitchFamily="34" charset="0"/>
                        </a:rPr>
                        <a:t>$10,520,550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panose="020B0604020202020204" pitchFamily="34" charset="0"/>
                        </a:rPr>
                        <a:t>14.8%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panose="020B0604020202020204" pitchFamily="34" charset="0"/>
                        </a:rPr>
                        <a:t>18.7%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1333022"/>
                  </a:ext>
                </a:extLst>
              </a:tr>
              <a:tr h="386807">
                <a:tc>
                  <a:txBody>
                    <a:bodyPr/>
                    <a:lstStyle/>
                    <a:p>
                      <a:pPr algn="ctr" fontAlgn="t"/>
                      <a:r>
                        <a:rPr lang="en-US" sz="1300" b="0" i="0" u="none" strike="noStrike">
                          <a:solidFill>
                            <a:srgbClr val="000000"/>
                          </a:solidFill>
                          <a:effectLst/>
                          <a:latin typeface="Arial" panose="020B0604020202020204" pitchFamily="34" charset="0"/>
                        </a:rPr>
                        <a:t> Behavioral Services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a:solidFill>
                            <a:srgbClr val="000000"/>
                          </a:solidFill>
                          <a:effectLst/>
                          <a:latin typeface="Arial" panose="020B0604020202020204" pitchFamily="34" charset="0"/>
                        </a:rPr>
                        <a:t>$11,384,996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dirty="0">
                          <a:solidFill>
                            <a:srgbClr val="000000"/>
                          </a:solidFill>
                          <a:effectLst/>
                          <a:latin typeface="Arial" panose="020B0604020202020204" pitchFamily="34" charset="0"/>
                        </a:rPr>
                        <a:t>$11,761,913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a:solidFill>
                            <a:srgbClr val="000000"/>
                          </a:solidFill>
                          <a:effectLst/>
                          <a:latin typeface="Arial" panose="020B0604020202020204" pitchFamily="34" charset="0"/>
                        </a:rPr>
                        <a:t>$12,829,210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panose="020B0604020202020204" pitchFamily="34" charset="0"/>
                        </a:rPr>
                        <a:t>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panose="020B0604020202020204" pitchFamily="34" charset="0"/>
                        </a:rPr>
                        <a:t>$1,067,296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panose="020B0604020202020204" pitchFamily="34" charset="0"/>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panose="020B0604020202020204" pitchFamily="34" charset="0"/>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0691716"/>
                  </a:ext>
                </a:extLst>
              </a:tr>
              <a:tr h="330765">
                <a:tc>
                  <a:txBody>
                    <a:bodyPr/>
                    <a:lstStyle/>
                    <a:p>
                      <a:pPr algn="ctr" fontAlgn="t"/>
                      <a:r>
                        <a:rPr lang="en-US" sz="1300" b="0" i="0" u="none" strike="noStrike">
                          <a:solidFill>
                            <a:srgbClr val="000000"/>
                          </a:solidFill>
                          <a:effectLst/>
                          <a:latin typeface="Arial" panose="020B0604020202020204" pitchFamily="34" charset="0"/>
                        </a:rPr>
                        <a:t> Day Services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a:solidFill>
                            <a:srgbClr val="000000"/>
                          </a:solidFill>
                          <a:effectLst/>
                          <a:latin typeface="Arial" panose="020B0604020202020204" pitchFamily="34" charset="0"/>
                        </a:rPr>
                        <a:t>$11,322,884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a:solidFill>
                            <a:srgbClr val="000000"/>
                          </a:solidFill>
                          <a:effectLst/>
                          <a:latin typeface="Arial" panose="020B0604020202020204" pitchFamily="34" charset="0"/>
                        </a:rPr>
                        <a:t>$11,660,521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dirty="0">
                          <a:solidFill>
                            <a:srgbClr val="000000"/>
                          </a:solidFill>
                          <a:effectLst/>
                          <a:latin typeface="Arial" panose="020B0604020202020204" pitchFamily="34" charset="0"/>
                        </a:rPr>
                        <a:t>$14,509,311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panose="020B0604020202020204" pitchFamily="34" charset="0"/>
                        </a:rPr>
                        <a:t>24.4%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panose="020B0604020202020204" pitchFamily="34" charset="0"/>
                        </a:rPr>
                        <a:t>$2,848,791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panose="020B0604020202020204" pitchFamily="34" charset="0"/>
                        </a:rPr>
                        <a:t>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panose="020B0604020202020204" pitchFamily="34" charset="0"/>
                        </a:rPr>
                        <a:t>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773207"/>
                  </a:ext>
                </a:extLst>
              </a:tr>
              <a:tr h="386807">
                <a:tc>
                  <a:txBody>
                    <a:bodyPr/>
                    <a:lstStyle/>
                    <a:p>
                      <a:pPr algn="ctr" fontAlgn="t"/>
                      <a:r>
                        <a:rPr lang="en-US" sz="1300" b="0" i="0" u="none" strike="noStrike">
                          <a:solidFill>
                            <a:srgbClr val="000000"/>
                          </a:solidFill>
                          <a:effectLst/>
                          <a:latin typeface="Arial" panose="020B0604020202020204" pitchFamily="34" charset="0"/>
                        </a:rPr>
                        <a:t> Case Management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a:solidFill>
                            <a:srgbClr val="000000"/>
                          </a:solidFill>
                          <a:effectLst/>
                          <a:latin typeface="Arial" panose="020B0604020202020204" pitchFamily="34" charset="0"/>
                        </a:rPr>
                        <a:t>$7,662,850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a:solidFill>
                            <a:srgbClr val="000000"/>
                          </a:solidFill>
                          <a:effectLst/>
                          <a:latin typeface="Arial" panose="020B0604020202020204" pitchFamily="34" charset="0"/>
                        </a:rPr>
                        <a:t>$8,763,276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a:solidFill>
                            <a:srgbClr val="000000"/>
                          </a:solidFill>
                          <a:effectLst/>
                          <a:latin typeface="Arial" panose="020B0604020202020204" pitchFamily="34" charset="0"/>
                        </a:rPr>
                        <a:t>$9,183,050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panose="020B0604020202020204" pitchFamily="34" charset="0"/>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panose="020B0604020202020204" pitchFamily="34" charset="0"/>
                        </a:rPr>
                        <a:t>$419,774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panose="020B0604020202020204" pitchFamily="34" charset="0"/>
                        </a:rPr>
                        <a:t>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panose="020B0604020202020204" pitchFamily="34" charset="0"/>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3688257"/>
                  </a:ext>
                </a:extLst>
              </a:tr>
              <a:tr h="386807">
                <a:tc>
                  <a:txBody>
                    <a:bodyPr/>
                    <a:lstStyle/>
                    <a:p>
                      <a:pPr algn="ctr" fontAlgn="t"/>
                      <a:r>
                        <a:rPr lang="en-US" sz="1300" b="0" i="0" u="none" strike="noStrike">
                          <a:solidFill>
                            <a:srgbClr val="000000"/>
                          </a:solidFill>
                          <a:effectLst/>
                          <a:latin typeface="Arial" panose="020B0604020202020204" pitchFamily="34" charset="0"/>
                        </a:rPr>
                        <a:t> Intensive Outpatient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a:solidFill>
                            <a:srgbClr val="000000"/>
                          </a:solidFill>
                          <a:effectLst/>
                          <a:latin typeface="Arial" panose="020B0604020202020204" pitchFamily="34" charset="0"/>
                        </a:rPr>
                        <a:t>$5,077,560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a:solidFill>
                            <a:srgbClr val="000000"/>
                          </a:solidFill>
                          <a:effectLst/>
                          <a:latin typeface="Arial" panose="020B0604020202020204" pitchFamily="34" charset="0"/>
                        </a:rPr>
                        <a:t>$5,221,574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a:solidFill>
                            <a:srgbClr val="000000"/>
                          </a:solidFill>
                          <a:effectLst/>
                          <a:latin typeface="Arial" panose="020B0604020202020204" pitchFamily="34" charset="0"/>
                        </a:rPr>
                        <a:t>$5,800,177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Arial" panose="020B0604020202020204" pitchFamily="34" charset="0"/>
                        </a:rPr>
                        <a:t>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panose="020B0604020202020204" pitchFamily="34" charset="0"/>
                        </a:rPr>
                        <a:t>$578,602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panose="020B060402020202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panose="020B060402020202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205729"/>
                  </a:ext>
                </a:extLst>
              </a:tr>
              <a:tr h="330765">
                <a:tc>
                  <a:txBody>
                    <a:bodyPr/>
                    <a:lstStyle/>
                    <a:p>
                      <a:pPr algn="ctr" fontAlgn="t"/>
                      <a:r>
                        <a:rPr lang="en-US" sz="1300" b="0" i="0" u="none" strike="noStrike">
                          <a:solidFill>
                            <a:srgbClr val="000000"/>
                          </a:solidFill>
                          <a:effectLst/>
                          <a:latin typeface="Arial" panose="020B0604020202020204" pitchFamily="34" charset="0"/>
                        </a:rPr>
                        <a:t>PRTF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a:solidFill>
                            <a:srgbClr val="000000"/>
                          </a:solidFill>
                          <a:effectLst/>
                          <a:latin typeface="Arial" panose="020B0604020202020204" pitchFamily="34" charset="0"/>
                        </a:rPr>
                        <a:t>$6,860,825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a:solidFill>
                            <a:srgbClr val="000000"/>
                          </a:solidFill>
                          <a:effectLst/>
                          <a:latin typeface="Arial" panose="020B0604020202020204" pitchFamily="34" charset="0"/>
                        </a:rPr>
                        <a:t>$7,215,507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a:solidFill>
                            <a:srgbClr val="000000"/>
                          </a:solidFill>
                          <a:effectLst/>
                          <a:latin typeface="Arial" panose="020B0604020202020204" pitchFamily="34" charset="0"/>
                        </a:rPr>
                        <a:t>$9,303,668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panose="020B0604020202020204" pitchFamily="34" charset="0"/>
                        </a:rPr>
                        <a:t>28.9%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Arial" panose="020B0604020202020204" pitchFamily="34" charset="0"/>
                        </a:rPr>
                        <a:t>$2,088,162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panose="020B0604020202020204" pitchFamily="34" charset="0"/>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panose="020B060402020202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0464489"/>
                  </a:ext>
                </a:extLst>
              </a:tr>
              <a:tr h="386807">
                <a:tc>
                  <a:txBody>
                    <a:bodyPr/>
                    <a:lstStyle/>
                    <a:p>
                      <a:pPr algn="ctr" fontAlgn="t"/>
                      <a:r>
                        <a:rPr lang="en-US" sz="1300" b="0" i="0" u="none" strike="noStrike">
                          <a:solidFill>
                            <a:srgbClr val="000000"/>
                          </a:solidFill>
                          <a:effectLst/>
                          <a:latin typeface="Arial" panose="020B0604020202020204" pitchFamily="34" charset="0"/>
                        </a:rPr>
                        <a:t> Supported Employment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a:solidFill>
                            <a:srgbClr val="000000"/>
                          </a:solidFill>
                          <a:effectLst/>
                          <a:latin typeface="Arial" panose="020B0604020202020204" pitchFamily="34" charset="0"/>
                        </a:rPr>
                        <a:t>$1,347,365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a:solidFill>
                            <a:srgbClr val="000000"/>
                          </a:solidFill>
                          <a:effectLst/>
                          <a:latin typeface="Arial" panose="020B0604020202020204" pitchFamily="34" charset="0"/>
                        </a:rPr>
                        <a:t>$1,350,883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a:solidFill>
                            <a:srgbClr val="000000"/>
                          </a:solidFill>
                          <a:effectLst/>
                          <a:latin typeface="Arial" panose="020B0604020202020204" pitchFamily="34" charset="0"/>
                        </a:rPr>
                        <a:t>$1,814,205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panose="020B0604020202020204" pitchFamily="34" charset="0"/>
                        </a:rPr>
                        <a:t>34.3%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Arial" panose="020B0604020202020204" pitchFamily="34" charset="0"/>
                        </a:rPr>
                        <a:t>$463,321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panose="020B060402020202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panose="020B060402020202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9383270"/>
                  </a:ext>
                </a:extLst>
              </a:tr>
              <a:tr h="330765">
                <a:tc>
                  <a:txBody>
                    <a:bodyPr/>
                    <a:lstStyle/>
                    <a:p>
                      <a:pPr algn="ctr" fontAlgn="t"/>
                      <a:r>
                        <a:rPr lang="en-US" sz="1300" b="0" i="0" u="none" strike="noStrike">
                          <a:solidFill>
                            <a:srgbClr val="000000"/>
                          </a:solidFill>
                          <a:effectLst/>
                          <a:latin typeface="Arial" panose="020B0604020202020204" pitchFamily="34" charset="0"/>
                        </a:rPr>
                        <a:t> Transport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a:solidFill>
                            <a:srgbClr val="000000"/>
                          </a:solidFill>
                          <a:effectLst/>
                          <a:latin typeface="Arial" panose="020B0604020202020204" pitchFamily="34" charset="0"/>
                        </a:rPr>
                        <a:t>$998,645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a:solidFill>
                            <a:srgbClr val="000000"/>
                          </a:solidFill>
                          <a:effectLst/>
                          <a:latin typeface="Arial" panose="020B0604020202020204" pitchFamily="34" charset="0"/>
                        </a:rPr>
                        <a:t>$1,205,934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a:solidFill>
                            <a:srgbClr val="000000"/>
                          </a:solidFill>
                          <a:effectLst/>
                          <a:latin typeface="Arial" panose="020B0604020202020204" pitchFamily="34" charset="0"/>
                        </a:rPr>
                        <a:t>$1,184,887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panose="020B060402020202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panose="020B0604020202020204" pitchFamily="34" charset="0"/>
                        </a:rPr>
                        <a:t>-$21,047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panose="020B060402020202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6389330"/>
                  </a:ext>
                </a:extLst>
              </a:tr>
              <a:tr h="330765">
                <a:tc>
                  <a:txBody>
                    <a:bodyPr/>
                    <a:lstStyle/>
                    <a:p>
                      <a:pPr algn="ctr" fontAlgn="t"/>
                      <a:r>
                        <a:rPr lang="en-US" sz="1300" b="0" i="0" u="none" strike="noStrike">
                          <a:solidFill>
                            <a:srgbClr val="000000"/>
                          </a:solidFill>
                          <a:effectLst/>
                          <a:latin typeface="Arial" panose="020B0604020202020204" pitchFamily="34" charset="0"/>
                        </a:rPr>
                        <a:t> Nursing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a:solidFill>
                            <a:srgbClr val="000000"/>
                          </a:solidFill>
                          <a:effectLst/>
                          <a:latin typeface="Arial" panose="020B0604020202020204" pitchFamily="34" charset="0"/>
                        </a:rPr>
                        <a:t>$618,261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a:solidFill>
                            <a:srgbClr val="000000"/>
                          </a:solidFill>
                          <a:effectLst/>
                          <a:latin typeface="Arial" panose="020B0604020202020204" pitchFamily="34" charset="0"/>
                        </a:rPr>
                        <a:t>$638,642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a:solidFill>
                            <a:srgbClr val="000000"/>
                          </a:solidFill>
                          <a:effectLst/>
                          <a:latin typeface="Arial" panose="020B0604020202020204" pitchFamily="34" charset="0"/>
                        </a:rPr>
                        <a:t>$1,010,656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panose="020B0604020202020204" pitchFamily="34" charset="0"/>
                        </a:rPr>
                        <a:t>58.3%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panose="020B0604020202020204" pitchFamily="34" charset="0"/>
                        </a:rPr>
                        <a:t>$372,013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panose="020B060402020202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Arial" panose="020B0604020202020204" pitchFamily="34" charset="0"/>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9591425"/>
                  </a:ext>
                </a:extLst>
              </a:tr>
              <a:tr h="330765">
                <a:tc>
                  <a:txBody>
                    <a:bodyPr/>
                    <a:lstStyle/>
                    <a:p>
                      <a:pPr algn="ctr" fontAlgn="t"/>
                      <a:r>
                        <a:rPr lang="en-US" sz="1300" b="0" i="0" u="none" strike="noStrike">
                          <a:solidFill>
                            <a:srgbClr val="000000"/>
                          </a:solidFill>
                          <a:effectLst/>
                          <a:latin typeface="Arial" panose="020B0604020202020204" pitchFamily="34" charset="0"/>
                        </a:rPr>
                        <a:t> Peer Support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a:solidFill>
                            <a:srgbClr val="000000"/>
                          </a:solidFill>
                          <a:effectLst/>
                          <a:latin typeface="Arial" panose="020B0604020202020204" pitchFamily="34" charset="0"/>
                        </a:rPr>
                        <a:t>$209,698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a:solidFill>
                            <a:srgbClr val="000000"/>
                          </a:solidFill>
                          <a:effectLst/>
                          <a:latin typeface="Arial" panose="020B0604020202020204" pitchFamily="34" charset="0"/>
                        </a:rPr>
                        <a:t>$216,532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a:solidFill>
                            <a:srgbClr val="000000"/>
                          </a:solidFill>
                          <a:effectLst/>
                          <a:latin typeface="Arial" panose="020B0604020202020204" pitchFamily="34" charset="0"/>
                        </a:rPr>
                        <a:t>$250,722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panose="020B0604020202020204" pitchFamily="34" charset="0"/>
                        </a:rPr>
                        <a:t>15.8%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panose="020B0604020202020204" pitchFamily="34" charset="0"/>
                        </a:rPr>
                        <a:t>$34,189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panose="020B060402020202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Arial" panose="020B060402020202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6424549"/>
                  </a:ext>
                </a:extLst>
              </a:tr>
              <a:tr h="386807">
                <a:tc>
                  <a:txBody>
                    <a:bodyPr/>
                    <a:lstStyle/>
                    <a:p>
                      <a:pPr algn="ctr" fontAlgn="t"/>
                      <a:r>
                        <a:rPr lang="en-US" sz="1300" b="0" i="0" u="none" strike="noStrike">
                          <a:solidFill>
                            <a:srgbClr val="000000"/>
                          </a:solidFill>
                          <a:effectLst/>
                          <a:latin typeface="Arial" panose="020B0604020202020204" pitchFamily="34" charset="0"/>
                        </a:rPr>
                        <a:t> Self-Directed Support Services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a:solidFill>
                            <a:srgbClr val="000000"/>
                          </a:solidFill>
                          <a:effectLst/>
                          <a:latin typeface="Arial" panose="020B0604020202020204" pitchFamily="34" charset="0"/>
                        </a:rPr>
                        <a:t>$21,461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a:solidFill>
                            <a:srgbClr val="000000"/>
                          </a:solidFill>
                          <a:effectLst/>
                          <a:latin typeface="Arial" panose="020B0604020202020204" pitchFamily="34" charset="0"/>
                        </a:rPr>
                        <a:t>$22,066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a:solidFill>
                            <a:srgbClr val="000000"/>
                          </a:solidFill>
                          <a:effectLst/>
                          <a:latin typeface="Arial" panose="020B0604020202020204" pitchFamily="34" charset="0"/>
                        </a:rPr>
                        <a:t>$22,700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panose="020B060402020202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panose="020B0604020202020204" pitchFamily="34" charset="0"/>
                        </a:rPr>
                        <a:t>$634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4361431"/>
                  </a:ext>
                </a:extLst>
              </a:tr>
            </a:tbl>
          </a:graphicData>
        </a:graphic>
      </p:graphicFrame>
      <p:sp>
        <p:nvSpPr>
          <p:cNvPr id="7" name="TextBox 6">
            <a:extLst>
              <a:ext uri="{FF2B5EF4-FFF2-40B4-BE49-F238E27FC236}">
                <a16:creationId xmlns:a16="http://schemas.microsoft.com/office/drawing/2014/main" id="{1BAEC37F-9361-4627-BA75-375C51523EBE}"/>
              </a:ext>
            </a:extLst>
          </p:cNvPr>
          <p:cNvSpPr txBox="1"/>
          <p:nvPr/>
        </p:nvSpPr>
        <p:spPr>
          <a:xfrm>
            <a:off x="8206113" y="6521672"/>
            <a:ext cx="3267430" cy="276999"/>
          </a:xfrm>
          <a:prstGeom prst="rect">
            <a:avLst/>
          </a:prstGeom>
          <a:noFill/>
        </p:spPr>
        <p:txBody>
          <a:bodyPr wrap="square">
            <a:spAutoFit/>
          </a:bodyPr>
          <a:lstStyle/>
          <a:p>
            <a:r>
              <a:rPr lang="en-US" sz="1200" b="1">
                <a:solidFill>
                  <a:srgbClr val="FF0000"/>
                </a:solidFill>
                <a:latin typeface="Arial" panose="020B0604020202020204" pitchFamily="34" charset="0"/>
                <a:cs typeface="Arial" panose="020B0604020202020204" pitchFamily="34" charset="0"/>
              </a:rPr>
              <a:t>Analysis for rate study purposes ONLY.</a:t>
            </a:r>
          </a:p>
        </p:txBody>
      </p:sp>
    </p:spTree>
    <p:extLst>
      <p:ext uri="{BB962C8B-B14F-4D97-AF65-F5344CB8AC3E}">
        <p14:creationId xmlns:p14="http://schemas.microsoft.com/office/powerpoint/2010/main" val="276736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DB4E95-6489-E34E-A5E9-0FDD9AD2F0EB}"/>
              </a:ext>
            </a:extLst>
          </p:cNvPr>
          <p:cNvSpPr>
            <a:spLocks noGrp="1"/>
          </p:cNvSpPr>
          <p:nvPr>
            <p:ph type="title"/>
          </p:nvPr>
        </p:nvSpPr>
        <p:spPr>
          <a:xfrm>
            <a:off x="838200" y="37966"/>
            <a:ext cx="10515600" cy="1026794"/>
          </a:xfrm>
        </p:spPr>
        <p:txBody>
          <a:bodyPr/>
          <a:lstStyle/>
          <a:p>
            <a:r>
              <a:rPr lang="en-US"/>
              <a:t>Analysis by Service Categories – AMDD Services</a:t>
            </a:r>
          </a:p>
        </p:txBody>
      </p:sp>
      <p:sp>
        <p:nvSpPr>
          <p:cNvPr id="5" name="Slide Number Placeholder 4">
            <a:extLst>
              <a:ext uri="{FF2B5EF4-FFF2-40B4-BE49-F238E27FC236}">
                <a16:creationId xmlns:a16="http://schemas.microsoft.com/office/drawing/2014/main" id="{E69E2D98-0959-6446-B8B2-1B52EE0A9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DF824-5DA6-8947-92A8-11800B62386F}" type="slidenum">
              <a:rPr kumimoji="0" 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 Placeholder 7">
            <a:extLst>
              <a:ext uri="{FF2B5EF4-FFF2-40B4-BE49-F238E27FC236}">
                <a16:creationId xmlns:a16="http://schemas.microsoft.com/office/drawing/2014/main" id="{E8D7353A-0402-C446-82B6-52CEC93B038F}"/>
              </a:ext>
            </a:extLst>
          </p:cNvPr>
          <p:cNvSpPr>
            <a:spLocks noGrp="1"/>
          </p:cNvSpPr>
          <p:nvPr>
            <p:ph type="body" idx="13"/>
          </p:nvPr>
        </p:nvSpPr>
        <p:spPr>
          <a:xfrm>
            <a:off x="838200" y="703157"/>
            <a:ext cx="10515600" cy="630957"/>
          </a:xfrm>
        </p:spPr>
        <p:txBody>
          <a:bodyPr>
            <a:noAutofit/>
          </a:bodyPr>
          <a:lstStyle/>
          <a:p>
            <a:r>
              <a:rPr lang="en-US" sz="1800"/>
              <a:t>The chart below illustrates the relative proportion of total expenditure represented by each service category.</a:t>
            </a:r>
          </a:p>
        </p:txBody>
      </p:sp>
      <p:sp>
        <p:nvSpPr>
          <p:cNvPr id="11" name="TextBox 10">
            <a:extLst>
              <a:ext uri="{FF2B5EF4-FFF2-40B4-BE49-F238E27FC236}">
                <a16:creationId xmlns:a16="http://schemas.microsoft.com/office/drawing/2014/main" id="{BA559983-F097-40C0-B64D-777C29B5D690}"/>
              </a:ext>
            </a:extLst>
          </p:cNvPr>
          <p:cNvSpPr txBox="1"/>
          <p:nvPr/>
        </p:nvSpPr>
        <p:spPr>
          <a:xfrm>
            <a:off x="383715" y="5945221"/>
            <a:ext cx="11068050" cy="276999"/>
          </a:xfrm>
          <a:prstGeom prst="rect">
            <a:avLst/>
          </a:prstGeom>
          <a:noFill/>
        </p:spPr>
        <p:txBody>
          <a:bodyPr wrap="square">
            <a:spAutoFit/>
          </a:bodyPr>
          <a:lstStyle/>
          <a:p>
            <a:r>
              <a:rPr lang="en-US" sz="1200" b="1">
                <a:solidFill>
                  <a:srgbClr val="FF0000"/>
                </a:solidFill>
                <a:latin typeface="Arial" panose="020B0604020202020204" pitchFamily="34" charset="0"/>
                <a:cs typeface="Arial" panose="020B0604020202020204" pitchFamily="34" charset="0"/>
              </a:rPr>
              <a:t>Analysis for rate study purposes ONLY.</a:t>
            </a:r>
          </a:p>
        </p:txBody>
      </p:sp>
      <p:graphicFrame>
        <p:nvGraphicFramePr>
          <p:cNvPr id="7" name="Chart 6">
            <a:extLst>
              <a:ext uri="{FF2B5EF4-FFF2-40B4-BE49-F238E27FC236}">
                <a16:creationId xmlns:a16="http://schemas.microsoft.com/office/drawing/2014/main" id="{642FDCED-DD16-4C74-A742-7FF89A242830}"/>
              </a:ext>
            </a:extLst>
          </p:cNvPr>
          <p:cNvGraphicFramePr>
            <a:graphicFrameLocks/>
          </p:cNvGraphicFramePr>
          <p:nvPr>
            <p:extLst>
              <p:ext uri="{D42A27DB-BD31-4B8C-83A1-F6EECF244321}">
                <p14:modId xmlns:p14="http://schemas.microsoft.com/office/powerpoint/2010/main" val="1786222655"/>
              </p:ext>
            </p:extLst>
          </p:nvPr>
        </p:nvGraphicFramePr>
        <p:xfrm>
          <a:off x="2438400" y="1464436"/>
          <a:ext cx="73152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4848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DB4E95-6489-E34E-A5E9-0FDD9AD2F0EB}"/>
              </a:ext>
            </a:extLst>
          </p:cNvPr>
          <p:cNvSpPr>
            <a:spLocks noGrp="1"/>
          </p:cNvSpPr>
          <p:nvPr>
            <p:ph type="title"/>
          </p:nvPr>
        </p:nvSpPr>
        <p:spPr>
          <a:xfrm>
            <a:off x="838200" y="37966"/>
            <a:ext cx="10515600" cy="1026794"/>
          </a:xfrm>
        </p:spPr>
        <p:txBody>
          <a:bodyPr/>
          <a:lstStyle/>
          <a:p>
            <a:r>
              <a:rPr lang="en-US"/>
              <a:t>Analysis by Service Categories – CMH Services</a:t>
            </a:r>
          </a:p>
        </p:txBody>
      </p:sp>
      <p:sp>
        <p:nvSpPr>
          <p:cNvPr id="5" name="Slide Number Placeholder 4">
            <a:extLst>
              <a:ext uri="{FF2B5EF4-FFF2-40B4-BE49-F238E27FC236}">
                <a16:creationId xmlns:a16="http://schemas.microsoft.com/office/drawing/2014/main" id="{E69E2D98-0959-6446-B8B2-1B52EE0A9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DF824-5DA6-8947-92A8-11800B62386F}" type="slidenum">
              <a:rPr kumimoji="0" 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 Placeholder 7">
            <a:extLst>
              <a:ext uri="{FF2B5EF4-FFF2-40B4-BE49-F238E27FC236}">
                <a16:creationId xmlns:a16="http://schemas.microsoft.com/office/drawing/2014/main" id="{E8D7353A-0402-C446-82B6-52CEC93B038F}"/>
              </a:ext>
            </a:extLst>
          </p:cNvPr>
          <p:cNvSpPr>
            <a:spLocks noGrp="1"/>
          </p:cNvSpPr>
          <p:nvPr>
            <p:ph type="body" idx="13"/>
          </p:nvPr>
        </p:nvSpPr>
        <p:spPr>
          <a:xfrm>
            <a:off x="838200" y="703157"/>
            <a:ext cx="10515600" cy="630957"/>
          </a:xfrm>
        </p:spPr>
        <p:txBody>
          <a:bodyPr>
            <a:noAutofit/>
          </a:bodyPr>
          <a:lstStyle/>
          <a:p>
            <a:r>
              <a:rPr lang="en-US" sz="1800"/>
              <a:t>The chart below illustrates the relative proportion of total expenditure represented by each service category.</a:t>
            </a:r>
          </a:p>
        </p:txBody>
      </p:sp>
      <p:sp>
        <p:nvSpPr>
          <p:cNvPr id="11" name="TextBox 10">
            <a:extLst>
              <a:ext uri="{FF2B5EF4-FFF2-40B4-BE49-F238E27FC236}">
                <a16:creationId xmlns:a16="http://schemas.microsoft.com/office/drawing/2014/main" id="{BA559983-F097-40C0-B64D-777C29B5D690}"/>
              </a:ext>
            </a:extLst>
          </p:cNvPr>
          <p:cNvSpPr txBox="1"/>
          <p:nvPr/>
        </p:nvSpPr>
        <p:spPr>
          <a:xfrm>
            <a:off x="383715" y="5945221"/>
            <a:ext cx="11068050" cy="276999"/>
          </a:xfrm>
          <a:prstGeom prst="rect">
            <a:avLst/>
          </a:prstGeom>
          <a:noFill/>
        </p:spPr>
        <p:txBody>
          <a:bodyPr wrap="square">
            <a:spAutoFit/>
          </a:bodyPr>
          <a:lstStyle/>
          <a:p>
            <a:r>
              <a:rPr lang="en-US" sz="1200" b="1">
                <a:solidFill>
                  <a:srgbClr val="FF0000"/>
                </a:solidFill>
                <a:latin typeface="Arial" panose="020B0604020202020204" pitchFamily="34" charset="0"/>
                <a:cs typeface="Arial" panose="020B0604020202020204" pitchFamily="34" charset="0"/>
              </a:rPr>
              <a:t>Analysis for rate study purposes ONLY.</a:t>
            </a:r>
          </a:p>
        </p:txBody>
      </p:sp>
      <p:graphicFrame>
        <p:nvGraphicFramePr>
          <p:cNvPr id="7" name="Chart 6">
            <a:extLst>
              <a:ext uri="{FF2B5EF4-FFF2-40B4-BE49-F238E27FC236}">
                <a16:creationId xmlns:a16="http://schemas.microsoft.com/office/drawing/2014/main" id="{4C47BA3F-36A3-480F-B06C-41FAEEEBD99E}"/>
              </a:ext>
            </a:extLst>
          </p:cNvPr>
          <p:cNvGraphicFramePr>
            <a:graphicFrameLocks/>
          </p:cNvGraphicFramePr>
          <p:nvPr>
            <p:extLst>
              <p:ext uri="{D42A27DB-BD31-4B8C-83A1-F6EECF244321}">
                <p14:modId xmlns:p14="http://schemas.microsoft.com/office/powerpoint/2010/main" val="764144663"/>
              </p:ext>
            </p:extLst>
          </p:nvPr>
        </p:nvGraphicFramePr>
        <p:xfrm>
          <a:off x="2438400" y="1464436"/>
          <a:ext cx="73152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4651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DC110-CE79-0643-8420-E629F33C863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C7713ED9-4029-3342-A2E3-C40C142DC1B8}"/>
              </a:ext>
            </a:extLst>
          </p:cNvPr>
          <p:cNvSpPr>
            <a:spLocks noGrp="1"/>
          </p:cNvSpPr>
          <p:nvPr>
            <p:ph idx="1"/>
          </p:nvPr>
        </p:nvSpPr>
        <p:spPr>
          <a:xfrm>
            <a:off x="529725" y="1391921"/>
            <a:ext cx="11192219" cy="4351338"/>
          </a:xfrm>
        </p:spPr>
        <p:txBody>
          <a:bodyPr>
            <a:normAutofit/>
          </a:bodyPr>
          <a:lstStyle/>
          <a:p>
            <a:pPr marL="342900" marR="0" lvl="0" indent="-342900">
              <a:lnSpc>
                <a:spcPct val="150000"/>
              </a:lnSpc>
              <a:spcBef>
                <a:spcPts val="0"/>
              </a:spcBef>
              <a:spcAft>
                <a:spcPts val="0"/>
              </a:spcAft>
              <a:buFont typeface="+mj-lt"/>
              <a:buAutoNum type="arabicPeriod"/>
            </a:pPr>
            <a:r>
              <a:rPr lang="en-US" sz="2400" dirty="0">
                <a:effectLst/>
                <a:ea typeface="Times New Roman" panose="02020603050405020304" pitchFamily="18" charset="0"/>
              </a:rPr>
              <a:t>Welcome</a:t>
            </a:r>
          </a:p>
          <a:p>
            <a:pPr marL="342900" marR="0" lvl="0" indent="-342900">
              <a:lnSpc>
                <a:spcPct val="150000"/>
              </a:lnSpc>
              <a:spcBef>
                <a:spcPts val="0"/>
              </a:spcBef>
              <a:spcAft>
                <a:spcPts val="0"/>
              </a:spcAft>
              <a:buFont typeface="+mj-lt"/>
              <a:buAutoNum type="arabicPeriod"/>
            </a:pPr>
            <a:r>
              <a:rPr lang="en-US" dirty="0">
                <a:ea typeface="Times New Roman" panose="02020603050405020304" pitchFamily="18" charset="0"/>
              </a:rPr>
              <a:t>Provider Rate Study Overview</a:t>
            </a:r>
            <a:endParaRPr lang="en-US" sz="2400" dirty="0">
              <a:effectLst/>
              <a:ea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2400" dirty="0">
                <a:effectLst/>
                <a:ea typeface="Times New Roman" panose="02020603050405020304" pitchFamily="18" charset="0"/>
              </a:rPr>
              <a:t>General Reimbursement Recommendations</a:t>
            </a:r>
          </a:p>
          <a:p>
            <a:pPr marL="342900" marR="0" lvl="0" indent="-342900">
              <a:lnSpc>
                <a:spcPct val="150000"/>
              </a:lnSpc>
              <a:spcBef>
                <a:spcPts val="0"/>
              </a:spcBef>
              <a:spcAft>
                <a:spcPts val="0"/>
              </a:spcAft>
              <a:buFont typeface="+mj-lt"/>
              <a:buAutoNum type="arabicPeriod"/>
            </a:pPr>
            <a:r>
              <a:rPr lang="en-US" sz="2400" dirty="0">
                <a:effectLst/>
                <a:ea typeface="Times New Roman" panose="02020603050405020304" pitchFamily="18" charset="0"/>
              </a:rPr>
              <a:t>Fiscal Impact Analysis</a:t>
            </a:r>
            <a:endParaRPr lang="en-US" sz="2400" dirty="0">
              <a:effectLst/>
              <a:ea typeface="Calibri" panose="020F0502020204030204" pitchFamily="34" charset="0"/>
            </a:endParaRPr>
          </a:p>
          <a:p>
            <a:pPr marL="342900" marR="0" lvl="0" indent="-342900">
              <a:lnSpc>
                <a:spcPct val="150000"/>
              </a:lnSpc>
              <a:spcBef>
                <a:spcPts val="0"/>
              </a:spcBef>
              <a:spcAft>
                <a:spcPts val="0"/>
              </a:spcAft>
              <a:buFont typeface="+mj-lt"/>
              <a:buAutoNum type="arabicPeriod"/>
            </a:pPr>
            <a:r>
              <a:rPr lang="en-US" dirty="0"/>
              <a:t>Other Reimbursement Policy Guidance and Considerations for Implementation</a:t>
            </a:r>
          </a:p>
          <a:p>
            <a:pPr marL="342900" marR="0" lvl="0" indent="-342900">
              <a:lnSpc>
                <a:spcPct val="150000"/>
              </a:lnSpc>
              <a:spcBef>
                <a:spcPts val="0"/>
              </a:spcBef>
              <a:spcAft>
                <a:spcPts val="0"/>
              </a:spcAft>
              <a:buFont typeface="+mj-lt"/>
              <a:buAutoNum type="arabicPeriod"/>
            </a:pPr>
            <a:r>
              <a:rPr lang="en-US" sz="2400" dirty="0">
                <a:effectLst/>
                <a:ea typeface="Times New Roman" panose="02020603050405020304" pitchFamily="18" charset="0"/>
              </a:rPr>
              <a:t>Cost Reporting Plan and Recommendations</a:t>
            </a:r>
          </a:p>
        </p:txBody>
      </p:sp>
      <p:sp>
        <p:nvSpPr>
          <p:cNvPr id="4" name="Slide Number Placeholder 3">
            <a:extLst>
              <a:ext uri="{FF2B5EF4-FFF2-40B4-BE49-F238E27FC236}">
                <a16:creationId xmlns:a16="http://schemas.microsoft.com/office/drawing/2014/main" id="{F0C12BC8-9D22-D549-98BB-F56C4F77C2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DF824-5DA6-8947-92A8-11800B62386F}" type="slidenum">
              <a:rPr kumimoji="0" lang="en-US" sz="10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83465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DB4E95-6489-E34E-A5E9-0FDD9AD2F0EB}"/>
              </a:ext>
            </a:extLst>
          </p:cNvPr>
          <p:cNvSpPr>
            <a:spLocks noGrp="1"/>
          </p:cNvSpPr>
          <p:nvPr>
            <p:ph type="title"/>
          </p:nvPr>
        </p:nvSpPr>
        <p:spPr>
          <a:xfrm>
            <a:off x="838200" y="37966"/>
            <a:ext cx="10515600" cy="1026794"/>
          </a:xfrm>
        </p:spPr>
        <p:txBody>
          <a:bodyPr/>
          <a:lstStyle/>
          <a:p>
            <a:r>
              <a:rPr lang="en-US"/>
              <a:t>Analysis by Service Categories – DSD Services</a:t>
            </a:r>
          </a:p>
        </p:txBody>
      </p:sp>
      <p:sp>
        <p:nvSpPr>
          <p:cNvPr id="5" name="Slide Number Placeholder 4">
            <a:extLst>
              <a:ext uri="{FF2B5EF4-FFF2-40B4-BE49-F238E27FC236}">
                <a16:creationId xmlns:a16="http://schemas.microsoft.com/office/drawing/2014/main" id="{E69E2D98-0959-6446-B8B2-1B52EE0A9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DF824-5DA6-8947-92A8-11800B62386F}" type="slidenum">
              <a:rPr kumimoji="0" 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 Placeholder 7">
            <a:extLst>
              <a:ext uri="{FF2B5EF4-FFF2-40B4-BE49-F238E27FC236}">
                <a16:creationId xmlns:a16="http://schemas.microsoft.com/office/drawing/2014/main" id="{E8D7353A-0402-C446-82B6-52CEC93B038F}"/>
              </a:ext>
            </a:extLst>
          </p:cNvPr>
          <p:cNvSpPr>
            <a:spLocks noGrp="1"/>
          </p:cNvSpPr>
          <p:nvPr>
            <p:ph type="body" idx="13"/>
          </p:nvPr>
        </p:nvSpPr>
        <p:spPr>
          <a:xfrm>
            <a:off x="838200" y="703157"/>
            <a:ext cx="10515600" cy="630957"/>
          </a:xfrm>
        </p:spPr>
        <p:txBody>
          <a:bodyPr>
            <a:noAutofit/>
          </a:bodyPr>
          <a:lstStyle/>
          <a:p>
            <a:r>
              <a:rPr lang="en-US" sz="1800"/>
              <a:t>The chart below illustrates the relative proportion of total expenditure represented by each service category.</a:t>
            </a:r>
          </a:p>
        </p:txBody>
      </p:sp>
      <p:sp>
        <p:nvSpPr>
          <p:cNvPr id="11" name="TextBox 10">
            <a:extLst>
              <a:ext uri="{FF2B5EF4-FFF2-40B4-BE49-F238E27FC236}">
                <a16:creationId xmlns:a16="http://schemas.microsoft.com/office/drawing/2014/main" id="{BA559983-F097-40C0-B64D-777C29B5D690}"/>
              </a:ext>
            </a:extLst>
          </p:cNvPr>
          <p:cNvSpPr txBox="1"/>
          <p:nvPr/>
        </p:nvSpPr>
        <p:spPr>
          <a:xfrm>
            <a:off x="383514" y="5989248"/>
            <a:ext cx="1106805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Analysis for rate study purposes ONLY.</a:t>
            </a:r>
          </a:p>
        </p:txBody>
      </p:sp>
      <p:graphicFrame>
        <p:nvGraphicFramePr>
          <p:cNvPr id="7" name="Chart 6">
            <a:extLst>
              <a:ext uri="{FF2B5EF4-FFF2-40B4-BE49-F238E27FC236}">
                <a16:creationId xmlns:a16="http://schemas.microsoft.com/office/drawing/2014/main" id="{115EEFFD-3E56-411A-BB71-32B2A1BF9056}"/>
              </a:ext>
            </a:extLst>
          </p:cNvPr>
          <p:cNvGraphicFramePr>
            <a:graphicFrameLocks/>
          </p:cNvGraphicFramePr>
          <p:nvPr>
            <p:extLst>
              <p:ext uri="{D42A27DB-BD31-4B8C-83A1-F6EECF244321}">
                <p14:modId xmlns:p14="http://schemas.microsoft.com/office/powerpoint/2010/main" val="2144617149"/>
              </p:ext>
            </p:extLst>
          </p:nvPr>
        </p:nvGraphicFramePr>
        <p:xfrm>
          <a:off x="2360571" y="1378110"/>
          <a:ext cx="73152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450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DB4E95-6489-E34E-A5E9-0FDD9AD2F0EB}"/>
              </a:ext>
            </a:extLst>
          </p:cNvPr>
          <p:cNvSpPr>
            <a:spLocks noGrp="1"/>
          </p:cNvSpPr>
          <p:nvPr>
            <p:ph type="title"/>
          </p:nvPr>
        </p:nvSpPr>
        <p:spPr>
          <a:xfrm>
            <a:off x="838200" y="37966"/>
            <a:ext cx="10515600" cy="1026794"/>
          </a:xfrm>
        </p:spPr>
        <p:txBody>
          <a:bodyPr/>
          <a:lstStyle/>
          <a:p>
            <a:r>
              <a:rPr lang="en-US"/>
              <a:t>Analysis by Service Categories – SLTC Services</a:t>
            </a:r>
          </a:p>
        </p:txBody>
      </p:sp>
      <p:sp>
        <p:nvSpPr>
          <p:cNvPr id="5" name="Slide Number Placeholder 4">
            <a:extLst>
              <a:ext uri="{FF2B5EF4-FFF2-40B4-BE49-F238E27FC236}">
                <a16:creationId xmlns:a16="http://schemas.microsoft.com/office/drawing/2014/main" id="{E69E2D98-0959-6446-B8B2-1B52EE0A9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DF824-5DA6-8947-92A8-11800B62386F}" type="slidenum">
              <a:rPr kumimoji="0" 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 Placeholder 7">
            <a:extLst>
              <a:ext uri="{FF2B5EF4-FFF2-40B4-BE49-F238E27FC236}">
                <a16:creationId xmlns:a16="http://schemas.microsoft.com/office/drawing/2014/main" id="{E8D7353A-0402-C446-82B6-52CEC93B038F}"/>
              </a:ext>
            </a:extLst>
          </p:cNvPr>
          <p:cNvSpPr>
            <a:spLocks noGrp="1"/>
          </p:cNvSpPr>
          <p:nvPr>
            <p:ph type="body" idx="13"/>
          </p:nvPr>
        </p:nvSpPr>
        <p:spPr>
          <a:xfrm>
            <a:off x="838200" y="703157"/>
            <a:ext cx="10515600" cy="630957"/>
          </a:xfrm>
        </p:spPr>
        <p:txBody>
          <a:bodyPr>
            <a:noAutofit/>
          </a:bodyPr>
          <a:lstStyle/>
          <a:p>
            <a:r>
              <a:rPr lang="en-US" sz="1800"/>
              <a:t>The chart below illustrates the relative proportion of total expenditure represented by each service category.</a:t>
            </a:r>
          </a:p>
        </p:txBody>
      </p:sp>
      <p:sp>
        <p:nvSpPr>
          <p:cNvPr id="11" name="TextBox 10">
            <a:extLst>
              <a:ext uri="{FF2B5EF4-FFF2-40B4-BE49-F238E27FC236}">
                <a16:creationId xmlns:a16="http://schemas.microsoft.com/office/drawing/2014/main" id="{BA559983-F097-40C0-B64D-777C29B5D690}"/>
              </a:ext>
            </a:extLst>
          </p:cNvPr>
          <p:cNvSpPr txBox="1"/>
          <p:nvPr/>
        </p:nvSpPr>
        <p:spPr>
          <a:xfrm>
            <a:off x="383715" y="5945221"/>
            <a:ext cx="1106805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Analysis for rate study purposes ONLY.</a:t>
            </a:r>
          </a:p>
        </p:txBody>
      </p:sp>
      <p:graphicFrame>
        <p:nvGraphicFramePr>
          <p:cNvPr id="7" name="Chart 6">
            <a:extLst>
              <a:ext uri="{FF2B5EF4-FFF2-40B4-BE49-F238E27FC236}">
                <a16:creationId xmlns:a16="http://schemas.microsoft.com/office/drawing/2014/main" id="{8354DC26-7FF5-4DF6-B770-E4B9CBE0C50D}"/>
              </a:ext>
            </a:extLst>
          </p:cNvPr>
          <p:cNvGraphicFramePr>
            <a:graphicFrameLocks/>
          </p:cNvGraphicFramePr>
          <p:nvPr>
            <p:extLst>
              <p:ext uri="{D42A27DB-BD31-4B8C-83A1-F6EECF244321}">
                <p14:modId xmlns:p14="http://schemas.microsoft.com/office/powerpoint/2010/main" val="1773459665"/>
              </p:ext>
            </p:extLst>
          </p:nvPr>
        </p:nvGraphicFramePr>
        <p:xfrm>
          <a:off x="2438400" y="1354243"/>
          <a:ext cx="73152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3660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7FC0BE-E32E-6642-9D10-F157B7130DA1}"/>
              </a:ext>
            </a:extLst>
          </p:cNvPr>
          <p:cNvSpPr>
            <a:spLocks noGrp="1"/>
          </p:cNvSpPr>
          <p:nvPr>
            <p:ph type="sldNum" sz="quarter" idx="11"/>
          </p:nvPr>
        </p:nvSpPr>
        <p:spPr/>
        <p:txBody>
          <a:bodyPr/>
          <a:lstStyle/>
          <a:p>
            <a:fld id="{A5ADF824-5DA6-8947-92A8-11800B62386F}" type="slidenum">
              <a:rPr lang="en-US" smtClean="0"/>
              <a:pPr/>
              <a:t>22</a:t>
            </a:fld>
            <a:endParaRPr lang="en-US"/>
          </a:p>
        </p:txBody>
      </p:sp>
      <p:sp>
        <p:nvSpPr>
          <p:cNvPr id="8" name="Title 2">
            <a:extLst>
              <a:ext uri="{FF2B5EF4-FFF2-40B4-BE49-F238E27FC236}">
                <a16:creationId xmlns:a16="http://schemas.microsoft.com/office/drawing/2014/main" id="{FECA56BC-5633-9546-A627-D954CB34890B}"/>
              </a:ext>
            </a:extLst>
          </p:cNvPr>
          <p:cNvSpPr>
            <a:spLocks noGrp="1"/>
          </p:cNvSpPr>
          <p:nvPr>
            <p:ph type="ctrTitle"/>
          </p:nvPr>
        </p:nvSpPr>
        <p:spPr/>
        <p:txBody>
          <a:bodyPr>
            <a:normAutofit fontScale="90000"/>
          </a:bodyPr>
          <a:lstStyle/>
          <a:p>
            <a:r>
              <a:rPr lang="en-US" dirty="0"/>
              <a:t>Other Reimbursement Policy Guidance and Considerations for Implementation</a:t>
            </a:r>
          </a:p>
        </p:txBody>
      </p:sp>
      <p:sp>
        <p:nvSpPr>
          <p:cNvPr id="5" name="Subtitle 4">
            <a:extLst>
              <a:ext uri="{FF2B5EF4-FFF2-40B4-BE49-F238E27FC236}">
                <a16:creationId xmlns:a16="http://schemas.microsoft.com/office/drawing/2014/main" id="{05D1BA66-26C9-4EE9-86EA-883FCA6276F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29143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DB4E95-6489-E34E-A5E9-0FDD9AD2F0EB}"/>
              </a:ext>
            </a:extLst>
          </p:cNvPr>
          <p:cNvSpPr>
            <a:spLocks noGrp="1"/>
          </p:cNvSpPr>
          <p:nvPr>
            <p:ph type="title"/>
          </p:nvPr>
        </p:nvSpPr>
        <p:spPr/>
        <p:txBody>
          <a:bodyPr/>
          <a:lstStyle/>
          <a:p>
            <a:r>
              <a:rPr lang="en-US"/>
              <a:t>Additional Policy Considerations</a:t>
            </a:r>
          </a:p>
        </p:txBody>
      </p:sp>
      <p:sp>
        <p:nvSpPr>
          <p:cNvPr id="7" name="Content Placeholder 6">
            <a:extLst>
              <a:ext uri="{FF2B5EF4-FFF2-40B4-BE49-F238E27FC236}">
                <a16:creationId xmlns:a16="http://schemas.microsoft.com/office/drawing/2014/main" id="{2552A02D-D09E-C340-98AB-442261EB916B}"/>
              </a:ext>
            </a:extLst>
          </p:cNvPr>
          <p:cNvSpPr>
            <a:spLocks noGrp="1"/>
          </p:cNvSpPr>
          <p:nvPr>
            <p:ph idx="1"/>
          </p:nvPr>
        </p:nvSpPr>
        <p:spPr>
          <a:xfrm>
            <a:off x="838200" y="1830358"/>
            <a:ext cx="10515600" cy="4479951"/>
          </a:xfrm>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b="1">
                <a:solidFill>
                  <a:srgbClr val="000000"/>
                </a:solidFill>
              </a:rPr>
              <a:t>The Department should prioritize rate increases for services where current rates are the least aligned to growing costs.</a:t>
            </a:r>
          </a:p>
          <a:p>
            <a:pPr lvl="1">
              <a:spcBef>
                <a:spcPts val="1000"/>
              </a:spcBef>
              <a:buFont typeface="Arial" panose="020B0604020202020204" pitchFamily="34" charset="0"/>
              <a:buChar char="•"/>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Rate analysis suggests that in-home services such as personal assistance/personal care and homemaker services, along with nursing and a few other services, would require 50-70% rate increases in order to keep up with growing labor costs. These services should be prioritized for reimbursement to sustain supports for care delivered in home settings.</a:t>
            </a:r>
          </a:p>
          <a:p>
            <a:pPr lvl="1">
              <a:spcBef>
                <a:spcPts val="1000"/>
              </a:spcBef>
              <a:buFont typeface="Arial" panose="020B0604020202020204" pitchFamily="34" charset="0"/>
              <a:buChar char="•"/>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While some residential services appear to </a:t>
            </a:r>
            <a:r>
              <a:rPr lang="en-US" sz="1600">
                <a:solidFill>
                  <a:srgbClr val="000000"/>
                </a:solidFill>
              </a:rPr>
              <a:t>require comparatively modest rate increases to keep up with growing costs, Guidehouse identified Congregate Living developmental services and institutional PRTF services as in need of substantial additional investment.</a:t>
            </a: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endParaRPr lang="en-US" sz="1600">
              <a:solidFill>
                <a:srgbClr val="000000"/>
              </a:solidFill>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b="1">
                <a:solidFill>
                  <a:srgbClr val="000000"/>
                </a:solidFill>
              </a:rPr>
              <a:t>The Department should consider aligning reimbursement for private duty nursing services across the service array, including EPSDT rates.</a:t>
            </a:r>
          </a:p>
          <a:p>
            <a:pPr lvl="1">
              <a:spcBef>
                <a:spcPts val="1000"/>
              </a:spcBef>
              <a:buFont typeface="Arial" panose="020B0604020202020204" pitchFamily="34" charset="0"/>
              <a:buChar char="•"/>
              <a:defRPr/>
            </a:pPr>
            <a:r>
              <a:rPr lang="en-US" sz="1600">
                <a:solidFill>
                  <a:srgbClr val="000000"/>
                </a:solidFill>
              </a:rPr>
              <a:t>While private duty nursing services were not within the scope of the Guidehouse rate study, rates paid under this program are approximately the same as current rates for the populations and services included within the study.</a:t>
            </a:r>
          </a:p>
          <a:p>
            <a:pPr lvl="1">
              <a:spcBef>
                <a:spcPts val="1000"/>
              </a:spcBef>
              <a:buFont typeface="Arial" panose="020B0604020202020204" pitchFamily="34" charset="0"/>
              <a:buChar char="•"/>
              <a:defRPr/>
            </a:pPr>
            <a:r>
              <a:rPr lang="en-US" sz="1600">
                <a:solidFill>
                  <a:srgbClr val="000000"/>
                </a:solidFill>
              </a:rPr>
              <a:t>Based on the labor market for RN and LPN practitioners analyzed by Guidehouse, EPSDT rates for private duty nursing are equally inadequate for covering labor costs, and the Department should consider increasing these rates to a level commensurate with our benchmark recommendations.</a:t>
            </a:r>
          </a:p>
          <a:p>
            <a:pPr lvl="1">
              <a:spcBef>
                <a:spcPts val="1000"/>
              </a:spcBef>
              <a:buFont typeface="Arial" panose="020B0604020202020204" pitchFamily="34" charset="0"/>
              <a:buChar char="•"/>
              <a:defRPr/>
            </a:pPr>
            <a:r>
              <a:rPr lang="en-US" sz="1600">
                <a:solidFill>
                  <a:srgbClr val="000000"/>
                </a:solidFill>
              </a:rPr>
              <a:t>Guidehouse did not analyze the fiscal impact of increasing these rates for the EPSDT program.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514337" marR="0" lvl="1" indent="-171446"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E69E2D98-0959-6446-B8B2-1B52EE0A9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DF824-5DA6-8947-92A8-11800B62386F}" type="slidenum">
              <a:rPr kumimoji="0" 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 Placeholder 7">
            <a:extLst>
              <a:ext uri="{FF2B5EF4-FFF2-40B4-BE49-F238E27FC236}">
                <a16:creationId xmlns:a16="http://schemas.microsoft.com/office/drawing/2014/main" id="{E8D7353A-0402-C446-82B6-52CEC93B038F}"/>
              </a:ext>
            </a:extLst>
          </p:cNvPr>
          <p:cNvSpPr>
            <a:spLocks noGrp="1"/>
          </p:cNvSpPr>
          <p:nvPr>
            <p:ph type="body" idx="13"/>
          </p:nvPr>
        </p:nvSpPr>
        <p:spPr>
          <a:xfrm>
            <a:off x="838200" y="1071445"/>
            <a:ext cx="10515600" cy="630957"/>
          </a:xfrm>
        </p:spPr>
        <p:txBody>
          <a:bodyPr>
            <a:noAutofit/>
          </a:bodyPr>
          <a:lstStyle/>
          <a:p>
            <a:r>
              <a:rPr lang="en-US" sz="1800" err="1"/>
              <a:t>Guidehouse</a:t>
            </a:r>
            <a:r>
              <a:rPr lang="en-US" sz="1800"/>
              <a:t> has identified several additional reimbursement policy recommendations for DPHHS to consider in the process of rate implementation. </a:t>
            </a:r>
          </a:p>
        </p:txBody>
      </p:sp>
    </p:spTree>
    <p:extLst>
      <p:ext uri="{BB962C8B-B14F-4D97-AF65-F5344CB8AC3E}">
        <p14:creationId xmlns:p14="http://schemas.microsoft.com/office/powerpoint/2010/main" val="2629694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DB4E95-6489-E34E-A5E9-0FDD9AD2F0EB}"/>
              </a:ext>
            </a:extLst>
          </p:cNvPr>
          <p:cNvSpPr>
            <a:spLocks noGrp="1"/>
          </p:cNvSpPr>
          <p:nvPr>
            <p:ph type="title"/>
          </p:nvPr>
        </p:nvSpPr>
        <p:spPr/>
        <p:txBody>
          <a:bodyPr/>
          <a:lstStyle/>
          <a:p>
            <a:r>
              <a:rPr lang="en-US"/>
              <a:t>Additional Policy Considerations</a:t>
            </a:r>
          </a:p>
        </p:txBody>
      </p:sp>
      <p:sp>
        <p:nvSpPr>
          <p:cNvPr id="7" name="Content Placeholder 6">
            <a:extLst>
              <a:ext uri="{FF2B5EF4-FFF2-40B4-BE49-F238E27FC236}">
                <a16:creationId xmlns:a16="http://schemas.microsoft.com/office/drawing/2014/main" id="{2552A02D-D09E-C340-98AB-442261EB916B}"/>
              </a:ext>
            </a:extLst>
          </p:cNvPr>
          <p:cNvSpPr>
            <a:spLocks noGrp="1"/>
          </p:cNvSpPr>
          <p:nvPr>
            <p:ph idx="1"/>
          </p:nvPr>
        </p:nvSpPr>
        <p:spPr>
          <a:xfrm>
            <a:off x="838200" y="1830368"/>
            <a:ext cx="10515600" cy="4662505"/>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Department should consider a regular process of administrative rate update</a:t>
            </a:r>
            <a:r>
              <a:rPr lang="en-US" sz="1800" b="1">
                <a:solidFill>
                  <a:srgbClr val="000000"/>
                </a:solidFill>
              </a:rPr>
              <a:t>, that includes adjusting either wage assumptions or overall rate levels based on applicable inflation indices.</a:t>
            </a:r>
            <a:endParaRPr lang="en-US" sz="1800">
              <a:solidFill>
                <a:srgbClr val="000000"/>
              </a:solidFill>
            </a:endParaRPr>
          </a:p>
          <a:p>
            <a:pPr lvl="1">
              <a:spcBef>
                <a:spcPts val="1000"/>
              </a:spcBef>
              <a:buFont typeface="Arial" panose="020B0604020202020204" pitchFamily="34" charset="0"/>
              <a:buChar char="•"/>
              <a:defRPr/>
            </a:pPr>
            <a:r>
              <a:rPr lang="en-US" sz="1600">
                <a:solidFill>
                  <a:srgbClr val="000000"/>
                </a:solidFill>
              </a:rPr>
              <a:t>If the Department were to implement the benchmark rate methodologies recommended by Guidehouse, it would be possible to review rate assumptions annually or bi-annually to assess the need for administrative update of specific types of costs—such as wages—without requiring comprehensive rate rebasing.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Department should consider conducting a detailed review of case management service design and payment policy across populations and programs.</a:t>
            </a:r>
          </a:p>
          <a:p>
            <a:pPr lvl="1">
              <a:spcBef>
                <a:spcPts val="1000"/>
              </a:spcBef>
              <a:buFont typeface="Arial" panose="020B0604020202020204" pitchFamily="34" charset="0"/>
              <a:buChar char="•"/>
              <a:defRPr/>
            </a:pPr>
            <a:r>
              <a:rPr kumimoji="0" lang="en-US" sz="16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rate study identified significant variation in service delivery assumptions as well as reimbursement policy for Montana’s waiver case management and State Plan targeted case management programs.</a:t>
            </a:r>
          </a:p>
          <a:p>
            <a:pPr lvl="1">
              <a:spcBef>
                <a:spcPts val="1000"/>
              </a:spcBef>
              <a:buFont typeface="Arial" panose="020B0604020202020204" pitchFamily="34" charset="0"/>
              <a:buChar char="•"/>
              <a:defRPr/>
            </a:pPr>
            <a:r>
              <a:rPr lang="en-US" sz="1600">
                <a:solidFill>
                  <a:srgbClr val="000000"/>
                </a:solidFill>
              </a:rPr>
              <a:t>Given the significant differences in caseloads evidenced in provider survey reporting, as well as service design assumptions used to define the different types and intensities of case management employed within the system overall, Guidehouse did not attempt to standardize rates or service assumption, but treated case management services for each population on its own terms.</a:t>
            </a:r>
          </a:p>
          <a:p>
            <a:pPr lvl="1">
              <a:spcBef>
                <a:spcPts val="1000"/>
              </a:spcBef>
              <a:buFont typeface="Arial" panose="020B0604020202020204" pitchFamily="34" charset="0"/>
              <a:buChar char="•"/>
              <a:defRPr/>
            </a:pPr>
            <a:r>
              <a:rPr lang="en-US" sz="1600">
                <a:solidFill>
                  <a:srgbClr val="000000"/>
                </a:solidFill>
              </a:rPr>
              <a:t>However, since several of the different types of case management within the system are delivered by the same community of service providers, there is substantial opportunity to standardize reimbursement policy and service delivery standards across these programs.</a:t>
            </a:r>
            <a:endParaRPr kumimoji="0" lang="en-US" sz="16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514337" marR="0" lvl="1" indent="-171446"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E69E2D98-0959-6446-B8B2-1B52EE0A9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DF824-5DA6-8947-92A8-11800B62386F}" type="slidenum">
              <a:rPr kumimoji="0" 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 Placeholder 7">
            <a:extLst>
              <a:ext uri="{FF2B5EF4-FFF2-40B4-BE49-F238E27FC236}">
                <a16:creationId xmlns:a16="http://schemas.microsoft.com/office/drawing/2014/main" id="{E8D7353A-0402-C446-82B6-52CEC93B038F}"/>
              </a:ext>
            </a:extLst>
          </p:cNvPr>
          <p:cNvSpPr>
            <a:spLocks noGrp="1"/>
          </p:cNvSpPr>
          <p:nvPr>
            <p:ph type="body" idx="13"/>
          </p:nvPr>
        </p:nvSpPr>
        <p:spPr>
          <a:xfrm>
            <a:off x="838200" y="1071464"/>
            <a:ext cx="10515600" cy="630957"/>
          </a:xfrm>
        </p:spPr>
        <p:txBody>
          <a:bodyPr>
            <a:noAutofit/>
          </a:bodyPr>
          <a:lstStyle/>
          <a:p>
            <a:r>
              <a:rPr lang="en-US" sz="1800" err="1"/>
              <a:t>Guidehouse</a:t>
            </a:r>
            <a:r>
              <a:rPr lang="en-US" sz="1800"/>
              <a:t> has identified several additional reimbursement policy recommendations for DPHHS to consider in the process of rate implementation. </a:t>
            </a:r>
          </a:p>
        </p:txBody>
      </p:sp>
    </p:spTree>
    <p:extLst>
      <p:ext uri="{BB962C8B-B14F-4D97-AF65-F5344CB8AC3E}">
        <p14:creationId xmlns:p14="http://schemas.microsoft.com/office/powerpoint/2010/main" val="60192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DB4E95-6489-E34E-A5E9-0FDD9AD2F0EB}"/>
              </a:ext>
            </a:extLst>
          </p:cNvPr>
          <p:cNvSpPr>
            <a:spLocks noGrp="1"/>
          </p:cNvSpPr>
          <p:nvPr>
            <p:ph type="title"/>
          </p:nvPr>
        </p:nvSpPr>
        <p:spPr/>
        <p:txBody>
          <a:bodyPr/>
          <a:lstStyle/>
          <a:p>
            <a:r>
              <a:rPr lang="en-US"/>
              <a:t>Additional Policy Considerations</a:t>
            </a:r>
          </a:p>
        </p:txBody>
      </p:sp>
      <p:sp>
        <p:nvSpPr>
          <p:cNvPr id="7" name="Content Placeholder 6">
            <a:extLst>
              <a:ext uri="{FF2B5EF4-FFF2-40B4-BE49-F238E27FC236}">
                <a16:creationId xmlns:a16="http://schemas.microsoft.com/office/drawing/2014/main" id="{2552A02D-D09E-C340-98AB-442261EB916B}"/>
              </a:ext>
            </a:extLst>
          </p:cNvPr>
          <p:cNvSpPr>
            <a:spLocks noGrp="1"/>
          </p:cNvSpPr>
          <p:nvPr>
            <p:ph idx="1"/>
          </p:nvPr>
        </p:nvSpPr>
        <p:spPr>
          <a:xfrm>
            <a:off x="838200" y="1830368"/>
            <a:ext cx="10515600" cy="4746702"/>
          </a:xfrm>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b="1">
                <a:solidFill>
                  <a:srgbClr val="000000"/>
                </a:solidFill>
              </a:rPr>
              <a:t>The Department should consider developing a reimbursement methodology for adjusting residential service rates based on an individual’s assessed resource need.</a:t>
            </a:r>
          </a:p>
          <a:p>
            <a:pPr lvl="1">
              <a:spcBef>
                <a:spcPts val="1000"/>
              </a:spcBef>
              <a:buFont typeface="Arial" panose="020B0604020202020204" pitchFamily="34" charset="0"/>
              <a:buChar char="•"/>
              <a:defRPr/>
            </a:pPr>
            <a:r>
              <a:rPr kumimoji="0" lang="en-US" sz="16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Guidehouse noted that many residential services are paid at a single </a:t>
            </a:r>
            <a:r>
              <a:rPr lang="en-US" sz="1600">
                <a:solidFill>
                  <a:srgbClr val="000000"/>
                </a:solidFill>
              </a:rPr>
              <a:t>rate across the service population, despite the fact that individual resource needs for different residents may vary substantially in the cost of the individual’s care incurred by providers.</a:t>
            </a:r>
          </a:p>
          <a:p>
            <a:pPr lvl="1">
              <a:spcBef>
                <a:spcPts val="1000"/>
              </a:spcBef>
              <a:buFont typeface="Arial" panose="020B0604020202020204" pitchFamily="34" charset="0"/>
              <a:buChar char="•"/>
              <a:defRPr/>
            </a:pPr>
            <a:r>
              <a:rPr lang="en-US" sz="1600">
                <a:solidFill>
                  <a:srgbClr val="000000"/>
                </a:solidFill>
              </a:rPr>
              <a:t>It is possible to “fine tune” reimbursement rates for different residents, based on the individual resource need identified by an objective assessment tool. This is a common practice in other state Medicaid programs, especially for residential developmental services.</a:t>
            </a:r>
          </a:p>
          <a:p>
            <a:pPr lvl="1">
              <a:spcBef>
                <a:spcPts val="1000"/>
              </a:spcBef>
              <a:buFont typeface="Arial" panose="020B0604020202020204" pitchFamily="34" charset="0"/>
              <a:buChar char="•"/>
              <a:defRPr/>
            </a:pPr>
            <a:r>
              <a:rPr lang="en-US" sz="1600">
                <a:solidFill>
                  <a:srgbClr val="000000"/>
                </a:solidFill>
              </a:rPr>
              <a:t>“Acuity-adjusted” rates allow states to align reimbursement more closely with actual resource needs, better incentivizing providers to serve individuals with more resource-intensive needs.</a:t>
            </a:r>
            <a:endParaRPr kumimoji="0" lang="en-US" sz="16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b="1">
                <a:solidFill>
                  <a:srgbClr val="000000"/>
                </a:solidFill>
              </a:rPr>
              <a:t>The Department should consider increasing professional service rates for mental health practitioners reimbursed under the RBRVS fee schedule to 90% of standard Medicare reimbursement for cognate practitioners</a:t>
            </a:r>
            <a:r>
              <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lvl="1">
              <a:spcBef>
                <a:spcPts val="1000"/>
              </a:spcBef>
              <a:buFont typeface="Arial" panose="020B0604020202020204" pitchFamily="34" charset="0"/>
              <a:buChar char="•"/>
              <a:defRPr/>
            </a:pPr>
            <a:r>
              <a:rPr lang="en-US" sz="1600">
                <a:solidFill>
                  <a:srgbClr val="000000"/>
                </a:solidFill>
              </a:rPr>
              <a:t>Guidehouse’s review of professional services reimbursement indicated that specific “mental health” practitioners, including psychologists, social workers, licensed professional counselors, and marriage and family therapists, receive significantly-reduced reimbursement for some therapy, counseling and assessment services relative to other types of practitioners.</a:t>
            </a:r>
          </a:p>
          <a:p>
            <a:pPr lvl="1">
              <a:spcBef>
                <a:spcPts val="1000"/>
              </a:spcBef>
              <a:buFont typeface="Arial" panose="020B0604020202020204" pitchFamily="34" charset="0"/>
              <a:buChar char="•"/>
              <a:defRPr/>
            </a:pPr>
            <a:r>
              <a:rPr lang="en-US" sz="1600">
                <a:solidFill>
                  <a:srgbClr val="000000"/>
                </a:solidFill>
              </a:rPr>
              <a:t>Guidehouse is recommending updating “mental health” practitioner reimbursement to levels equivalent to 90% of the rates Medicare would pay for the same service delivered by a cognate practitioner.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514337" marR="0" lvl="1" indent="-171446"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E69E2D98-0959-6446-B8B2-1B52EE0A9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DF824-5DA6-8947-92A8-11800B62386F}" type="slidenum">
              <a:rPr kumimoji="0" 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 Placeholder 7">
            <a:extLst>
              <a:ext uri="{FF2B5EF4-FFF2-40B4-BE49-F238E27FC236}">
                <a16:creationId xmlns:a16="http://schemas.microsoft.com/office/drawing/2014/main" id="{E8D7353A-0402-C446-82B6-52CEC93B038F}"/>
              </a:ext>
            </a:extLst>
          </p:cNvPr>
          <p:cNvSpPr>
            <a:spLocks noGrp="1"/>
          </p:cNvSpPr>
          <p:nvPr>
            <p:ph type="body" idx="13"/>
          </p:nvPr>
        </p:nvSpPr>
        <p:spPr>
          <a:xfrm>
            <a:off x="838200" y="1071464"/>
            <a:ext cx="10515600" cy="630957"/>
          </a:xfrm>
        </p:spPr>
        <p:txBody>
          <a:bodyPr>
            <a:noAutofit/>
          </a:bodyPr>
          <a:lstStyle/>
          <a:p>
            <a:r>
              <a:rPr lang="en-US" sz="1800" err="1"/>
              <a:t>Guidehouse</a:t>
            </a:r>
            <a:r>
              <a:rPr lang="en-US" sz="1800"/>
              <a:t> has identified several additional reimbursement policy recommendations for DPHHS to consider in the process of rate implementation. </a:t>
            </a:r>
          </a:p>
        </p:txBody>
      </p:sp>
    </p:spTree>
    <p:extLst>
      <p:ext uri="{BB962C8B-B14F-4D97-AF65-F5344CB8AC3E}">
        <p14:creationId xmlns:p14="http://schemas.microsoft.com/office/powerpoint/2010/main" val="4130861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7FC0BE-E32E-6642-9D10-F157B7130DA1}"/>
              </a:ext>
            </a:extLst>
          </p:cNvPr>
          <p:cNvSpPr>
            <a:spLocks noGrp="1"/>
          </p:cNvSpPr>
          <p:nvPr>
            <p:ph type="sldNum" sz="quarter" idx="11"/>
          </p:nvPr>
        </p:nvSpPr>
        <p:spPr/>
        <p:txBody>
          <a:bodyPr/>
          <a:lstStyle/>
          <a:p>
            <a:fld id="{A5ADF824-5DA6-8947-92A8-11800B62386F}" type="slidenum">
              <a:rPr lang="en-US" smtClean="0"/>
              <a:pPr/>
              <a:t>26</a:t>
            </a:fld>
            <a:endParaRPr lang="en-US"/>
          </a:p>
        </p:txBody>
      </p:sp>
      <p:sp>
        <p:nvSpPr>
          <p:cNvPr id="8" name="Title 2">
            <a:extLst>
              <a:ext uri="{FF2B5EF4-FFF2-40B4-BE49-F238E27FC236}">
                <a16:creationId xmlns:a16="http://schemas.microsoft.com/office/drawing/2014/main" id="{FECA56BC-5633-9546-A627-D954CB34890B}"/>
              </a:ext>
            </a:extLst>
          </p:cNvPr>
          <p:cNvSpPr>
            <a:spLocks noGrp="1"/>
          </p:cNvSpPr>
          <p:nvPr>
            <p:ph type="ctrTitle"/>
          </p:nvPr>
        </p:nvSpPr>
        <p:spPr/>
        <p:txBody>
          <a:bodyPr>
            <a:normAutofit/>
          </a:bodyPr>
          <a:lstStyle/>
          <a:p>
            <a:r>
              <a:rPr lang="en-US" dirty="0"/>
              <a:t>Cost Reporting Plan and Recommendations</a:t>
            </a:r>
          </a:p>
        </p:txBody>
      </p:sp>
      <p:sp>
        <p:nvSpPr>
          <p:cNvPr id="5" name="Subtitle 4">
            <a:extLst>
              <a:ext uri="{FF2B5EF4-FFF2-40B4-BE49-F238E27FC236}">
                <a16:creationId xmlns:a16="http://schemas.microsoft.com/office/drawing/2014/main" id="{05D1BA66-26C9-4EE9-86EA-883FCA6276F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39695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BAB378-5C31-46B9-8E99-9B71CB9DB75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F1622-8342-4547-97A2-32A778486B47}" type="slidenum">
              <a:rPr kumimoji="0" 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C2E3217E-2B31-42EC-8BF8-FD8E65881572}"/>
              </a:ext>
            </a:extLst>
          </p:cNvPr>
          <p:cNvSpPr>
            <a:spLocks noGrp="1"/>
          </p:cNvSpPr>
          <p:nvPr>
            <p:ph type="title"/>
          </p:nvPr>
        </p:nvSpPr>
        <p:spPr/>
        <p:txBody>
          <a:bodyPr>
            <a:normAutofit/>
          </a:bodyPr>
          <a:lstStyle/>
          <a:p>
            <a:r>
              <a:rPr lang="en-US" sz="3200"/>
              <a:t>Cost Reporting Requirements Under HB 155</a:t>
            </a:r>
          </a:p>
        </p:txBody>
      </p:sp>
      <p:sp>
        <p:nvSpPr>
          <p:cNvPr id="6" name="Text Placeholder 5">
            <a:extLst>
              <a:ext uri="{FF2B5EF4-FFF2-40B4-BE49-F238E27FC236}">
                <a16:creationId xmlns:a16="http://schemas.microsoft.com/office/drawing/2014/main" id="{EC010778-9F1C-417F-9A68-7A14966F08BF}"/>
              </a:ext>
            </a:extLst>
          </p:cNvPr>
          <p:cNvSpPr>
            <a:spLocks noGrp="1"/>
          </p:cNvSpPr>
          <p:nvPr>
            <p:ph type="body" idx="10"/>
          </p:nvPr>
        </p:nvSpPr>
        <p:spPr>
          <a:xfrm>
            <a:off x="768931" y="642241"/>
            <a:ext cx="10654130" cy="857568"/>
          </a:xfrm>
        </p:spPr>
        <p:txBody>
          <a:bodyPr>
            <a:normAutofit/>
          </a:bodyPr>
          <a:lstStyle/>
          <a:p>
            <a:pPr>
              <a:lnSpc>
                <a:spcPct val="100000"/>
              </a:lnSpc>
            </a:pPr>
            <a:r>
              <a:rPr lang="en-US" sz="1800"/>
              <a:t>HB 155 requires a plan for collection of cost data and reports.</a:t>
            </a:r>
          </a:p>
        </p:txBody>
      </p:sp>
      <p:sp>
        <p:nvSpPr>
          <p:cNvPr id="14" name="Freeform: Shape 13">
            <a:extLst>
              <a:ext uri="{FF2B5EF4-FFF2-40B4-BE49-F238E27FC236}">
                <a16:creationId xmlns:a16="http://schemas.microsoft.com/office/drawing/2014/main" id="{C391B064-6F24-4156-9E1F-053F6124E213}"/>
              </a:ext>
            </a:extLst>
          </p:cNvPr>
          <p:cNvSpPr/>
          <p:nvPr/>
        </p:nvSpPr>
        <p:spPr>
          <a:xfrm>
            <a:off x="457200" y="1720192"/>
            <a:ext cx="11277600" cy="2237446"/>
          </a:xfrm>
          <a:custGeom>
            <a:avLst/>
            <a:gdLst>
              <a:gd name="connsiteX0" fmla="*/ 0 w 11277600"/>
              <a:gd name="connsiteY0" fmla="*/ 0 h 1954789"/>
              <a:gd name="connsiteX1" fmla="*/ 11277600 w 11277600"/>
              <a:gd name="connsiteY1" fmla="*/ 0 h 1954789"/>
              <a:gd name="connsiteX2" fmla="*/ 11277600 w 11277600"/>
              <a:gd name="connsiteY2" fmla="*/ 1954789 h 1954789"/>
              <a:gd name="connsiteX3" fmla="*/ 0 w 11277600"/>
              <a:gd name="connsiteY3" fmla="*/ 1954789 h 1954789"/>
              <a:gd name="connsiteX4" fmla="*/ 0 w 11277600"/>
              <a:gd name="connsiteY4" fmla="*/ 0 h 1954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7600" h="1954789">
                <a:moveTo>
                  <a:pt x="0" y="0"/>
                </a:moveTo>
                <a:lnTo>
                  <a:pt x="11277600" y="0"/>
                </a:lnTo>
                <a:lnTo>
                  <a:pt x="11277600" y="1954789"/>
                </a:lnTo>
                <a:lnTo>
                  <a:pt x="0" y="1954789"/>
                </a:lnTo>
                <a:lnTo>
                  <a:pt x="0" y="0"/>
                </a:lnTo>
                <a:close/>
              </a:path>
            </a:pathLst>
          </a:custGeom>
          <a:solidFill>
            <a:srgbClr val="FFFFFF">
              <a:alpha val="90000"/>
              <a:hueOff val="0"/>
              <a:satOff val="0"/>
              <a:lumOff val="0"/>
              <a:alphaOff val="0"/>
            </a:srgbClr>
          </a:solidFill>
          <a:ln w="12700" cap="sq" cmpd="sng" algn="ctr">
            <a:solidFill>
              <a:srgbClr val="93D500">
                <a:hueOff val="0"/>
                <a:satOff val="0"/>
                <a:lumOff val="0"/>
                <a:alphaOff val="0"/>
              </a:srgbClr>
            </a:solidFill>
            <a:prstDash val="solid"/>
          </a:ln>
          <a:effectLst/>
        </p:spPr>
        <p:txBody>
          <a:bodyPr spcFirstLastPara="0" vert="horz" wrap="square" lIns="875267" tIns="749808" rIns="875267" bIns="128016" numCol="1" spcCol="1270" anchor="t" anchorCtr="0">
            <a:noAutofit/>
          </a:bodyPr>
          <a:lstStyle/>
          <a:p>
            <a:pPr marL="285750" marR="0" lvl="1" indent="-28575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endParaRPr kumimoji="0" lang="en-US" sz="1800" b="0" i="0" u="none" strike="noStrike" kern="0" cap="none" spc="0" normalizeH="0" baseline="0" noProof="0">
              <a:ln>
                <a:noFill/>
              </a:ln>
              <a:solidFill>
                <a:srgbClr val="40840B">
                  <a:lumMod val="50000"/>
                </a:srgbClr>
              </a:solidFill>
              <a:effectLst/>
              <a:uLnTx/>
              <a:uFillTx/>
              <a:latin typeface="Arial"/>
              <a:ea typeface="+mn-ea"/>
              <a:cs typeface="+mn-cs"/>
            </a:endParaRPr>
          </a:p>
        </p:txBody>
      </p:sp>
      <p:sp>
        <p:nvSpPr>
          <p:cNvPr id="15" name="TextBox 14">
            <a:extLst>
              <a:ext uri="{FF2B5EF4-FFF2-40B4-BE49-F238E27FC236}">
                <a16:creationId xmlns:a16="http://schemas.microsoft.com/office/drawing/2014/main" id="{BCC1BC97-26FE-4E1C-A0AC-B9AFBA0B2C69}"/>
              </a:ext>
            </a:extLst>
          </p:cNvPr>
          <p:cNvSpPr txBox="1"/>
          <p:nvPr/>
        </p:nvSpPr>
        <p:spPr>
          <a:xfrm>
            <a:off x="457200" y="2084854"/>
            <a:ext cx="11277600" cy="1754326"/>
          </a:xfrm>
          <a:prstGeom prst="rect">
            <a:avLst/>
          </a:prstGeom>
          <a:noFill/>
        </p:spPr>
        <p:txBody>
          <a:bodyPr wrap="square">
            <a:spAutoFit/>
          </a:bodyPr>
          <a:lstStyle/>
          <a:p>
            <a:pPr marL="285750" marR="0" lvl="1" indent="-28575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0840B">
                    <a:lumMod val="50000"/>
                  </a:srgbClr>
                </a:solidFill>
                <a:effectLst/>
                <a:uLnTx/>
                <a:uFillTx/>
                <a:latin typeface="Arial" panose="020B0604020202020204" pitchFamily="34" charset="0"/>
                <a:ea typeface="+mn-ea"/>
                <a:cs typeface="Arial" panose="020B0604020202020204" pitchFamily="34" charset="0"/>
              </a:rPr>
              <a:t>DPHHS, in collaboration with providers, consumers, and other stakeholders, shall develop a plan for collecting expenditure data from Medicaid-dependent providers of services that:</a:t>
            </a:r>
          </a:p>
          <a:p>
            <a:pPr marL="742950" marR="0" lvl="2" indent="-285750" algn="l" defTabSz="800100" rtl="0" eaLnBrk="1" fontAlgn="auto" latinLnBrk="0" hangingPunct="1">
              <a:lnSpc>
                <a:spcPct val="90000"/>
              </a:lnSpc>
              <a:spcBef>
                <a:spcPct val="0"/>
              </a:spcBef>
              <a:spcAft>
                <a:spcPct val="15000"/>
              </a:spcAft>
              <a:buClrTx/>
              <a:buSzTx/>
              <a:buFont typeface="Courier New" panose="02070309020205020404" pitchFamily="49" charset="0"/>
              <a:buChar char="o"/>
              <a:tabLst/>
              <a:defRPr/>
            </a:pPr>
            <a:r>
              <a:rPr kumimoji="0" lang="en-US" sz="1600" b="0" i="0" u="none" strike="noStrike" kern="1200" cap="none" spc="0" normalizeH="0" baseline="0" noProof="0">
                <a:ln>
                  <a:noFill/>
                </a:ln>
                <a:solidFill>
                  <a:srgbClr val="40840B">
                    <a:lumMod val="50000"/>
                  </a:srgbClr>
                </a:solidFill>
                <a:effectLst/>
                <a:uLnTx/>
                <a:uFillTx/>
                <a:latin typeface="Arial" panose="020B0604020202020204" pitchFamily="34" charset="0"/>
                <a:ea typeface="+mn-ea"/>
                <a:cs typeface="Arial" panose="020B0604020202020204" pitchFamily="34" charset="0"/>
              </a:rPr>
              <a:t>Assist and support the elderly and persons with mental illness, physical disabilities, and developmental disabilities;</a:t>
            </a:r>
          </a:p>
          <a:p>
            <a:pPr marL="742950" marR="0" lvl="2" indent="-285750" algn="l" defTabSz="800100" rtl="0" eaLnBrk="1" fontAlgn="auto" latinLnBrk="0" hangingPunct="1">
              <a:lnSpc>
                <a:spcPct val="90000"/>
              </a:lnSpc>
              <a:spcBef>
                <a:spcPct val="0"/>
              </a:spcBef>
              <a:spcAft>
                <a:spcPct val="15000"/>
              </a:spcAft>
              <a:buClrTx/>
              <a:buSzTx/>
              <a:buFont typeface="Courier New" panose="02070309020205020404" pitchFamily="49" charset="0"/>
              <a:buChar char="o"/>
              <a:tabLst/>
              <a:defRPr/>
            </a:pPr>
            <a:r>
              <a:rPr kumimoji="0" lang="en-US" sz="1600" b="0" i="0" u="none" strike="noStrike" kern="1200" cap="none" spc="0" normalizeH="0" baseline="0" noProof="0">
                <a:ln>
                  <a:noFill/>
                </a:ln>
                <a:solidFill>
                  <a:srgbClr val="40840B">
                    <a:lumMod val="50000"/>
                  </a:srgbClr>
                </a:solidFill>
                <a:effectLst/>
                <a:uLnTx/>
                <a:uFillTx/>
                <a:latin typeface="Arial" panose="020B0604020202020204" pitchFamily="34" charset="0"/>
                <a:ea typeface="+mn-ea"/>
                <a:cs typeface="Arial" panose="020B0604020202020204" pitchFamily="34" charset="0"/>
              </a:rPr>
              <a:t>Are administered by the department divisions responsible for overseeing services for the elderly and persons with mental illness, physical disabilities, or developmental disabilities.</a:t>
            </a:r>
          </a:p>
          <a:p>
            <a:pPr marL="285750" marR="0" lvl="1" indent="-28575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0840B">
                    <a:lumMod val="50000"/>
                  </a:srgbClr>
                </a:solidFill>
                <a:effectLst/>
                <a:uLnTx/>
                <a:uFillTx/>
                <a:latin typeface="Arial" panose="020B0604020202020204" pitchFamily="34" charset="0"/>
                <a:ea typeface="+mn-ea"/>
                <a:cs typeface="Arial" panose="020B0604020202020204" pitchFamily="34" charset="0"/>
              </a:rPr>
              <a:t>“Medicaid-dependent providers” means providers with more than half of their clients receiving services through the Medicaid program.</a:t>
            </a:r>
          </a:p>
        </p:txBody>
      </p:sp>
      <p:sp>
        <p:nvSpPr>
          <p:cNvPr id="16" name="Freeform: Shape 15">
            <a:extLst>
              <a:ext uri="{FF2B5EF4-FFF2-40B4-BE49-F238E27FC236}">
                <a16:creationId xmlns:a16="http://schemas.microsoft.com/office/drawing/2014/main" id="{911D960C-4C25-4304-AF12-0DF7A2A11B3D}"/>
              </a:ext>
            </a:extLst>
          </p:cNvPr>
          <p:cNvSpPr/>
          <p:nvPr/>
        </p:nvSpPr>
        <p:spPr>
          <a:xfrm>
            <a:off x="1027429" y="1662716"/>
            <a:ext cx="7894320" cy="408028"/>
          </a:xfrm>
          <a:custGeom>
            <a:avLst/>
            <a:gdLst>
              <a:gd name="connsiteX0" fmla="*/ 0 w 7894320"/>
              <a:gd name="connsiteY0" fmla="*/ 106683 h 640088"/>
              <a:gd name="connsiteX1" fmla="*/ 106683 w 7894320"/>
              <a:gd name="connsiteY1" fmla="*/ 0 h 640088"/>
              <a:gd name="connsiteX2" fmla="*/ 7787637 w 7894320"/>
              <a:gd name="connsiteY2" fmla="*/ 0 h 640088"/>
              <a:gd name="connsiteX3" fmla="*/ 7894320 w 7894320"/>
              <a:gd name="connsiteY3" fmla="*/ 106683 h 640088"/>
              <a:gd name="connsiteX4" fmla="*/ 7894320 w 7894320"/>
              <a:gd name="connsiteY4" fmla="*/ 533405 h 640088"/>
              <a:gd name="connsiteX5" fmla="*/ 7787637 w 7894320"/>
              <a:gd name="connsiteY5" fmla="*/ 640088 h 640088"/>
              <a:gd name="connsiteX6" fmla="*/ 106683 w 7894320"/>
              <a:gd name="connsiteY6" fmla="*/ 640088 h 640088"/>
              <a:gd name="connsiteX7" fmla="*/ 0 w 7894320"/>
              <a:gd name="connsiteY7" fmla="*/ 533405 h 640088"/>
              <a:gd name="connsiteX8" fmla="*/ 0 w 7894320"/>
              <a:gd name="connsiteY8" fmla="*/ 106683 h 64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4320" h="640088">
                <a:moveTo>
                  <a:pt x="0" y="106683"/>
                </a:moveTo>
                <a:cubicBezTo>
                  <a:pt x="0" y="47764"/>
                  <a:pt x="47764" y="0"/>
                  <a:pt x="106683" y="0"/>
                </a:cubicBezTo>
                <a:lnTo>
                  <a:pt x="7787637" y="0"/>
                </a:lnTo>
                <a:cubicBezTo>
                  <a:pt x="7846556" y="0"/>
                  <a:pt x="7894320" y="47764"/>
                  <a:pt x="7894320" y="106683"/>
                </a:cubicBezTo>
                <a:lnTo>
                  <a:pt x="7894320" y="533405"/>
                </a:lnTo>
                <a:cubicBezTo>
                  <a:pt x="7894320" y="592324"/>
                  <a:pt x="7846556" y="640088"/>
                  <a:pt x="7787637" y="640088"/>
                </a:cubicBezTo>
                <a:lnTo>
                  <a:pt x="106683" y="640088"/>
                </a:lnTo>
                <a:cubicBezTo>
                  <a:pt x="47764" y="640088"/>
                  <a:pt x="0" y="592324"/>
                  <a:pt x="0" y="533405"/>
                </a:cubicBezTo>
                <a:lnTo>
                  <a:pt x="0" y="106683"/>
                </a:lnTo>
                <a:close/>
              </a:path>
            </a:pathLst>
          </a:custGeom>
          <a:solidFill>
            <a:srgbClr val="93D500">
              <a:hueOff val="0"/>
              <a:satOff val="0"/>
              <a:lumOff val="0"/>
              <a:alphaOff val="0"/>
            </a:srgbClr>
          </a:solidFill>
          <a:ln w="12700" cap="sq" cmpd="sng" algn="ctr">
            <a:solidFill>
              <a:srgbClr val="FFFFFF">
                <a:hueOff val="0"/>
                <a:satOff val="0"/>
                <a:lumOff val="0"/>
                <a:alphaOff val="0"/>
              </a:srgbClr>
            </a:solidFill>
            <a:prstDash val="solid"/>
          </a:ln>
          <a:effectLst/>
        </p:spPr>
        <p:txBody>
          <a:bodyPr spcFirstLastPara="0" vert="horz" wrap="square" lIns="329634" tIns="31247" rIns="329634" bIns="31247"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0" cap="none" spc="0" normalizeH="0" baseline="0" noProof="0">
                <a:ln>
                  <a:noFill/>
                </a:ln>
                <a:solidFill>
                  <a:srgbClr val="FFFFFF"/>
                </a:solidFill>
                <a:effectLst/>
                <a:uLnTx/>
                <a:uFillTx/>
                <a:latin typeface="Arial"/>
                <a:ea typeface="+mn-ea"/>
                <a:cs typeface="+mn-cs"/>
              </a:rPr>
              <a:t>Plan for Collecting Expenditure Data</a:t>
            </a:r>
          </a:p>
        </p:txBody>
      </p:sp>
      <p:sp>
        <p:nvSpPr>
          <p:cNvPr id="17" name="Freeform: Shape 16">
            <a:extLst>
              <a:ext uri="{FF2B5EF4-FFF2-40B4-BE49-F238E27FC236}">
                <a16:creationId xmlns:a16="http://schemas.microsoft.com/office/drawing/2014/main" id="{0C068EDC-034C-434D-A134-EEEA4740CFB5}"/>
              </a:ext>
            </a:extLst>
          </p:cNvPr>
          <p:cNvSpPr/>
          <p:nvPr/>
        </p:nvSpPr>
        <p:spPr>
          <a:xfrm>
            <a:off x="457200" y="4264705"/>
            <a:ext cx="11277600" cy="1787794"/>
          </a:xfrm>
          <a:custGeom>
            <a:avLst/>
            <a:gdLst>
              <a:gd name="connsiteX0" fmla="*/ 0 w 11277600"/>
              <a:gd name="connsiteY0" fmla="*/ 0 h 1954789"/>
              <a:gd name="connsiteX1" fmla="*/ 11277600 w 11277600"/>
              <a:gd name="connsiteY1" fmla="*/ 0 h 1954789"/>
              <a:gd name="connsiteX2" fmla="*/ 11277600 w 11277600"/>
              <a:gd name="connsiteY2" fmla="*/ 1954789 h 1954789"/>
              <a:gd name="connsiteX3" fmla="*/ 0 w 11277600"/>
              <a:gd name="connsiteY3" fmla="*/ 1954789 h 1954789"/>
              <a:gd name="connsiteX4" fmla="*/ 0 w 11277600"/>
              <a:gd name="connsiteY4" fmla="*/ 0 h 1954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7600" h="1954789">
                <a:moveTo>
                  <a:pt x="0" y="0"/>
                </a:moveTo>
                <a:lnTo>
                  <a:pt x="11277600" y="0"/>
                </a:lnTo>
                <a:lnTo>
                  <a:pt x="11277600" y="1954789"/>
                </a:lnTo>
                <a:lnTo>
                  <a:pt x="0" y="1954789"/>
                </a:lnTo>
                <a:lnTo>
                  <a:pt x="0" y="0"/>
                </a:lnTo>
                <a:close/>
              </a:path>
            </a:pathLst>
          </a:custGeom>
          <a:solidFill>
            <a:srgbClr val="FFFFFF">
              <a:alpha val="90000"/>
              <a:hueOff val="0"/>
              <a:satOff val="0"/>
              <a:lumOff val="0"/>
              <a:alphaOff val="0"/>
            </a:srgbClr>
          </a:solidFill>
          <a:ln w="12700" cap="sq" cmpd="sng" algn="ctr">
            <a:solidFill>
              <a:srgbClr val="93D500">
                <a:hueOff val="0"/>
                <a:satOff val="0"/>
                <a:lumOff val="0"/>
                <a:alphaOff val="0"/>
              </a:srgbClr>
            </a:solidFill>
            <a:prstDash val="solid"/>
          </a:ln>
          <a:effectLst/>
        </p:spPr>
        <p:txBody>
          <a:bodyPr spcFirstLastPara="0" vert="horz" wrap="square" lIns="875267" tIns="749808" rIns="875267" bIns="128016" numCol="1" spcCol="1270" anchor="t" anchorCtr="0">
            <a:noAutofit/>
          </a:bodyPr>
          <a:lstStyle/>
          <a:p>
            <a:pPr marL="285750" marR="0" lvl="1" indent="-28575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endParaRPr kumimoji="0" lang="en-US" sz="1800" b="0" i="0" u="none" strike="noStrike" kern="0" cap="none" spc="0" normalizeH="0" baseline="0" noProof="0">
              <a:ln>
                <a:noFill/>
              </a:ln>
              <a:solidFill>
                <a:srgbClr val="40840B">
                  <a:lumMod val="50000"/>
                </a:srgbClr>
              </a:solidFill>
              <a:effectLst/>
              <a:uLnTx/>
              <a:uFillTx/>
              <a:latin typeface="Arial"/>
              <a:ea typeface="+mn-ea"/>
              <a:cs typeface="+mn-cs"/>
            </a:endParaRPr>
          </a:p>
        </p:txBody>
      </p:sp>
      <p:sp>
        <p:nvSpPr>
          <p:cNvPr id="18" name="TextBox 17">
            <a:extLst>
              <a:ext uri="{FF2B5EF4-FFF2-40B4-BE49-F238E27FC236}">
                <a16:creationId xmlns:a16="http://schemas.microsoft.com/office/drawing/2014/main" id="{D97C76BD-80B3-448A-A3C5-71F5D9A4B9BF}"/>
              </a:ext>
            </a:extLst>
          </p:cNvPr>
          <p:cNvSpPr txBox="1"/>
          <p:nvPr/>
        </p:nvSpPr>
        <p:spPr>
          <a:xfrm>
            <a:off x="457200" y="4629368"/>
            <a:ext cx="11277600" cy="1348061"/>
          </a:xfrm>
          <a:prstGeom prst="rect">
            <a:avLst/>
          </a:prstGeom>
          <a:noFill/>
        </p:spPr>
        <p:txBody>
          <a:bodyPr wrap="square">
            <a:spAutoFit/>
          </a:bodyPr>
          <a:lstStyle/>
          <a:p>
            <a:pPr marL="0" marR="0" lvl="1" indent="0" algn="l" defTabSz="800100" rtl="0" eaLnBrk="1" fontAlgn="auto" latinLnBrk="0" hangingPunct="1">
              <a:lnSpc>
                <a:spcPct val="90000"/>
              </a:lnSpc>
              <a:spcBef>
                <a:spcPct val="0"/>
              </a:spcBef>
              <a:spcAft>
                <a:spcPct val="15000"/>
              </a:spcAft>
              <a:buClrTx/>
              <a:buSzTx/>
              <a:buFontTx/>
              <a:buNone/>
              <a:tabLst/>
              <a:defRPr/>
            </a:pPr>
            <a:r>
              <a:rPr kumimoji="0" lang="en-US" sz="1600" b="0" i="0" u="none" strike="noStrike" kern="1200" cap="none" spc="0" normalizeH="0" baseline="0" noProof="0">
                <a:ln>
                  <a:noFill/>
                </a:ln>
                <a:solidFill>
                  <a:srgbClr val="40840B">
                    <a:lumMod val="50000"/>
                  </a:srgbClr>
                </a:solidFill>
                <a:effectLst/>
                <a:uLnTx/>
                <a:uFillTx/>
                <a:latin typeface="Arial"/>
                <a:ea typeface="+mn-ea"/>
                <a:cs typeface="+mn-cs"/>
              </a:rPr>
              <a:t>Enable DPHHS and the legislature to:</a:t>
            </a:r>
          </a:p>
          <a:p>
            <a:pPr marL="285750" marR="0" lvl="1" indent="-28575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0840B">
                    <a:lumMod val="50000"/>
                  </a:srgbClr>
                </a:solidFill>
                <a:effectLst/>
                <a:uLnTx/>
                <a:uFillTx/>
                <a:latin typeface="Arial"/>
                <a:ea typeface="+mn-ea"/>
                <a:cs typeface="+mn-cs"/>
              </a:rPr>
              <a:t>Analyze the data;</a:t>
            </a:r>
          </a:p>
          <a:p>
            <a:pPr marL="285750" marR="0" lvl="1" indent="-28575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0840B">
                    <a:lumMod val="50000"/>
                  </a:srgbClr>
                </a:solidFill>
                <a:effectLst/>
                <a:uLnTx/>
                <a:uFillTx/>
                <a:latin typeface="Arial"/>
                <a:ea typeface="+mn-ea"/>
                <a:cs typeface="+mn-cs"/>
              </a:rPr>
              <a:t>Determine the cost of providing services;</a:t>
            </a:r>
          </a:p>
          <a:p>
            <a:pPr marL="285750" marR="0" lvl="1" indent="-28575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0840B">
                    <a:lumMod val="50000"/>
                  </a:srgbClr>
                </a:solidFill>
                <a:effectLst/>
                <a:uLnTx/>
                <a:uFillTx/>
                <a:latin typeface="Arial"/>
                <a:ea typeface="+mn-ea"/>
                <a:cs typeface="+mn-cs"/>
              </a:rPr>
              <a:t>Make sound judgments about whether the rates being paid for each service are too high, too low, or appropriate; and</a:t>
            </a:r>
          </a:p>
          <a:p>
            <a:pPr marL="285750" marR="0" lvl="1" indent="-28575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0840B">
                    <a:lumMod val="50000"/>
                  </a:srgbClr>
                </a:solidFill>
                <a:effectLst/>
                <a:uLnTx/>
                <a:uFillTx/>
                <a:latin typeface="Arial"/>
                <a:ea typeface="+mn-ea"/>
                <a:cs typeface="+mn-cs"/>
              </a:rPr>
              <a:t>Make decisions about rates that are based on sound data and analysis.</a:t>
            </a:r>
          </a:p>
        </p:txBody>
      </p:sp>
      <p:sp>
        <p:nvSpPr>
          <p:cNvPr id="19" name="Freeform: Shape 18">
            <a:extLst>
              <a:ext uri="{FF2B5EF4-FFF2-40B4-BE49-F238E27FC236}">
                <a16:creationId xmlns:a16="http://schemas.microsoft.com/office/drawing/2014/main" id="{80250398-0875-4E7B-970D-27C418B770D2}"/>
              </a:ext>
            </a:extLst>
          </p:cNvPr>
          <p:cNvSpPr/>
          <p:nvPr/>
        </p:nvSpPr>
        <p:spPr>
          <a:xfrm>
            <a:off x="1027429" y="4207228"/>
            <a:ext cx="7894320" cy="408028"/>
          </a:xfrm>
          <a:custGeom>
            <a:avLst/>
            <a:gdLst>
              <a:gd name="connsiteX0" fmla="*/ 0 w 7894320"/>
              <a:gd name="connsiteY0" fmla="*/ 106683 h 640088"/>
              <a:gd name="connsiteX1" fmla="*/ 106683 w 7894320"/>
              <a:gd name="connsiteY1" fmla="*/ 0 h 640088"/>
              <a:gd name="connsiteX2" fmla="*/ 7787637 w 7894320"/>
              <a:gd name="connsiteY2" fmla="*/ 0 h 640088"/>
              <a:gd name="connsiteX3" fmla="*/ 7894320 w 7894320"/>
              <a:gd name="connsiteY3" fmla="*/ 106683 h 640088"/>
              <a:gd name="connsiteX4" fmla="*/ 7894320 w 7894320"/>
              <a:gd name="connsiteY4" fmla="*/ 533405 h 640088"/>
              <a:gd name="connsiteX5" fmla="*/ 7787637 w 7894320"/>
              <a:gd name="connsiteY5" fmla="*/ 640088 h 640088"/>
              <a:gd name="connsiteX6" fmla="*/ 106683 w 7894320"/>
              <a:gd name="connsiteY6" fmla="*/ 640088 h 640088"/>
              <a:gd name="connsiteX7" fmla="*/ 0 w 7894320"/>
              <a:gd name="connsiteY7" fmla="*/ 533405 h 640088"/>
              <a:gd name="connsiteX8" fmla="*/ 0 w 7894320"/>
              <a:gd name="connsiteY8" fmla="*/ 106683 h 64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4320" h="640088">
                <a:moveTo>
                  <a:pt x="0" y="106683"/>
                </a:moveTo>
                <a:cubicBezTo>
                  <a:pt x="0" y="47764"/>
                  <a:pt x="47764" y="0"/>
                  <a:pt x="106683" y="0"/>
                </a:cubicBezTo>
                <a:lnTo>
                  <a:pt x="7787637" y="0"/>
                </a:lnTo>
                <a:cubicBezTo>
                  <a:pt x="7846556" y="0"/>
                  <a:pt x="7894320" y="47764"/>
                  <a:pt x="7894320" y="106683"/>
                </a:cubicBezTo>
                <a:lnTo>
                  <a:pt x="7894320" y="533405"/>
                </a:lnTo>
                <a:cubicBezTo>
                  <a:pt x="7894320" y="592324"/>
                  <a:pt x="7846556" y="640088"/>
                  <a:pt x="7787637" y="640088"/>
                </a:cubicBezTo>
                <a:lnTo>
                  <a:pt x="106683" y="640088"/>
                </a:lnTo>
                <a:cubicBezTo>
                  <a:pt x="47764" y="640088"/>
                  <a:pt x="0" y="592324"/>
                  <a:pt x="0" y="533405"/>
                </a:cubicBezTo>
                <a:lnTo>
                  <a:pt x="0" y="106683"/>
                </a:lnTo>
                <a:close/>
              </a:path>
            </a:pathLst>
          </a:custGeom>
          <a:solidFill>
            <a:srgbClr val="93D500">
              <a:hueOff val="0"/>
              <a:satOff val="0"/>
              <a:lumOff val="0"/>
              <a:alphaOff val="0"/>
            </a:srgbClr>
          </a:solidFill>
          <a:ln w="12700" cap="sq" cmpd="sng" algn="ctr">
            <a:solidFill>
              <a:srgbClr val="FFFFFF">
                <a:hueOff val="0"/>
                <a:satOff val="0"/>
                <a:lumOff val="0"/>
                <a:alphaOff val="0"/>
              </a:srgbClr>
            </a:solidFill>
            <a:prstDash val="solid"/>
          </a:ln>
          <a:effectLst/>
        </p:spPr>
        <p:txBody>
          <a:bodyPr spcFirstLastPara="0" vert="horz" wrap="square" lIns="329634" tIns="31247" rIns="329634" bIns="31247"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0" cap="none" spc="0" normalizeH="0" baseline="0" noProof="0">
                <a:ln>
                  <a:noFill/>
                </a:ln>
                <a:solidFill>
                  <a:srgbClr val="FFFFFF"/>
                </a:solidFill>
                <a:effectLst/>
                <a:uLnTx/>
                <a:uFillTx/>
                <a:latin typeface="Arial"/>
                <a:ea typeface="+mn-ea"/>
                <a:cs typeface="+mn-cs"/>
              </a:rPr>
              <a:t>Purpose of the Plan</a:t>
            </a:r>
          </a:p>
        </p:txBody>
      </p:sp>
      <p:sp>
        <p:nvSpPr>
          <p:cNvPr id="20" name="TextBox 19">
            <a:extLst>
              <a:ext uri="{FF2B5EF4-FFF2-40B4-BE49-F238E27FC236}">
                <a16:creationId xmlns:a16="http://schemas.microsoft.com/office/drawing/2014/main" id="{9E9E8D1A-9768-4B52-B2E7-329D6D001E55}"/>
              </a:ext>
            </a:extLst>
          </p:cNvPr>
          <p:cNvSpPr txBox="1"/>
          <p:nvPr/>
        </p:nvSpPr>
        <p:spPr>
          <a:xfrm>
            <a:off x="352422" y="6144122"/>
            <a:ext cx="7000874"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Source: https://leg.mt.gov/bills/2021/billpdf/HB0155.pdf</a:t>
            </a:r>
          </a:p>
        </p:txBody>
      </p:sp>
    </p:spTree>
    <p:extLst>
      <p:ext uri="{BB962C8B-B14F-4D97-AF65-F5344CB8AC3E}">
        <p14:creationId xmlns:p14="http://schemas.microsoft.com/office/powerpoint/2010/main" val="2937362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BAB378-5C31-46B9-8E99-9B71CB9DB75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F1622-8342-4547-97A2-32A778486B47}" type="slidenum">
              <a:rPr kumimoji="0" 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C2E3217E-2B31-42EC-8BF8-FD8E65881572}"/>
              </a:ext>
            </a:extLst>
          </p:cNvPr>
          <p:cNvSpPr>
            <a:spLocks noGrp="1"/>
          </p:cNvSpPr>
          <p:nvPr>
            <p:ph type="title"/>
          </p:nvPr>
        </p:nvSpPr>
        <p:spPr/>
        <p:txBody>
          <a:bodyPr>
            <a:normAutofit/>
          </a:bodyPr>
          <a:lstStyle/>
          <a:p>
            <a:r>
              <a:rPr lang="en-US" sz="3200"/>
              <a:t>Cost Reporting Requirements Under HB 155 (cont.)</a:t>
            </a:r>
          </a:p>
        </p:txBody>
      </p:sp>
      <p:sp>
        <p:nvSpPr>
          <p:cNvPr id="6" name="Text Placeholder 5">
            <a:extLst>
              <a:ext uri="{FF2B5EF4-FFF2-40B4-BE49-F238E27FC236}">
                <a16:creationId xmlns:a16="http://schemas.microsoft.com/office/drawing/2014/main" id="{EC010778-9F1C-417F-9A68-7A14966F08BF}"/>
              </a:ext>
            </a:extLst>
          </p:cNvPr>
          <p:cNvSpPr>
            <a:spLocks noGrp="1"/>
          </p:cNvSpPr>
          <p:nvPr>
            <p:ph type="body" idx="10"/>
          </p:nvPr>
        </p:nvSpPr>
        <p:spPr>
          <a:xfrm>
            <a:off x="768931" y="642240"/>
            <a:ext cx="10654130" cy="857568"/>
          </a:xfrm>
        </p:spPr>
        <p:txBody>
          <a:bodyPr>
            <a:normAutofit/>
          </a:bodyPr>
          <a:lstStyle/>
          <a:p>
            <a:pPr>
              <a:lnSpc>
                <a:spcPct val="100000"/>
              </a:lnSpc>
            </a:pPr>
            <a:r>
              <a:rPr lang="en-US" sz="1800"/>
              <a:t>HB 155 requires a plan for collection of cost data and reports.</a:t>
            </a:r>
          </a:p>
        </p:txBody>
      </p:sp>
      <p:sp>
        <p:nvSpPr>
          <p:cNvPr id="11" name="Freeform: Shape 10">
            <a:extLst>
              <a:ext uri="{FF2B5EF4-FFF2-40B4-BE49-F238E27FC236}">
                <a16:creationId xmlns:a16="http://schemas.microsoft.com/office/drawing/2014/main" id="{3A732917-39DD-4BB0-BD91-6DA01731CA6F}"/>
              </a:ext>
            </a:extLst>
          </p:cNvPr>
          <p:cNvSpPr/>
          <p:nvPr/>
        </p:nvSpPr>
        <p:spPr>
          <a:xfrm>
            <a:off x="457200" y="1677904"/>
            <a:ext cx="11277600" cy="2963514"/>
          </a:xfrm>
          <a:custGeom>
            <a:avLst/>
            <a:gdLst>
              <a:gd name="connsiteX0" fmla="*/ 0 w 11277600"/>
              <a:gd name="connsiteY0" fmla="*/ 0 h 1954789"/>
              <a:gd name="connsiteX1" fmla="*/ 11277600 w 11277600"/>
              <a:gd name="connsiteY1" fmla="*/ 0 h 1954789"/>
              <a:gd name="connsiteX2" fmla="*/ 11277600 w 11277600"/>
              <a:gd name="connsiteY2" fmla="*/ 1954789 h 1954789"/>
              <a:gd name="connsiteX3" fmla="*/ 0 w 11277600"/>
              <a:gd name="connsiteY3" fmla="*/ 1954789 h 1954789"/>
              <a:gd name="connsiteX4" fmla="*/ 0 w 11277600"/>
              <a:gd name="connsiteY4" fmla="*/ 0 h 1954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7600" h="1954789">
                <a:moveTo>
                  <a:pt x="0" y="0"/>
                </a:moveTo>
                <a:lnTo>
                  <a:pt x="11277600" y="0"/>
                </a:lnTo>
                <a:lnTo>
                  <a:pt x="11277600" y="1954789"/>
                </a:lnTo>
                <a:lnTo>
                  <a:pt x="0" y="1954789"/>
                </a:lnTo>
                <a:lnTo>
                  <a:pt x="0" y="0"/>
                </a:lnTo>
                <a:close/>
              </a:path>
            </a:pathLst>
          </a:custGeom>
          <a:solidFill>
            <a:srgbClr val="FFFFFF">
              <a:alpha val="90000"/>
              <a:hueOff val="0"/>
              <a:satOff val="0"/>
              <a:lumOff val="0"/>
              <a:alphaOff val="0"/>
            </a:srgbClr>
          </a:solidFill>
          <a:ln w="12700" cap="sq" cmpd="sng" algn="ctr">
            <a:solidFill>
              <a:srgbClr val="93D500">
                <a:hueOff val="0"/>
                <a:satOff val="0"/>
                <a:lumOff val="0"/>
                <a:alphaOff val="0"/>
              </a:srgbClr>
            </a:solidFill>
            <a:prstDash val="solid"/>
          </a:ln>
          <a:effectLst/>
        </p:spPr>
        <p:txBody>
          <a:bodyPr spcFirstLastPara="0" vert="horz" wrap="square" lIns="875267" tIns="749808" rIns="875267" bIns="128016" numCol="1" spcCol="1270" anchor="t" anchorCtr="0">
            <a:noAutofit/>
          </a:bodyPr>
          <a:lstStyle/>
          <a:p>
            <a:pPr marL="285750" marR="0" lvl="1" indent="-28575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endParaRPr kumimoji="0" lang="en-US" sz="1800" b="0" i="0" u="none" strike="noStrike" kern="0" cap="none" spc="0" normalizeH="0" baseline="0" noProof="0">
              <a:ln>
                <a:noFill/>
              </a:ln>
              <a:solidFill>
                <a:srgbClr val="40840B">
                  <a:lumMod val="50000"/>
                </a:srgbClr>
              </a:solidFill>
              <a:effectLst/>
              <a:uLnTx/>
              <a:uFillTx/>
              <a:latin typeface="Arial"/>
              <a:ea typeface="+mn-ea"/>
              <a:cs typeface="+mn-cs"/>
            </a:endParaRPr>
          </a:p>
        </p:txBody>
      </p:sp>
      <p:sp>
        <p:nvSpPr>
          <p:cNvPr id="12" name="TextBox 11">
            <a:extLst>
              <a:ext uri="{FF2B5EF4-FFF2-40B4-BE49-F238E27FC236}">
                <a16:creationId xmlns:a16="http://schemas.microsoft.com/office/drawing/2014/main" id="{B13E53C4-F54E-4431-B068-99EFE3B7C401}"/>
              </a:ext>
            </a:extLst>
          </p:cNvPr>
          <p:cNvSpPr txBox="1"/>
          <p:nvPr/>
        </p:nvSpPr>
        <p:spPr>
          <a:xfrm>
            <a:off x="457200" y="2040054"/>
            <a:ext cx="11277600" cy="2529923"/>
          </a:xfrm>
          <a:prstGeom prst="rect">
            <a:avLst/>
          </a:prstGeom>
          <a:noFill/>
        </p:spPr>
        <p:txBody>
          <a:bodyPr wrap="square">
            <a:spAutoFit/>
          </a:bodyPr>
          <a:lstStyle/>
          <a:p>
            <a:pPr marL="285750" marR="0" lvl="1" indent="-28575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0840B">
                    <a:lumMod val="50000"/>
                  </a:srgbClr>
                </a:solidFill>
                <a:effectLst/>
                <a:uLnTx/>
                <a:uFillTx/>
                <a:latin typeface="Arial"/>
                <a:ea typeface="+mn-ea"/>
                <a:cs typeface="+mn-cs"/>
              </a:rPr>
              <a:t>Identify Medicaid-dependent providers;</a:t>
            </a:r>
          </a:p>
          <a:p>
            <a:pPr marL="285750" marR="0" lvl="1" indent="-28575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0840B">
                    <a:lumMod val="50000"/>
                  </a:srgbClr>
                </a:solidFill>
                <a:effectLst/>
                <a:uLnTx/>
                <a:uFillTx/>
                <a:latin typeface="Arial"/>
                <a:ea typeface="+mn-ea"/>
                <a:cs typeface="+mn-cs"/>
              </a:rPr>
              <a:t>Identify high-volume services based on the units of service and costs;</a:t>
            </a:r>
          </a:p>
          <a:p>
            <a:pPr marL="285750" marR="0" lvl="1" indent="-28575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0840B">
                    <a:lumMod val="50000"/>
                  </a:srgbClr>
                </a:solidFill>
                <a:effectLst/>
                <a:uLnTx/>
                <a:uFillTx/>
                <a:latin typeface="Arial"/>
                <a:ea typeface="+mn-ea"/>
                <a:cs typeface="+mn-cs"/>
              </a:rPr>
              <a:t>Identify smaller providers who should be exempt from data reporting requirements;</a:t>
            </a:r>
          </a:p>
          <a:p>
            <a:pPr marL="285750" marR="0" lvl="1" indent="-28575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0840B">
                    <a:lumMod val="50000"/>
                  </a:srgbClr>
                </a:solidFill>
                <a:effectLst/>
                <a:uLnTx/>
                <a:uFillTx/>
                <a:latin typeface="Arial"/>
                <a:ea typeface="+mn-ea"/>
                <a:cs typeface="+mn-cs"/>
              </a:rPr>
              <a:t>Determine a base year for data collection and identify the types of expenditures and the providers who are required to report data in order to make it possible to analyze data and make determinations about rate adequacy;</a:t>
            </a:r>
          </a:p>
          <a:p>
            <a:pPr marL="285750" marR="0" lvl="1" indent="-28575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0840B">
                    <a:lumMod val="50000"/>
                  </a:srgbClr>
                </a:solidFill>
                <a:effectLst/>
                <a:uLnTx/>
                <a:uFillTx/>
                <a:latin typeface="Arial"/>
                <a:ea typeface="+mn-ea"/>
                <a:cs typeface="+mn-cs"/>
              </a:rPr>
              <a:t>Ensure that expenditure data reporting requirements are consistent across divisions of the department to the extent possible;</a:t>
            </a:r>
          </a:p>
          <a:p>
            <a:pPr marL="285750" marR="0" lvl="1" indent="-28575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0840B">
                    <a:lumMod val="50000"/>
                  </a:srgbClr>
                </a:solidFill>
                <a:effectLst/>
                <a:uLnTx/>
                <a:uFillTx/>
                <a:latin typeface="Arial"/>
                <a:ea typeface="+mn-ea"/>
                <a:cs typeface="+mn-cs"/>
              </a:rPr>
              <a:t>Identify how often data should be collected for purposes of updating the base year expenditures; and</a:t>
            </a:r>
          </a:p>
          <a:p>
            <a:pPr marL="285750" marR="0" lvl="1" indent="-28575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0840B">
                    <a:lumMod val="50000"/>
                  </a:srgbClr>
                </a:solidFill>
                <a:effectLst/>
                <a:uLnTx/>
                <a:uFillTx/>
                <a:latin typeface="Arial"/>
                <a:ea typeface="+mn-ea"/>
                <a:cs typeface="+mn-cs"/>
              </a:rPr>
              <a:t>Create a schedule prioritizing the order in which data is collected from various providers in order to transition to a point at which all applicable provider information will be available and updated regularly.</a:t>
            </a:r>
          </a:p>
        </p:txBody>
      </p:sp>
      <p:sp>
        <p:nvSpPr>
          <p:cNvPr id="13" name="Freeform: Shape 12">
            <a:extLst>
              <a:ext uri="{FF2B5EF4-FFF2-40B4-BE49-F238E27FC236}">
                <a16:creationId xmlns:a16="http://schemas.microsoft.com/office/drawing/2014/main" id="{21135E0A-06E4-4859-85F5-412BD53A663D}"/>
              </a:ext>
            </a:extLst>
          </p:cNvPr>
          <p:cNvSpPr/>
          <p:nvPr/>
        </p:nvSpPr>
        <p:spPr>
          <a:xfrm>
            <a:off x="1027429" y="1620427"/>
            <a:ext cx="7894320" cy="408028"/>
          </a:xfrm>
          <a:custGeom>
            <a:avLst/>
            <a:gdLst>
              <a:gd name="connsiteX0" fmla="*/ 0 w 7894320"/>
              <a:gd name="connsiteY0" fmla="*/ 106683 h 640088"/>
              <a:gd name="connsiteX1" fmla="*/ 106683 w 7894320"/>
              <a:gd name="connsiteY1" fmla="*/ 0 h 640088"/>
              <a:gd name="connsiteX2" fmla="*/ 7787637 w 7894320"/>
              <a:gd name="connsiteY2" fmla="*/ 0 h 640088"/>
              <a:gd name="connsiteX3" fmla="*/ 7894320 w 7894320"/>
              <a:gd name="connsiteY3" fmla="*/ 106683 h 640088"/>
              <a:gd name="connsiteX4" fmla="*/ 7894320 w 7894320"/>
              <a:gd name="connsiteY4" fmla="*/ 533405 h 640088"/>
              <a:gd name="connsiteX5" fmla="*/ 7787637 w 7894320"/>
              <a:gd name="connsiteY5" fmla="*/ 640088 h 640088"/>
              <a:gd name="connsiteX6" fmla="*/ 106683 w 7894320"/>
              <a:gd name="connsiteY6" fmla="*/ 640088 h 640088"/>
              <a:gd name="connsiteX7" fmla="*/ 0 w 7894320"/>
              <a:gd name="connsiteY7" fmla="*/ 533405 h 640088"/>
              <a:gd name="connsiteX8" fmla="*/ 0 w 7894320"/>
              <a:gd name="connsiteY8" fmla="*/ 106683 h 64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4320" h="640088">
                <a:moveTo>
                  <a:pt x="0" y="106683"/>
                </a:moveTo>
                <a:cubicBezTo>
                  <a:pt x="0" y="47764"/>
                  <a:pt x="47764" y="0"/>
                  <a:pt x="106683" y="0"/>
                </a:cubicBezTo>
                <a:lnTo>
                  <a:pt x="7787637" y="0"/>
                </a:lnTo>
                <a:cubicBezTo>
                  <a:pt x="7846556" y="0"/>
                  <a:pt x="7894320" y="47764"/>
                  <a:pt x="7894320" y="106683"/>
                </a:cubicBezTo>
                <a:lnTo>
                  <a:pt x="7894320" y="533405"/>
                </a:lnTo>
                <a:cubicBezTo>
                  <a:pt x="7894320" y="592324"/>
                  <a:pt x="7846556" y="640088"/>
                  <a:pt x="7787637" y="640088"/>
                </a:cubicBezTo>
                <a:lnTo>
                  <a:pt x="106683" y="640088"/>
                </a:lnTo>
                <a:cubicBezTo>
                  <a:pt x="47764" y="640088"/>
                  <a:pt x="0" y="592324"/>
                  <a:pt x="0" y="533405"/>
                </a:cubicBezTo>
                <a:lnTo>
                  <a:pt x="0" y="106683"/>
                </a:lnTo>
                <a:close/>
              </a:path>
            </a:pathLst>
          </a:custGeom>
          <a:solidFill>
            <a:srgbClr val="93D500">
              <a:hueOff val="0"/>
              <a:satOff val="0"/>
              <a:lumOff val="0"/>
              <a:alphaOff val="0"/>
            </a:srgbClr>
          </a:solidFill>
          <a:ln w="12700" cap="sq" cmpd="sng" algn="ctr">
            <a:solidFill>
              <a:srgbClr val="FFFFFF">
                <a:hueOff val="0"/>
                <a:satOff val="0"/>
                <a:lumOff val="0"/>
                <a:alphaOff val="0"/>
              </a:srgbClr>
            </a:solidFill>
            <a:prstDash val="solid"/>
          </a:ln>
          <a:effectLst/>
        </p:spPr>
        <p:txBody>
          <a:bodyPr spcFirstLastPara="0" vert="horz" wrap="square" lIns="329634" tIns="31247" rIns="329634" bIns="31247"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0" cap="none" spc="0" normalizeH="0" baseline="0" noProof="0">
                <a:ln>
                  <a:noFill/>
                </a:ln>
                <a:solidFill>
                  <a:srgbClr val="FFFFFF"/>
                </a:solidFill>
                <a:effectLst/>
                <a:uLnTx/>
                <a:uFillTx/>
                <a:latin typeface="Arial"/>
                <a:ea typeface="+mn-ea"/>
                <a:cs typeface="+mn-cs"/>
              </a:rPr>
              <a:t>Plan Requirements</a:t>
            </a:r>
          </a:p>
        </p:txBody>
      </p:sp>
      <p:sp>
        <p:nvSpPr>
          <p:cNvPr id="17" name="Freeform: Shape 16">
            <a:extLst>
              <a:ext uri="{FF2B5EF4-FFF2-40B4-BE49-F238E27FC236}">
                <a16:creationId xmlns:a16="http://schemas.microsoft.com/office/drawing/2014/main" id="{92214725-F3EF-4AC9-AFF0-273170E1FFD6}"/>
              </a:ext>
            </a:extLst>
          </p:cNvPr>
          <p:cNvSpPr/>
          <p:nvPr/>
        </p:nvSpPr>
        <p:spPr>
          <a:xfrm>
            <a:off x="457200" y="4823068"/>
            <a:ext cx="11277600" cy="766202"/>
          </a:xfrm>
          <a:custGeom>
            <a:avLst/>
            <a:gdLst>
              <a:gd name="connsiteX0" fmla="*/ 0 w 11277600"/>
              <a:gd name="connsiteY0" fmla="*/ 0 h 1954789"/>
              <a:gd name="connsiteX1" fmla="*/ 11277600 w 11277600"/>
              <a:gd name="connsiteY1" fmla="*/ 0 h 1954789"/>
              <a:gd name="connsiteX2" fmla="*/ 11277600 w 11277600"/>
              <a:gd name="connsiteY2" fmla="*/ 1954789 h 1954789"/>
              <a:gd name="connsiteX3" fmla="*/ 0 w 11277600"/>
              <a:gd name="connsiteY3" fmla="*/ 1954789 h 1954789"/>
              <a:gd name="connsiteX4" fmla="*/ 0 w 11277600"/>
              <a:gd name="connsiteY4" fmla="*/ 0 h 1954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7600" h="1954789">
                <a:moveTo>
                  <a:pt x="0" y="0"/>
                </a:moveTo>
                <a:lnTo>
                  <a:pt x="11277600" y="0"/>
                </a:lnTo>
                <a:lnTo>
                  <a:pt x="11277600" y="1954789"/>
                </a:lnTo>
                <a:lnTo>
                  <a:pt x="0" y="1954789"/>
                </a:lnTo>
                <a:lnTo>
                  <a:pt x="0" y="0"/>
                </a:lnTo>
                <a:close/>
              </a:path>
            </a:pathLst>
          </a:custGeom>
          <a:solidFill>
            <a:srgbClr val="FFFFFF">
              <a:alpha val="90000"/>
              <a:hueOff val="0"/>
              <a:satOff val="0"/>
              <a:lumOff val="0"/>
              <a:alphaOff val="0"/>
            </a:srgbClr>
          </a:solidFill>
          <a:ln w="12700" cap="sq" cmpd="sng" algn="ctr">
            <a:solidFill>
              <a:srgbClr val="93D500">
                <a:hueOff val="0"/>
                <a:satOff val="0"/>
                <a:lumOff val="0"/>
                <a:alphaOff val="0"/>
              </a:srgbClr>
            </a:solidFill>
            <a:prstDash val="solid"/>
          </a:ln>
          <a:effectLst/>
        </p:spPr>
        <p:txBody>
          <a:bodyPr spcFirstLastPara="0" vert="horz" wrap="square" lIns="875267" tIns="749808" rIns="875267" bIns="128016" numCol="1" spcCol="1270" anchor="t" anchorCtr="0">
            <a:noAutofit/>
          </a:bodyPr>
          <a:lstStyle/>
          <a:p>
            <a:pPr marL="285750" marR="0" lvl="1" indent="-28575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endParaRPr kumimoji="0" lang="en-US" sz="1800" b="0" i="0" u="none" strike="noStrike" kern="0" cap="none" spc="0" normalizeH="0" baseline="0" noProof="0">
              <a:ln>
                <a:noFill/>
              </a:ln>
              <a:solidFill>
                <a:srgbClr val="40840B">
                  <a:lumMod val="50000"/>
                </a:srgbClr>
              </a:solidFill>
              <a:effectLst/>
              <a:uLnTx/>
              <a:uFillTx/>
              <a:latin typeface="Arial"/>
              <a:ea typeface="+mn-ea"/>
              <a:cs typeface="+mn-cs"/>
            </a:endParaRPr>
          </a:p>
        </p:txBody>
      </p:sp>
      <p:sp>
        <p:nvSpPr>
          <p:cNvPr id="18" name="TextBox 17">
            <a:extLst>
              <a:ext uri="{FF2B5EF4-FFF2-40B4-BE49-F238E27FC236}">
                <a16:creationId xmlns:a16="http://schemas.microsoft.com/office/drawing/2014/main" id="{2FFB63BB-C994-471B-B617-3E192CBA53E6}"/>
              </a:ext>
            </a:extLst>
          </p:cNvPr>
          <p:cNvSpPr txBox="1"/>
          <p:nvPr/>
        </p:nvSpPr>
        <p:spPr>
          <a:xfrm>
            <a:off x="457200" y="5187729"/>
            <a:ext cx="11277600" cy="313932"/>
          </a:xfrm>
          <a:prstGeom prst="rect">
            <a:avLst/>
          </a:prstGeom>
          <a:noFill/>
        </p:spPr>
        <p:txBody>
          <a:bodyPr wrap="square">
            <a:spAutoFit/>
          </a:bodyPr>
          <a:lstStyle/>
          <a:p>
            <a:pPr marL="285750" marR="0" lvl="1" indent="-28575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0840B">
                    <a:lumMod val="50000"/>
                  </a:srgbClr>
                </a:solidFill>
                <a:effectLst/>
                <a:uLnTx/>
                <a:uFillTx/>
                <a:latin typeface="Arial"/>
                <a:ea typeface="+mn-ea"/>
                <a:cs typeface="+mn-cs"/>
              </a:rPr>
              <a:t>The plan must be completed no later than July 1, 2022 and provided to the 2023 legislature.</a:t>
            </a:r>
          </a:p>
        </p:txBody>
      </p:sp>
      <p:sp>
        <p:nvSpPr>
          <p:cNvPr id="19" name="Freeform: Shape 18">
            <a:extLst>
              <a:ext uri="{FF2B5EF4-FFF2-40B4-BE49-F238E27FC236}">
                <a16:creationId xmlns:a16="http://schemas.microsoft.com/office/drawing/2014/main" id="{DE6E848C-8FDC-4283-A2D1-4D23D1B8204E}"/>
              </a:ext>
            </a:extLst>
          </p:cNvPr>
          <p:cNvSpPr/>
          <p:nvPr/>
        </p:nvSpPr>
        <p:spPr>
          <a:xfrm>
            <a:off x="1027429" y="4765591"/>
            <a:ext cx="7894320" cy="408028"/>
          </a:xfrm>
          <a:custGeom>
            <a:avLst/>
            <a:gdLst>
              <a:gd name="connsiteX0" fmla="*/ 0 w 7894320"/>
              <a:gd name="connsiteY0" fmla="*/ 106683 h 640088"/>
              <a:gd name="connsiteX1" fmla="*/ 106683 w 7894320"/>
              <a:gd name="connsiteY1" fmla="*/ 0 h 640088"/>
              <a:gd name="connsiteX2" fmla="*/ 7787637 w 7894320"/>
              <a:gd name="connsiteY2" fmla="*/ 0 h 640088"/>
              <a:gd name="connsiteX3" fmla="*/ 7894320 w 7894320"/>
              <a:gd name="connsiteY3" fmla="*/ 106683 h 640088"/>
              <a:gd name="connsiteX4" fmla="*/ 7894320 w 7894320"/>
              <a:gd name="connsiteY4" fmla="*/ 533405 h 640088"/>
              <a:gd name="connsiteX5" fmla="*/ 7787637 w 7894320"/>
              <a:gd name="connsiteY5" fmla="*/ 640088 h 640088"/>
              <a:gd name="connsiteX6" fmla="*/ 106683 w 7894320"/>
              <a:gd name="connsiteY6" fmla="*/ 640088 h 640088"/>
              <a:gd name="connsiteX7" fmla="*/ 0 w 7894320"/>
              <a:gd name="connsiteY7" fmla="*/ 533405 h 640088"/>
              <a:gd name="connsiteX8" fmla="*/ 0 w 7894320"/>
              <a:gd name="connsiteY8" fmla="*/ 106683 h 64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4320" h="640088">
                <a:moveTo>
                  <a:pt x="0" y="106683"/>
                </a:moveTo>
                <a:cubicBezTo>
                  <a:pt x="0" y="47764"/>
                  <a:pt x="47764" y="0"/>
                  <a:pt x="106683" y="0"/>
                </a:cubicBezTo>
                <a:lnTo>
                  <a:pt x="7787637" y="0"/>
                </a:lnTo>
                <a:cubicBezTo>
                  <a:pt x="7846556" y="0"/>
                  <a:pt x="7894320" y="47764"/>
                  <a:pt x="7894320" y="106683"/>
                </a:cubicBezTo>
                <a:lnTo>
                  <a:pt x="7894320" y="533405"/>
                </a:lnTo>
                <a:cubicBezTo>
                  <a:pt x="7894320" y="592324"/>
                  <a:pt x="7846556" y="640088"/>
                  <a:pt x="7787637" y="640088"/>
                </a:cubicBezTo>
                <a:lnTo>
                  <a:pt x="106683" y="640088"/>
                </a:lnTo>
                <a:cubicBezTo>
                  <a:pt x="47764" y="640088"/>
                  <a:pt x="0" y="592324"/>
                  <a:pt x="0" y="533405"/>
                </a:cubicBezTo>
                <a:lnTo>
                  <a:pt x="0" y="106683"/>
                </a:lnTo>
                <a:close/>
              </a:path>
            </a:pathLst>
          </a:custGeom>
          <a:solidFill>
            <a:srgbClr val="93D500">
              <a:hueOff val="0"/>
              <a:satOff val="0"/>
              <a:lumOff val="0"/>
              <a:alphaOff val="0"/>
            </a:srgbClr>
          </a:solidFill>
          <a:ln w="12700" cap="sq" cmpd="sng" algn="ctr">
            <a:solidFill>
              <a:srgbClr val="FFFFFF">
                <a:hueOff val="0"/>
                <a:satOff val="0"/>
                <a:lumOff val="0"/>
                <a:alphaOff val="0"/>
              </a:srgbClr>
            </a:solidFill>
            <a:prstDash val="solid"/>
          </a:ln>
          <a:effectLst/>
        </p:spPr>
        <p:txBody>
          <a:bodyPr spcFirstLastPara="0" vert="horz" wrap="square" lIns="329634" tIns="31247" rIns="329634" bIns="31247"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0" cap="none" spc="0" normalizeH="0" baseline="0" noProof="0">
                <a:ln>
                  <a:noFill/>
                </a:ln>
                <a:solidFill>
                  <a:srgbClr val="FFFFFF"/>
                </a:solidFill>
                <a:effectLst/>
                <a:uLnTx/>
                <a:uFillTx/>
                <a:latin typeface="Arial"/>
                <a:ea typeface="+mn-ea"/>
                <a:cs typeface="+mn-cs"/>
              </a:rPr>
              <a:t>Plan Timeline</a:t>
            </a:r>
          </a:p>
        </p:txBody>
      </p:sp>
    </p:spTree>
    <p:extLst>
      <p:ext uri="{BB962C8B-B14F-4D97-AF65-F5344CB8AC3E}">
        <p14:creationId xmlns:p14="http://schemas.microsoft.com/office/powerpoint/2010/main" val="2183490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DB4E95-6489-E34E-A5E9-0FDD9AD2F0EB}"/>
              </a:ext>
            </a:extLst>
          </p:cNvPr>
          <p:cNvSpPr>
            <a:spLocks noGrp="1"/>
          </p:cNvSpPr>
          <p:nvPr>
            <p:ph type="title"/>
          </p:nvPr>
        </p:nvSpPr>
        <p:spPr>
          <a:xfrm>
            <a:off x="779228" y="365127"/>
            <a:ext cx="10574572" cy="1026794"/>
          </a:xfrm>
        </p:spPr>
        <p:txBody>
          <a:bodyPr>
            <a:normAutofit/>
          </a:bodyPr>
          <a:lstStyle/>
          <a:p>
            <a:r>
              <a:rPr lang="en-US" sz="3200"/>
              <a:t>Cost Reporting Provider Focus Group</a:t>
            </a:r>
          </a:p>
        </p:txBody>
      </p:sp>
      <p:sp>
        <p:nvSpPr>
          <p:cNvPr id="5" name="Slide Number Placeholder 4">
            <a:extLst>
              <a:ext uri="{FF2B5EF4-FFF2-40B4-BE49-F238E27FC236}">
                <a16:creationId xmlns:a16="http://schemas.microsoft.com/office/drawing/2014/main" id="{E69E2D98-0959-6446-B8B2-1B52EE0A9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DF824-5DA6-8947-92A8-11800B62386F}" type="slidenum">
              <a:rPr kumimoji="0" 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 Placeholder 7">
            <a:extLst>
              <a:ext uri="{FF2B5EF4-FFF2-40B4-BE49-F238E27FC236}">
                <a16:creationId xmlns:a16="http://schemas.microsoft.com/office/drawing/2014/main" id="{E8D7353A-0402-C446-82B6-52CEC93B038F}"/>
              </a:ext>
            </a:extLst>
          </p:cNvPr>
          <p:cNvSpPr>
            <a:spLocks noGrp="1"/>
          </p:cNvSpPr>
          <p:nvPr>
            <p:ph type="body" idx="13"/>
          </p:nvPr>
        </p:nvSpPr>
        <p:spPr>
          <a:xfrm>
            <a:off x="779228" y="1039659"/>
            <a:ext cx="10574571" cy="968189"/>
          </a:xfrm>
        </p:spPr>
        <p:txBody>
          <a:bodyPr>
            <a:noAutofit/>
          </a:bodyPr>
          <a:lstStyle/>
          <a:p>
            <a:r>
              <a:rPr lang="en-US" sz="1800"/>
              <a:t>Guidehouse and DPHHS collaborated with provider representatives to discuss the development and planning of a cost reporting program and solicit feedback on implementing a program. The figure below identifies the programs that should be included for cost reporting.*</a:t>
            </a:r>
          </a:p>
        </p:txBody>
      </p:sp>
      <p:grpSp>
        <p:nvGrpSpPr>
          <p:cNvPr id="14" name="Group 13">
            <a:extLst>
              <a:ext uri="{FF2B5EF4-FFF2-40B4-BE49-F238E27FC236}">
                <a16:creationId xmlns:a16="http://schemas.microsoft.com/office/drawing/2014/main" id="{EB69C54E-446F-4353-BB9D-AE4178BEE2A2}"/>
              </a:ext>
            </a:extLst>
          </p:cNvPr>
          <p:cNvGrpSpPr/>
          <p:nvPr/>
        </p:nvGrpSpPr>
        <p:grpSpPr>
          <a:xfrm>
            <a:off x="932329" y="2034989"/>
            <a:ext cx="10273553" cy="3514163"/>
            <a:chOff x="1481188" y="3429000"/>
            <a:chExt cx="9229623" cy="2771657"/>
          </a:xfrm>
        </p:grpSpPr>
        <p:grpSp>
          <p:nvGrpSpPr>
            <p:cNvPr id="2" name="Group 1">
              <a:extLst>
                <a:ext uri="{FF2B5EF4-FFF2-40B4-BE49-F238E27FC236}">
                  <a16:creationId xmlns:a16="http://schemas.microsoft.com/office/drawing/2014/main" id="{CBB5A348-D0A5-96B7-A2A1-30921E0205C4}"/>
                </a:ext>
              </a:extLst>
            </p:cNvPr>
            <p:cNvGrpSpPr/>
            <p:nvPr/>
          </p:nvGrpSpPr>
          <p:grpSpPr>
            <a:xfrm>
              <a:off x="1481188" y="3672474"/>
              <a:ext cx="9229623" cy="2528183"/>
              <a:chOff x="-2620880" y="2490046"/>
              <a:chExt cx="8062564" cy="2888789"/>
            </a:xfrm>
          </p:grpSpPr>
          <p:sp>
            <p:nvSpPr>
              <p:cNvPr id="3" name="Rectangle 2">
                <a:extLst>
                  <a:ext uri="{FF2B5EF4-FFF2-40B4-BE49-F238E27FC236}">
                    <a16:creationId xmlns:a16="http://schemas.microsoft.com/office/drawing/2014/main" id="{FF99615E-1FFA-2BD1-4AAF-9F1C324DE232}"/>
                  </a:ext>
                </a:extLst>
              </p:cNvPr>
              <p:cNvSpPr/>
              <p:nvPr/>
            </p:nvSpPr>
            <p:spPr>
              <a:xfrm>
                <a:off x="-2615896" y="2490046"/>
                <a:ext cx="3993884" cy="120911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0" lvl="0" fontAlgn="ctr">
                  <a:spcBef>
                    <a:spcPts val="0"/>
                  </a:spcBef>
                  <a:spcAft>
                    <a:spcPts val="0"/>
                  </a:spcAft>
                  <a:tabLst>
                    <a:tab pos="457200" algn="l"/>
                  </a:tabLst>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Adult Behavioral Health Programs (AMDD)</a:t>
                </a:r>
                <a:endParaRPr lang="en-US" sz="1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171450" marR="0" lvl="0" indent="-171450" fontAlgn="ctr">
                  <a:spcBef>
                    <a:spcPts val="0"/>
                  </a:spcBef>
                  <a:spcAft>
                    <a:spcPts val="0"/>
                  </a:spcAft>
                  <a:buFont typeface="Arial" panose="020B0604020202020204" pitchFamily="34" charset="0"/>
                  <a:buChar char="•"/>
                  <a:tabLst>
                    <a:tab pos="457200" algn="l"/>
                  </a:tabLst>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HCBS for Adults with Severe Disabling Mental Illness (SDMI)</a:t>
                </a:r>
                <a:endParaRPr lang="en-US" sz="140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171450" marR="0" lvl="0" indent="-171450" fontAlgn="ctr">
                  <a:spcBef>
                    <a:spcPts val="0"/>
                  </a:spcBef>
                  <a:spcAft>
                    <a:spcPts val="0"/>
                  </a:spcAft>
                  <a:buFont typeface="Arial" panose="020B0604020202020204" pitchFamily="34" charset="0"/>
                  <a:buChar char="•"/>
                  <a:tabLst>
                    <a:tab pos="457200" algn="l"/>
                  </a:tabLst>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Substance Use Disorder (SUD) Medicaid Providers</a:t>
                </a:r>
                <a:endParaRPr lang="en-US" sz="140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171450" marR="0" lvl="0" indent="-171450" fontAlgn="ctr">
                  <a:spcBef>
                    <a:spcPts val="0"/>
                  </a:spcBef>
                  <a:spcAft>
                    <a:spcPts val="0"/>
                  </a:spcAft>
                  <a:buFont typeface="Arial" panose="020B0604020202020204" pitchFamily="34" charset="0"/>
                  <a:buChar char="•"/>
                  <a:tabLst>
                    <a:tab pos="457200" algn="l"/>
                  </a:tabLst>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Medicaid Mental Health Services</a:t>
                </a:r>
                <a:endParaRPr lang="en-US" sz="140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171450" marR="0" lvl="0" indent="-171450" fontAlgn="ctr">
                  <a:spcBef>
                    <a:spcPts val="0"/>
                  </a:spcBef>
                  <a:spcAft>
                    <a:spcPts val="0"/>
                  </a:spcAft>
                  <a:buFont typeface="Arial" panose="020B0604020202020204" pitchFamily="34" charset="0"/>
                  <a:buChar char="•"/>
                  <a:tabLst>
                    <a:tab pos="457200" algn="l"/>
                  </a:tabLst>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Targeted Case Management</a:t>
                </a:r>
                <a:endParaRPr lang="en-US" sz="140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a:spcBef>
                    <a:spcPts val="600"/>
                  </a:spcBef>
                  <a:spcAft>
                    <a:spcPts val="600"/>
                  </a:spcAft>
                </a:pPr>
                <a:r>
                  <a:rPr lang="en-US" sz="140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US" sz="1400"/>
              </a:p>
            </p:txBody>
          </p:sp>
          <p:sp>
            <p:nvSpPr>
              <p:cNvPr id="10" name="Rectangle 9">
                <a:extLst>
                  <a:ext uri="{FF2B5EF4-FFF2-40B4-BE49-F238E27FC236}">
                    <a16:creationId xmlns:a16="http://schemas.microsoft.com/office/drawing/2014/main" id="{24BFD2B3-82ED-F824-FBB6-D4234A0286BE}"/>
                  </a:ext>
                </a:extLst>
              </p:cNvPr>
              <p:cNvSpPr/>
              <p:nvPr/>
            </p:nvSpPr>
            <p:spPr>
              <a:xfrm>
                <a:off x="1447800" y="3755326"/>
                <a:ext cx="3993530" cy="161216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0" lvl="0" fontAlgn="ctr">
                  <a:spcBef>
                    <a:spcPts val="0"/>
                  </a:spcBef>
                  <a:spcAft>
                    <a:spcPts val="0"/>
                  </a:spcAft>
                  <a:tabLst>
                    <a:tab pos="457200" algn="l"/>
                  </a:tabLst>
                </a:pPr>
                <a:r>
                  <a:rPr lang="en-US" sz="1400" b="1">
                    <a:solidFill>
                      <a:srgbClr val="000000"/>
                    </a:solidFill>
                    <a:effectLst/>
                    <a:latin typeface="Arial" panose="020B0604020202020204" pitchFamily="34" charset="0"/>
                    <a:ea typeface="Arial" panose="020B0604020202020204" pitchFamily="34" charset="0"/>
                    <a:cs typeface="Arial" panose="020B0604020202020204" pitchFamily="34" charset="0"/>
                  </a:rPr>
                  <a:t>Children’s Mental Health (CMH)</a:t>
                </a:r>
              </a:p>
              <a:p>
                <a:pPr marL="171450" marR="0" lvl="0" indent="-171450" fontAlgn="ctr">
                  <a:spcBef>
                    <a:spcPts val="0"/>
                  </a:spcBef>
                  <a:spcAft>
                    <a:spcPts val="0"/>
                  </a:spcAft>
                  <a:buFont typeface="Arial" panose="020B0604020202020204" pitchFamily="34" charset="0"/>
                  <a:buChar char="•"/>
                  <a:tabLst>
                    <a:tab pos="457200" algn="l"/>
                  </a:tabLst>
                </a:pPr>
                <a:r>
                  <a:rPr lang="en-US" sz="1400">
                    <a:solidFill>
                      <a:srgbClr val="000000"/>
                    </a:solidFill>
                    <a:effectLst/>
                    <a:latin typeface="Arial" panose="020B0604020202020204" pitchFamily="34" charset="0"/>
                    <a:ea typeface="Arial" panose="020B0604020202020204" pitchFamily="34" charset="0"/>
                    <a:cs typeface="Arial" panose="020B0604020202020204" pitchFamily="34" charset="0"/>
                  </a:rPr>
                  <a:t>Mental Health Center Services</a:t>
                </a:r>
              </a:p>
              <a:p>
                <a:pPr marL="171450" marR="0" lvl="0" indent="-171450" fontAlgn="ctr">
                  <a:spcBef>
                    <a:spcPts val="0"/>
                  </a:spcBef>
                  <a:spcAft>
                    <a:spcPts val="0"/>
                  </a:spcAft>
                  <a:buFont typeface="Arial" panose="020B0604020202020204" pitchFamily="34" charset="0"/>
                  <a:buChar char="•"/>
                  <a:tabLst>
                    <a:tab pos="457200" algn="l"/>
                  </a:tabLst>
                </a:pPr>
                <a:r>
                  <a:rPr lang="en-US" sz="1400">
                    <a:solidFill>
                      <a:srgbClr val="000000"/>
                    </a:solidFill>
                    <a:effectLst/>
                    <a:latin typeface="Arial" panose="020B0604020202020204" pitchFamily="34" charset="0"/>
                    <a:ea typeface="Arial" panose="020B0604020202020204" pitchFamily="34" charset="0"/>
                    <a:cs typeface="Arial" panose="020B0604020202020204" pitchFamily="34" charset="0"/>
                  </a:rPr>
                  <a:t>Therapeutic Youth Group Home Services</a:t>
                </a:r>
              </a:p>
              <a:p>
                <a:pPr marL="171450" marR="0" lvl="0" indent="-171450" fontAlgn="ctr">
                  <a:spcBef>
                    <a:spcPts val="0"/>
                  </a:spcBef>
                  <a:spcAft>
                    <a:spcPts val="0"/>
                  </a:spcAft>
                  <a:buFont typeface="Arial" panose="020B0604020202020204" pitchFamily="34" charset="0"/>
                  <a:buChar char="•"/>
                  <a:tabLst>
                    <a:tab pos="457200" algn="l"/>
                  </a:tabLst>
                </a:pPr>
                <a:r>
                  <a:rPr lang="en-US" sz="1400">
                    <a:solidFill>
                      <a:srgbClr val="000000"/>
                    </a:solidFill>
                    <a:effectLst/>
                    <a:latin typeface="Arial" panose="020B0604020202020204" pitchFamily="34" charset="0"/>
                    <a:ea typeface="Arial" panose="020B0604020202020204" pitchFamily="34" charset="0"/>
                    <a:cs typeface="Arial" panose="020B0604020202020204" pitchFamily="34" charset="0"/>
                  </a:rPr>
                  <a:t>Home Support Services and Therapeutic Foster Care Services</a:t>
                </a:r>
              </a:p>
              <a:p>
                <a:pPr marL="171450" marR="0" lvl="0" indent="-171450" fontAlgn="ctr">
                  <a:spcBef>
                    <a:spcPts val="0"/>
                  </a:spcBef>
                  <a:spcAft>
                    <a:spcPts val="0"/>
                  </a:spcAft>
                  <a:buFont typeface="Arial" panose="020B0604020202020204" pitchFamily="34" charset="0"/>
                  <a:buChar char="•"/>
                  <a:tabLst>
                    <a:tab pos="457200" algn="l"/>
                  </a:tabLst>
                </a:pPr>
                <a:r>
                  <a:rPr lang="en-US" sz="1400">
                    <a:solidFill>
                      <a:srgbClr val="000000"/>
                    </a:solidFill>
                    <a:effectLst/>
                    <a:latin typeface="Arial" panose="020B0604020202020204" pitchFamily="34" charset="0"/>
                    <a:ea typeface="Arial" panose="020B0604020202020204" pitchFamily="34" charset="0"/>
                    <a:cs typeface="Arial" panose="020B0604020202020204" pitchFamily="34" charset="0"/>
                  </a:rPr>
                  <a:t>Partial Hospitalization</a:t>
                </a:r>
              </a:p>
              <a:p>
                <a:pPr marL="171450" marR="0" lvl="0" indent="-171450" fontAlgn="ctr">
                  <a:spcBef>
                    <a:spcPts val="0"/>
                  </a:spcBef>
                  <a:spcAft>
                    <a:spcPts val="0"/>
                  </a:spcAft>
                  <a:buFont typeface="Arial" panose="020B0604020202020204" pitchFamily="34" charset="0"/>
                  <a:buChar char="•"/>
                  <a:tabLst>
                    <a:tab pos="457200" algn="l"/>
                  </a:tabLst>
                </a:pPr>
                <a:r>
                  <a:rPr lang="en-US" sz="1400">
                    <a:solidFill>
                      <a:srgbClr val="000000"/>
                    </a:solidFill>
                    <a:effectLst/>
                    <a:latin typeface="Arial" panose="020B0604020202020204" pitchFamily="34" charset="0"/>
                    <a:ea typeface="Arial" panose="020B0604020202020204" pitchFamily="34" charset="0"/>
                    <a:cs typeface="Arial" panose="020B0604020202020204" pitchFamily="34" charset="0"/>
                  </a:rPr>
                  <a:t>Psychiatric Residential Treatment Facility (PRTF)</a:t>
                </a:r>
              </a:p>
              <a:p>
                <a:pPr marL="171450" marR="0" lvl="0" indent="-171450" fontAlgn="ctr">
                  <a:spcBef>
                    <a:spcPts val="0"/>
                  </a:spcBef>
                  <a:spcAft>
                    <a:spcPts val="0"/>
                  </a:spcAft>
                  <a:buFont typeface="Arial" panose="020B0604020202020204" pitchFamily="34" charset="0"/>
                  <a:buChar char="•"/>
                  <a:tabLst>
                    <a:tab pos="457200" algn="l"/>
                  </a:tabLst>
                </a:pPr>
                <a:r>
                  <a:rPr lang="en-US" sz="1400">
                    <a:solidFill>
                      <a:srgbClr val="000000"/>
                    </a:solidFill>
                    <a:effectLst/>
                    <a:latin typeface="Arial" panose="020B0604020202020204" pitchFamily="34" charset="0"/>
                    <a:ea typeface="Arial" panose="020B0604020202020204" pitchFamily="34" charset="0"/>
                    <a:cs typeface="Arial" panose="020B0604020202020204" pitchFamily="34" charset="0"/>
                  </a:rPr>
                  <a:t>Targeted Case Management</a:t>
                </a:r>
              </a:p>
            </p:txBody>
          </p:sp>
          <p:sp>
            <p:nvSpPr>
              <p:cNvPr id="11" name="Rectangle 10">
                <a:extLst>
                  <a:ext uri="{FF2B5EF4-FFF2-40B4-BE49-F238E27FC236}">
                    <a16:creationId xmlns:a16="http://schemas.microsoft.com/office/drawing/2014/main" id="{83EAF522-DCC6-9CB4-729A-673FF880BB3C}"/>
                  </a:ext>
                </a:extLst>
              </p:cNvPr>
              <p:cNvSpPr/>
              <p:nvPr/>
            </p:nvSpPr>
            <p:spPr>
              <a:xfrm>
                <a:off x="1447800" y="2490046"/>
                <a:ext cx="3993884" cy="120911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0" lvl="0" fontAlgn="ctr">
                  <a:spcBef>
                    <a:spcPts val="0"/>
                  </a:spcBef>
                  <a:spcAft>
                    <a:spcPts val="0"/>
                  </a:spcAft>
                  <a:tabLst>
                    <a:tab pos="457200" algn="l"/>
                  </a:tabLst>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Developmental Services (DSD)</a:t>
                </a:r>
              </a:p>
              <a:p>
                <a:pPr marL="285750" marR="0" lvl="0" indent="-285750" fontAlgn="ctr">
                  <a:spcBef>
                    <a:spcPts val="0"/>
                  </a:spcBef>
                  <a:spcAft>
                    <a:spcPts val="0"/>
                  </a:spcAft>
                  <a:buFont typeface="Arial" panose="020B0604020202020204" pitchFamily="34" charset="0"/>
                  <a:buChar char="•"/>
                  <a:tabLst>
                    <a:tab pos="457200" algn="l"/>
                  </a:tabLst>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Developmental Disabilities Program Waiver</a:t>
                </a:r>
              </a:p>
              <a:p>
                <a:pPr marL="285750" marR="0" lvl="0" indent="-285750" fontAlgn="ctr">
                  <a:spcBef>
                    <a:spcPts val="0"/>
                  </a:spcBef>
                  <a:spcAft>
                    <a:spcPts val="0"/>
                  </a:spcAft>
                  <a:buFont typeface="Arial" panose="020B0604020202020204" pitchFamily="34" charset="0"/>
                  <a:buChar char="•"/>
                  <a:tabLst>
                    <a:tab pos="457200" algn="l"/>
                  </a:tabLst>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Targeted Case Management</a:t>
                </a:r>
              </a:p>
            </p:txBody>
          </p:sp>
          <p:sp>
            <p:nvSpPr>
              <p:cNvPr id="12" name="Rectangle 11">
                <a:extLst>
                  <a:ext uri="{FF2B5EF4-FFF2-40B4-BE49-F238E27FC236}">
                    <a16:creationId xmlns:a16="http://schemas.microsoft.com/office/drawing/2014/main" id="{EF895CB0-6ABC-43D6-7653-C3DB89B19368}"/>
                  </a:ext>
                </a:extLst>
              </p:cNvPr>
              <p:cNvSpPr/>
              <p:nvPr/>
            </p:nvSpPr>
            <p:spPr>
              <a:xfrm>
                <a:off x="-2620880" y="3766672"/>
                <a:ext cx="3993884" cy="161216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0" lvl="0" fontAlgn="ctr">
                  <a:spcBef>
                    <a:spcPts val="0"/>
                  </a:spcBef>
                  <a:spcAft>
                    <a:spcPts val="0"/>
                  </a:spcAft>
                  <a:tabLst>
                    <a:tab pos="457200" algn="l"/>
                  </a:tabLst>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Senior and Long Term Care (SLTC)</a:t>
                </a:r>
                <a:endParaRPr lang="en-US" sz="1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171450" marR="0" lvl="0" indent="-171450" fontAlgn="ctr">
                  <a:spcBef>
                    <a:spcPts val="0"/>
                  </a:spcBef>
                  <a:spcAft>
                    <a:spcPts val="0"/>
                  </a:spcAft>
                  <a:buFont typeface="Arial" panose="020B0604020202020204" pitchFamily="34" charset="0"/>
                  <a:buChar char="•"/>
                  <a:tabLst>
                    <a:tab pos="457200" algn="l"/>
                  </a:tabLst>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Community First Choices</a:t>
                </a:r>
              </a:p>
              <a:p>
                <a:pPr marL="171450" marR="0" lvl="0" indent="-171450" fontAlgn="ctr">
                  <a:spcBef>
                    <a:spcPts val="0"/>
                  </a:spcBef>
                  <a:spcAft>
                    <a:spcPts val="0"/>
                  </a:spcAft>
                  <a:buFont typeface="Arial" panose="020B0604020202020204" pitchFamily="34" charset="0"/>
                  <a:buChar char="•"/>
                  <a:tabLst>
                    <a:tab pos="457200" algn="l"/>
                  </a:tabLst>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Personal Attendant Services</a:t>
                </a:r>
              </a:p>
              <a:p>
                <a:pPr marL="171450" marR="0" lvl="0" indent="-171450" fontAlgn="ctr">
                  <a:spcBef>
                    <a:spcPts val="0"/>
                  </a:spcBef>
                  <a:spcAft>
                    <a:spcPts val="0"/>
                  </a:spcAft>
                  <a:buFont typeface="Arial" panose="020B0604020202020204" pitchFamily="34" charset="0"/>
                  <a:buChar char="•"/>
                  <a:tabLst>
                    <a:tab pos="457200" algn="l"/>
                  </a:tabLst>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Big Sky Waiver</a:t>
                </a:r>
              </a:p>
              <a:p>
                <a:pPr marL="171450" marR="0" lvl="0" indent="-171450" fontAlgn="ctr">
                  <a:spcBef>
                    <a:spcPts val="0"/>
                  </a:spcBef>
                  <a:spcAft>
                    <a:spcPts val="0"/>
                  </a:spcAft>
                  <a:buFont typeface="Arial" panose="020B0604020202020204" pitchFamily="34" charset="0"/>
                  <a:buChar char="•"/>
                  <a:tabLst>
                    <a:tab pos="457200" algn="l"/>
                  </a:tabLst>
                </a:pPr>
                <a:r>
                  <a:rPr lang="en-US" sz="1400">
                    <a:solidFill>
                      <a:srgbClr val="000000"/>
                    </a:solidFill>
                    <a:latin typeface="Arial" panose="020B0604020202020204" pitchFamily="34" charset="0"/>
                    <a:ea typeface="Times New Roman" panose="02020603050405020304" pitchFamily="18" charset="0"/>
                    <a:cs typeface="Arial" panose="020B0604020202020204" pitchFamily="34" charset="0"/>
                  </a:rPr>
                  <a:t>H</a:t>
                </a: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ome Health Services</a:t>
                </a:r>
              </a:p>
              <a:p>
                <a:pPr algn="ctr"/>
                <a:endParaRPr lang="en-US" sz="1400">
                  <a:latin typeface="Arial" panose="020B0604020202020204" pitchFamily="34" charset="0"/>
                  <a:cs typeface="Arial" panose="020B0604020202020204" pitchFamily="34" charset="0"/>
                </a:endParaRPr>
              </a:p>
            </p:txBody>
          </p:sp>
        </p:grpSp>
        <p:sp>
          <p:nvSpPr>
            <p:cNvPr id="13" name="Rectangle 12">
              <a:extLst>
                <a:ext uri="{FF2B5EF4-FFF2-40B4-BE49-F238E27FC236}">
                  <a16:creationId xmlns:a16="http://schemas.microsoft.com/office/drawing/2014/main" id="{767A0221-8DFC-7BA4-7D5C-DCE7DF45FFD6}"/>
                </a:ext>
              </a:extLst>
            </p:cNvPr>
            <p:cNvSpPr/>
            <p:nvPr/>
          </p:nvSpPr>
          <p:spPr>
            <a:xfrm>
              <a:off x="1481188" y="3429000"/>
              <a:ext cx="9229218" cy="185876"/>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fontAlgn="ctr">
                <a:spcBef>
                  <a:spcPts val="0"/>
                </a:spcBef>
                <a:spcAft>
                  <a:spcPts val="0"/>
                </a:spcAft>
                <a:tabLst>
                  <a:tab pos="457200" algn="l"/>
                </a:tabLst>
              </a:pPr>
              <a:r>
                <a:rPr lang="en-US" sz="1400" b="1">
                  <a:solidFill>
                    <a:schemeClr val="bg1"/>
                  </a:solidFill>
                  <a:latin typeface="Arial" panose="020B0604020202020204" pitchFamily="34" charset="0"/>
                  <a:cs typeface="Arial" panose="020B0604020202020204" pitchFamily="34" charset="0"/>
                </a:rPr>
                <a:t>Montana DPHHS Programs and Services</a:t>
              </a:r>
            </a:p>
          </p:txBody>
        </p:sp>
      </p:grpSp>
      <p:sp>
        <p:nvSpPr>
          <p:cNvPr id="15" name="TextBox 14">
            <a:extLst>
              <a:ext uri="{FF2B5EF4-FFF2-40B4-BE49-F238E27FC236}">
                <a16:creationId xmlns:a16="http://schemas.microsoft.com/office/drawing/2014/main" id="{610C5A04-A9DB-21D0-2E04-935CB1A086D0}"/>
              </a:ext>
            </a:extLst>
          </p:cNvPr>
          <p:cNvSpPr txBox="1"/>
          <p:nvPr/>
        </p:nvSpPr>
        <p:spPr>
          <a:xfrm>
            <a:off x="779228" y="5622915"/>
            <a:ext cx="10574571" cy="646331"/>
          </a:xfrm>
          <a:prstGeom prst="rect">
            <a:avLst/>
          </a:prstGeom>
          <a:noFill/>
        </p:spPr>
        <p:txBody>
          <a:bodyPr wrap="square">
            <a:spAutoFit/>
          </a:bodyPr>
          <a:lstStyle/>
          <a:p>
            <a:r>
              <a:rPr lang="en-US" sz="900">
                <a:latin typeface="Arial" panose="020B0604020202020204" pitchFamily="34" charset="0"/>
                <a:cs typeface="Arial" panose="020B0604020202020204" pitchFamily="34" charset="0"/>
              </a:rPr>
              <a:t>*Note: The following programs were deemed out of scope for cost reporting either because the programs are non-Medicaid, or because they are provided by individual practitioners: Autism Treatment Services or Applied Behavior Analysis, SUD Non-Medicaid and Non-Medicaid for Crisis Stabilization &amp; Crisis Intervention and Response, and Out-of-State PRTFs. Additionally, the following service providers are not included for the cost reporting plan: (a) Services maintained under the RBRVS are excluded (e.g., Physical Therapy, Occupational therapy services under the HHS program); (b) Schools and individual practitioners are excluded (e.g., Board Certified Business Analysts, Medication-Assisted Treatment practitioners).</a:t>
            </a:r>
          </a:p>
        </p:txBody>
      </p:sp>
    </p:spTree>
    <p:extLst>
      <p:ext uri="{BB962C8B-B14F-4D97-AF65-F5344CB8AC3E}">
        <p14:creationId xmlns:p14="http://schemas.microsoft.com/office/powerpoint/2010/main" val="2604713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7FC0BE-E32E-6642-9D10-F157B7130DA1}"/>
              </a:ext>
            </a:extLst>
          </p:cNvPr>
          <p:cNvSpPr>
            <a:spLocks noGrp="1"/>
          </p:cNvSpPr>
          <p:nvPr>
            <p:ph type="sldNum" sz="quarter" idx="11"/>
          </p:nvPr>
        </p:nvSpPr>
        <p:spPr/>
        <p:txBody>
          <a:bodyPr/>
          <a:lstStyle/>
          <a:p>
            <a:fld id="{A5ADF824-5DA6-8947-92A8-11800B62386F}" type="slidenum">
              <a:rPr lang="en-US" smtClean="0"/>
              <a:pPr/>
              <a:t>3</a:t>
            </a:fld>
            <a:endParaRPr lang="en-US"/>
          </a:p>
        </p:txBody>
      </p:sp>
      <p:sp>
        <p:nvSpPr>
          <p:cNvPr id="8" name="Title 2">
            <a:extLst>
              <a:ext uri="{FF2B5EF4-FFF2-40B4-BE49-F238E27FC236}">
                <a16:creationId xmlns:a16="http://schemas.microsoft.com/office/drawing/2014/main" id="{FECA56BC-5633-9546-A627-D954CB34890B}"/>
              </a:ext>
            </a:extLst>
          </p:cNvPr>
          <p:cNvSpPr>
            <a:spLocks noGrp="1"/>
          </p:cNvSpPr>
          <p:nvPr>
            <p:ph type="ctrTitle"/>
          </p:nvPr>
        </p:nvSpPr>
        <p:spPr/>
        <p:txBody>
          <a:bodyPr>
            <a:noAutofit/>
          </a:bodyPr>
          <a:lstStyle/>
          <a:p>
            <a:r>
              <a:rPr lang="en-US" dirty="0"/>
              <a:t>HB 632 Provider Rate Study Overview</a:t>
            </a:r>
          </a:p>
        </p:txBody>
      </p:sp>
      <p:sp>
        <p:nvSpPr>
          <p:cNvPr id="5" name="Subtitle 4">
            <a:extLst>
              <a:ext uri="{FF2B5EF4-FFF2-40B4-BE49-F238E27FC236}">
                <a16:creationId xmlns:a16="http://schemas.microsoft.com/office/drawing/2014/main" id="{05D1BA66-26C9-4EE9-86EA-883FCA6276F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38310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DB4E95-6489-E34E-A5E9-0FDD9AD2F0EB}"/>
              </a:ext>
            </a:extLst>
          </p:cNvPr>
          <p:cNvSpPr>
            <a:spLocks noGrp="1"/>
          </p:cNvSpPr>
          <p:nvPr>
            <p:ph type="title"/>
          </p:nvPr>
        </p:nvSpPr>
        <p:spPr>
          <a:xfrm>
            <a:off x="778933" y="365127"/>
            <a:ext cx="10574867" cy="1026794"/>
          </a:xfrm>
        </p:spPr>
        <p:txBody>
          <a:bodyPr>
            <a:normAutofit/>
          </a:bodyPr>
          <a:lstStyle/>
          <a:p>
            <a:r>
              <a:rPr lang="en-US" sz="3200"/>
              <a:t>Cost Reporting Plan for Implementation</a:t>
            </a:r>
          </a:p>
        </p:txBody>
      </p:sp>
      <p:sp>
        <p:nvSpPr>
          <p:cNvPr id="5" name="Slide Number Placeholder 4">
            <a:extLst>
              <a:ext uri="{FF2B5EF4-FFF2-40B4-BE49-F238E27FC236}">
                <a16:creationId xmlns:a16="http://schemas.microsoft.com/office/drawing/2014/main" id="{E69E2D98-0959-6446-B8B2-1B52EE0A9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DF824-5DA6-8947-92A8-11800B62386F}" type="slidenum">
              <a:rPr kumimoji="0" 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 Placeholder 7">
            <a:extLst>
              <a:ext uri="{FF2B5EF4-FFF2-40B4-BE49-F238E27FC236}">
                <a16:creationId xmlns:a16="http://schemas.microsoft.com/office/drawing/2014/main" id="{E8D7353A-0402-C446-82B6-52CEC93B038F}"/>
              </a:ext>
            </a:extLst>
          </p:cNvPr>
          <p:cNvSpPr>
            <a:spLocks noGrp="1"/>
          </p:cNvSpPr>
          <p:nvPr>
            <p:ph type="body" idx="13"/>
          </p:nvPr>
        </p:nvSpPr>
        <p:spPr>
          <a:xfrm>
            <a:off x="838200" y="1098019"/>
            <a:ext cx="10515600" cy="630957"/>
          </a:xfrm>
        </p:spPr>
        <p:txBody>
          <a:bodyPr>
            <a:noAutofit/>
          </a:bodyPr>
          <a:lstStyle/>
          <a:p>
            <a:r>
              <a:rPr lang="en-US" sz="1800"/>
              <a:t>The Cost Reporting Plan includes an implementation plan for introducing a cost reporting program and it is intended to fulfill legislature requirements under House Bill 155. </a:t>
            </a:r>
          </a:p>
        </p:txBody>
      </p:sp>
      <p:grpSp>
        <p:nvGrpSpPr>
          <p:cNvPr id="2" name="Group 1">
            <a:extLst>
              <a:ext uri="{FF2B5EF4-FFF2-40B4-BE49-F238E27FC236}">
                <a16:creationId xmlns:a16="http://schemas.microsoft.com/office/drawing/2014/main" id="{6C96F32E-5B86-1527-6327-CBA3DF516A10}"/>
              </a:ext>
            </a:extLst>
          </p:cNvPr>
          <p:cNvGrpSpPr/>
          <p:nvPr/>
        </p:nvGrpSpPr>
        <p:grpSpPr>
          <a:xfrm>
            <a:off x="524919" y="3263996"/>
            <a:ext cx="2651760" cy="2976419"/>
            <a:chOff x="1057275" y="2243471"/>
            <a:chExt cx="2191385" cy="989887"/>
          </a:xfrm>
        </p:grpSpPr>
        <p:sp>
          <p:nvSpPr>
            <p:cNvPr id="3" name="Rectangle 2">
              <a:extLst>
                <a:ext uri="{FF2B5EF4-FFF2-40B4-BE49-F238E27FC236}">
                  <a16:creationId xmlns:a16="http://schemas.microsoft.com/office/drawing/2014/main" id="{101D1CC0-F066-ED77-6029-3628C798F947}"/>
                </a:ext>
              </a:extLst>
            </p:cNvPr>
            <p:cNvSpPr/>
            <p:nvPr/>
          </p:nvSpPr>
          <p:spPr>
            <a:xfrm>
              <a:off x="1057275" y="2483381"/>
              <a:ext cx="2191385" cy="7499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Inclusion of Medicaid-Dependent Providers</a:t>
              </a:r>
            </a:p>
            <a:p>
              <a:pPr marL="285750" indent="-2857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Small Provider Exemption Service Exclusions</a:t>
              </a:r>
            </a:p>
            <a:p>
              <a:pPr marL="285750" indent="-2857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Service Prioritization</a:t>
              </a:r>
            </a:p>
          </p:txBody>
        </p:sp>
        <p:sp>
          <p:nvSpPr>
            <p:cNvPr id="4" name="Rectangle 3">
              <a:extLst>
                <a:ext uri="{FF2B5EF4-FFF2-40B4-BE49-F238E27FC236}">
                  <a16:creationId xmlns:a16="http://schemas.microsoft.com/office/drawing/2014/main" id="{893A0BE6-97EF-8C33-13CA-6B15332DA652}"/>
                </a:ext>
              </a:extLst>
            </p:cNvPr>
            <p:cNvSpPr/>
            <p:nvPr/>
          </p:nvSpPr>
          <p:spPr>
            <a:xfrm>
              <a:off x="1057275" y="2243471"/>
              <a:ext cx="2191385" cy="207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Arial" panose="020B0604020202020204" pitchFamily="34" charset="0"/>
                  <a:cs typeface="Arial" panose="020B0604020202020204" pitchFamily="34" charset="0"/>
                </a:rPr>
                <a:t>Service and Provider Scope</a:t>
              </a:r>
            </a:p>
          </p:txBody>
        </p:sp>
      </p:grpSp>
      <p:grpSp>
        <p:nvGrpSpPr>
          <p:cNvPr id="9" name="Group 8">
            <a:extLst>
              <a:ext uri="{FF2B5EF4-FFF2-40B4-BE49-F238E27FC236}">
                <a16:creationId xmlns:a16="http://schemas.microsoft.com/office/drawing/2014/main" id="{4016110E-78FF-69E4-8D26-FCA67FF1CFF1}"/>
              </a:ext>
            </a:extLst>
          </p:cNvPr>
          <p:cNvGrpSpPr/>
          <p:nvPr/>
        </p:nvGrpSpPr>
        <p:grpSpPr>
          <a:xfrm>
            <a:off x="6265051" y="3263996"/>
            <a:ext cx="2651761" cy="2976418"/>
            <a:chOff x="1057275" y="2097358"/>
            <a:chExt cx="2262077" cy="4390881"/>
          </a:xfrm>
        </p:grpSpPr>
        <p:sp>
          <p:nvSpPr>
            <p:cNvPr id="10" name="Rectangle 9">
              <a:extLst>
                <a:ext uri="{FF2B5EF4-FFF2-40B4-BE49-F238E27FC236}">
                  <a16:creationId xmlns:a16="http://schemas.microsoft.com/office/drawing/2014/main" id="{CB710CA7-1706-82A6-E135-CBCF098116F5}"/>
                </a:ext>
              </a:extLst>
            </p:cNvPr>
            <p:cNvSpPr/>
            <p:nvPr/>
          </p:nvSpPr>
          <p:spPr>
            <a:xfrm>
              <a:off x="1057275" y="3161537"/>
              <a:ext cx="2262077" cy="332670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lvl="0" indent="-285750">
                <a:buFont typeface="Arial" panose="020B0604020202020204" pitchFamily="34" charset="0"/>
                <a:buChar char="•"/>
              </a:pPr>
              <a:r>
                <a:rPr lang="en-US" sz="1200" b="1">
                  <a:solidFill>
                    <a:schemeClr val="tx1"/>
                  </a:solidFill>
                  <a:latin typeface="Arial" panose="020B0604020202020204" pitchFamily="34" charset="0"/>
                  <a:cs typeface="Arial" panose="020B0604020202020204" pitchFamily="34" charset="0"/>
                </a:rPr>
                <a:t>Checklist for Cost Reporting</a:t>
              </a:r>
              <a:r>
                <a:rPr lang="en-US" sz="1200">
                  <a:solidFill>
                    <a:schemeClr val="tx1"/>
                  </a:solidFill>
                  <a:latin typeface="Arial" panose="020B0604020202020204" pitchFamily="34" charset="0"/>
                  <a:cs typeface="Arial" panose="020B0604020202020204" pitchFamily="34" charset="0"/>
                </a:rPr>
                <a:t>: Document that serves as a checkbox exercise for providers during submission process</a:t>
              </a:r>
            </a:p>
            <a:p>
              <a:pPr marL="285750" lvl="0" indent="-285750">
                <a:buFont typeface="Arial" panose="020B0604020202020204" pitchFamily="34" charset="0"/>
                <a:buChar char="•"/>
              </a:pPr>
              <a:r>
                <a:rPr lang="en-US" sz="1200" b="1">
                  <a:solidFill>
                    <a:schemeClr val="tx1"/>
                  </a:solidFill>
                  <a:latin typeface="Arial" panose="020B0604020202020204" pitchFamily="34" charset="0"/>
                  <a:cs typeface="Arial" panose="020B0604020202020204" pitchFamily="34" charset="0"/>
                </a:rPr>
                <a:t>Instructions for Cost Reports</a:t>
              </a:r>
              <a:r>
                <a:rPr lang="en-US" sz="1200">
                  <a:solidFill>
                    <a:schemeClr val="tx1"/>
                  </a:solidFill>
                  <a:latin typeface="Arial" panose="020B0604020202020204" pitchFamily="34" charset="0"/>
                  <a:cs typeface="Arial" panose="020B0604020202020204" pitchFamily="34" charset="0"/>
                </a:rPr>
                <a:t>: Detailed instructions on cost reporting topics including unallowable cost guidelines</a:t>
              </a:r>
            </a:p>
            <a:p>
              <a:pPr marL="285750" lvl="0" indent="-285750">
                <a:buFont typeface="Arial" panose="020B0604020202020204" pitchFamily="34" charset="0"/>
                <a:buChar char="•"/>
              </a:pPr>
              <a:r>
                <a:rPr lang="en-US" sz="1200" b="1">
                  <a:solidFill>
                    <a:schemeClr val="tx1"/>
                  </a:solidFill>
                  <a:latin typeface="Arial" panose="020B0604020202020204" pitchFamily="34" charset="0"/>
                  <a:cs typeface="Arial" panose="020B0604020202020204" pitchFamily="34" charset="0"/>
                </a:rPr>
                <a:t>Provider Training and Informational Sessions</a:t>
              </a:r>
              <a:r>
                <a:rPr lang="en-US" sz="1200">
                  <a:solidFill>
                    <a:schemeClr val="tx1"/>
                  </a:solidFill>
                  <a:latin typeface="Arial" panose="020B0604020202020204" pitchFamily="34" charset="0"/>
                  <a:cs typeface="Arial" panose="020B0604020202020204" pitchFamily="34" charset="0"/>
                </a:rPr>
                <a:t>: Initial and ongoing provider education</a:t>
              </a:r>
            </a:p>
            <a:p>
              <a:pPr marL="285750" lvl="0" indent="-285750">
                <a:buFont typeface="Arial" panose="020B0604020202020204" pitchFamily="34" charset="0"/>
                <a:buChar char="•"/>
              </a:pPr>
              <a:endParaRPr lang="en-US" sz="1200">
                <a:solidFill>
                  <a:schemeClr val="tx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729F428C-9F22-7CCA-E624-71C89E7D56E7}"/>
                </a:ext>
              </a:extLst>
            </p:cNvPr>
            <p:cNvSpPr/>
            <p:nvPr/>
          </p:nvSpPr>
          <p:spPr>
            <a:xfrm>
              <a:off x="1057275" y="2097358"/>
              <a:ext cx="2262077" cy="922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Arial" panose="020B0604020202020204" pitchFamily="34" charset="0"/>
                  <a:cs typeface="Arial" panose="020B0604020202020204" pitchFamily="34" charset="0"/>
                </a:rPr>
                <a:t>    Supplemental Material and Support</a:t>
              </a:r>
            </a:p>
          </p:txBody>
        </p:sp>
      </p:grpSp>
      <p:grpSp>
        <p:nvGrpSpPr>
          <p:cNvPr id="12" name="Group 11">
            <a:extLst>
              <a:ext uri="{FF2B5EF4-FFF2-40B4-BE49-F238E27FC236}">
                <a16:creationId xmlns:a16="http://schemas.microsoft.com/office/drawing/2014/main" id="{EF509052-342A-6D4F-F201-4C9874250EB3}"/>
              </a:ext>
            </a:extLst>
          </p:cNvPr>
          <p:cNvGrpSpPr/>
          <p:nvPr/>
        </p:nvGrpSpPr>
        <p:grpSpPr>
          <a:xfrm>
            <a:off x="9135117" y="3263995"/>
            <a:ext cx="2651760" cy="2979853"/>
            <a:chOff x="1057275" y="2199389"/>
            <a:chExt cx="2262077" cy="1975791"/>
          </a:xfrm>
        </p:grpSpPr>
        <p:sp>
          <p:nvSpPr>
            <p:cNvPr id="13" name="Rectangle 12">
              <a:extLst>
                <a:ext uri="{FF2B5EF4-FFF2-40B4-BE49-F238E27FC236}">
                  <a16:creationId xmlns:a16="http://schemas.microsoft.com/office/drawing/2014/main" id="{C4C4BE91-3429-E099-1DBF-FB1582111053}"/>
                </a:ext>
              </a:extLst>
            </p:cNvPr>
            <p:cNvSpPr/>
            <p:nvPr/>
          </p:nvSpPr>
          <p:spPr>
            <a:xfrm>
              <a:off x="1057275" y="2677693"/>
              <a:ext cx="2262077" cy="149748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lvl="0" indent="-285750">
                <a:buFont typeface="Arial" panose="020B0604020202020204" pitchFamily="34" charset="0"/>
                <a:buChar char="•"/>
              </a:pPr>
              <a:r>
                <a:rPr lang="en-US" sz="1200" b="1">
                  <a:solidFill>
                    <a:schemeClr val="tx1"/>
                  </a:solidFill>
                  <a:latin typeface="Arial" panose="020B0604020202020204" pitchFamily="34" charset="0"/>
                  <a:cs typeface="Arial" panose="020B0604020202020204" pitchFamily="34" charset="0"/>
                </a:rPr>
                <a:t>Frequency of Cost Reporting</a:t>
              </a:r>
              <a:r>
                <a:rPr lang="en-US" sz="1200">
                  <a:solidFill>
                    <a:schemeClr val="tx1"/>
                  </a:solidFill>
                  <a:latin typeface="Arial" panose="020B0604020202020204" pitchFamily="34" charset="0"/>
                  <a:cs typeface="Arial" panose="020B0604020202020204" pitchFamily="34" charset="0"/>
                </a:rPr>
                <a:t>: Annual</a:t>
              </a:r>
            </a:p>
            <a:p>
              <a:pPr marL="285750" lvl="0" indent="-285750">
                <a:buFont typeface="Arial" panose="020B0604020202020204" pitchFamily="34" charset="0"/>
                <a:buChar char="•"/>
              </a:pPr>
              <a:r>
                <a:rPr lang="en-US" sz="1200" b="1">
                  <a:solidFill>
                    <a:schemeClr val="tx1"/>
                  </a:solidFill>
                  <a:latin typeface="Arial" panose="020B0604020202020204" pitchFamily="34" charset="0"/>
                  <a:cs typeface="Arial" panose="020B0604020202020204" pitchFamily="34" charset="0"/>
                </a:rPr>
                <a:t>Time Period for Data Collection</a:t>
              </a:r>
              <a:r>
                <a:rPr lang="en-US" sz="1200">
                  <a:solidFill>
                    <a:schemeClr val="tx1"/>
                  </a:solidFill>
                  <a:latin typeface="Arial" panose="020B0604020202020204" pitchFamily="34" charset="0"/>
                  <a:cs typeface="Arial" panose="020B0604020202020204" pitchFamily="34" charset="0"/>
                </a:rPr>
                <a:t>:</a:t>
              </a:r>
              <a:r>
                <a:rPr lang="en-US" sz="1200" b="1">
                  <a:solidFill>
                    <a:schemeClr val="tx1"/>
                  </a:solidFill>
                  <a:latin typeface="Arial" panose="020B0604020202020204" pitchFamily="34" charset="0"/>
                  <a:cs typeface="Arial" panose="020B0604020202020204" pitchFamily="34" charset="0"/>
                </a:rPr>
                <a:t> </a:t>
              </a:r>
              <a:r>
                <a:rPr lang="en-US" sz="1200">
                  <a:solidFill>
                    <a:schemeClr val="tx1"/>
                  </a:solidFill>
                  <a:latin typeface="Arial" panose="020B0604020202020204" pitchFamily="34" charset="0"/>
                  <a:cs typeface="Arial" panose="020B0604020202020204" pitchFamily="34" charset="0"/>
                </a:rPr>
                <a:t>Submit data for a 12-month fiscal year (FY)</a:t>
              </a:r>
            </a:p>
            <a:p>
              <a:pPr marL="285750" lvl="0" indent="-285750">
                <a:buFont typeface="Arial" panose="020B0604020202020204" pitchFamily="34" charset="0"/>
                <a:buChar char="•"/>
              </a:pPr>
              <a:r>
                <a:rPr lang="en-US" sz="1200" b="1">
                  <a:solidFill>
                    <a:schemeClr val="tx1"/>
                  </a:solidFill>
                  <a:latin typeface="Arial" panose="020B0604020202020204" pitchFamily="34" charset="0"/>
                  <a:cs typeface="Arial" panose="020B0604020202020204" pitchFamily="34" charset="0"/>
                </a:rPr>
                <a:t>Base Year for Data Collection</a:t>
              </a:r>
              <a:r>
                <a:rPr lang="en-US" sz="1200" b="1" baseline="30000">
                  <a:solidFill>
                    <a:schemeClr val="tx1"/>
                  </a:solidFill>
                  <a:latin typeface="Arial" panose="020B0604020202020204" pitchFamily="34" charset="0"/>
                  <a:cs typeface="Arial" panose="020B0604020202020204" pitchFamily="34" charset="0"/>
                </a:rPr>
                <a:t>1</a:t>
              </a:r>
            </a:p>
            <a:p>
              <a:pPr marL="285750" lvl="0" indent="-285750">
                <a:buFont typeface="Arial" panose="020B0604020202020204" pitchFamily="34" charset="0"/>
                <a:buChar char="•"/>
              </a:pPr>
              <a:r>
                <a:rPr lang="en-US" sz="1200" b="1">
                  <a:solidFill>
                    <a:schemeClr val="tx1"/>
                  </a:solidFill>
                  <a:latin typeface="Arial" panose="020B0604020202020204" pitchFamily="34" charset="0"/>
                  <a:cs typeface="Arial" panose="020B0604020202020204" pitchFamily="34" charset="0"/>
                </a:rPr>
                <a:t>Cost Report Management and Staffing</a:t>
              </a:r>
              <a:r>
                <a:rPr lang="en-US" sz="1200">
                  <a:solidFill>
                    <a:schemeClr val="tx1"/>
                  </a:solidFill>
                  <a:latin typeface="Arial" panose="020B0604020202020204" pitchFamily="34" charset="0"/>
                  <a:cs typeface="Arial" panose="020B0604020202020204" pitchFamily="34" charset="0"/>
                </a:rPr>
                <a:t>:</a:t>
              </a:r>
              <a:r>
                <a:rPr lang="en-US" sz="1200" b="1">
                  <a:solidFill>
                    <a:schemeClr val="tx1"/>
                  </a:solidFill>
                  <a:latin typeface="Arial" panose="020B0604020202020204" pitchFamily="34" charset="0"/>
                  <a:cs typeface="Arial" panose="020B0604020202020204" pitchFamily="34" charset="0"/>
                </a:rPr>
                <a:t> </a:t>
              </a:r>
              <a:r>
                <a:rPr lang="en-US" sz="1200">
                  <a:solidFill>
                    <a:schemeClr val="tx1"/>
                  </a:solidFill>
                  <a:latin typeface="Arial" panose="020B0604020202020204" pitchFamily="34" charset="0"/>
                  <a:cs typeface="Arial" panose="020B0604020202020204" pitchFamily="34" charset="0"/>
                </a:rPr>
                <a:t>Estimated 4.25 FTEs</a:t>
              </a:r>
              <a:r>
                <a:rPr lang="en-US" sz="1200" baseline="30000">
                  <a:solidFill>
                    <a:schemeClr val="tx1"/>
                  </a:solidFill>
                  <a:latin typeface="Arial" panose="020B0604020202020204" pitchFamily="34" charset="0"/>
                  <a:cs typeface="Arial" panose="020B0604020202020204" pitchFamily="34" charset="0"/>
                </a:rPr>
                <a:t>2</a:t>
              </a:r>
            </a:p>
            <a:p>
              <a:pPr marL="285750" lvl="0" indent="-285750">
                <a:buFont typeface="Arial" panose="020B0604020202020204" pitchFamily="34" charset="0"/>
                <a:buChar char="•"/>
              </a:pPr>
              <a:r>
                <a:rPr lang="en-US" sz="1200" b="1">
                  <a:solidFill>
                    <a:schemeClr val="tx1"/>
                  </a:solidFill>
                  <a:latin typeface="Arial" panose="020B0604020202020204" pitchFamily="34" charset="0"/>
                  <a:cs typeface="Arial" panose="020B0604020202020204" pitchFamily="34" charset="0"/>
                </a:rPr>
                <a:t>Schedule for Cost Reporting and Monitoring: </a:t>
              </a:r>
              <a:r>
                <a:rPr lang="en-US" sz="1200">
                  <a:solidFill>
                    <a:schemeClr val="tx1"/>
                  </a:solidFill>
                  <a:latin typeface="Arial" panose="020B0604020202020204" pitchFamily="34" charset="0"/>
                  <a:cs typeface="Arial" panose="020B0604020202020204" pitchFamily="34" charset="0"/>
                </a:rPr>
                <a:t>Submit within 4 months after FY ends; audit each provider every 3 years</a:t>
              </a:r>
            </a:p>
          </p:txBody>
        </p:sp>
        <p:sp>
          <p:nvSpPr>
            <p:cNvPr id="14" name="Rectangle 13">
              <a:extLst>
                <a:ext uri="{FF2B5EF4-FFF2-40B4-BE49-F238E27FC236}">
                  <a16:creationId xmlns:a16="http://schemas.microsoft.com/office/drawing/2014/main" id="{DEAECA78-9083-0FB9-E413-B3B27B0E8075}"/>
                </a:ext>
              </a:extLst>
            </p:cNvPr>
            <p:cNvSpPr/>
            <p:nvPr/>
          </p:nvSpPr>
          <p:spPr>
            <a:xfrm>
              <a:off x="1057275" y="2199389"/>
              <a:ext cx="2262077" cy="4145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a:solidFill>
                    <a:schemeClr val="tx1"/>
                  </a:solidFill>
                  <a:latin typeface="Arial" panose="020B0604020202020204" pitchFamily="34" charset="0"/>
                  <a:cs typeface="Arial" panose="020B0604020202020204" pitchFamily="34" charset="0"/>
                </a:rPr>
                <a:t>Administration and Operation Considerations</a:t>
              </a:r>
            </a:p>
          </p:txBody>
        </p:sp>
      </p:grpSp>
      <p:grpSp>
        <p:nvGrpSpPr>
          <p:cNvPr id="21" name="Group 20">
            <a:extLst>
              <a:ext uri="{FF2B5EF4-FFF2-40B4-BE49-F238E27FC236}">
                <a16:creationId xmlns:a16="http://schemas.microsoft.com/office/drawing/2014/main" id="{09BE7EC5-C365-171C-7BD4-772262E5C0F6}"/>
              </a:ext>
            </a:extLst>
          </p:cNvPr>
          <p:cNvGrpSpPr/>
          <p:nvPr/>
        </p:nvGrpSpPr>
        <p:grpSpPr>
          <a:xfrm>
            <a:off x="3394985" y="3263995"/>
            <a:ext cx="2651760" cy="2976419"/>
            <a:chOff x="3528178" y="2416277"/>
            <a:chExt cx="2651760" cy="2976419"/>
          </a:xfrm>
        </p:grpSpPr>
        <p:sp>
          <p:nvSpPr>
            <p:cNvPr id="15" name="Rectangle 14">
              <a:extLst>
                <a:ext uri="{FF2B5EF4-FFF2-40B4-BE49-F238E27FC236}">
                  <a16:creationId xmlns:a16="http://schemas.microsoft.com/office/drawing/2014/main" id="{C38C60FE-82AD-FC2F-ABC7-3B190AFA2AD1}"/>
                </a:ext>
              </a:extLst>
            </p:cNvPr>
            <p:cNvSpPr/>
            <p:nvPr/>
          </p:nvSpPr>
          <p:spPr>
            <a:xfrm>
              <a:off x="3528178" y="3137646"/>
              <a:ext cx="2651760" cy="225505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lvl="0" indent="-285750">
                <a:buFont typeface="Arial" panose="020B0604020202020204" pitchFamily="34" charset="0"/>
                <a:buChar char="•"/>
              </a:pPr>
              <a:r>
                <a:rPr lang="en-US" sz="1200" b="1" i="0" u="none">
                  <a:solidFill>
                    <a:schemeClr val="tx1"/>
                  </a:solidFill>
                  <a:latin typeface="Arial" panose="020B0604020202020204" pitchFamily="34" charset="0"/>
                  <a:cs typeface="Arial" panose="020B0604020202020204" pitchFamily="34" charset="0"/>
                </a:rPr>
                <a:t>Cost Reporting Data</a:t>
              </a:r>
              <a:r>
                <a:rPr lang="en-US" sz="1200" b="0" i="0" u="none">
                  <a:solidFill>
                    <a:schemeClr val="tx1"/>
                  </a:solidFill>
                  <a:latin typeface="Arial" panose="020B0604020202020204" pitchFamily="34" charset="0"/>
                  <a:cs typeface="Arial" panose="020B0604020202020204" pitchFamily="34" charset="0"/>
                </a:rPr>
                <a:t>: Revenue, expenses, wages, supplemental pay, other service data, provider certification</a:t>
              </a:r>
            </a:p>
            <a:p>
              <a:pPr marL="285750" lvl="0" indent="-285750">
                <a:buFont typeface="Arial" panose="020B0604020202020204" pitchFamily="34" charset="0"/>
                <a:buChar char="•"/>
              </a:pPr>
              <a:r>
                <a:rPr lang="en-US" sz="1200" b="1">
                  <a:solidFill>
                    <a:schemeClr val="tx1"/>
                  </a:solidFill>
                  <a:latin typeface="Arial" panose="020B0604020202020204" pitchFamily="34" charset="0"/>
                  <a:cs typeface="Arial" panose="020B0604020202020204" pitchFamily="34" charset="0"/>
                </a:rPr>
                <a:t>Six Types of Cost Reports</a:t>
              </a:r>
              <a:r>
                <a:rPr lang="en-US" sz="1200">
                  <a:solidFill>
                    <a:schemeClr val="tx1"/>
                  </a:solidFill>
                  <a:latin typeface="Arial" panose="020B0604020202020204" pitchFamily="34" charset="0"/>
                  <a:cs typeface="Arial" panose="020B0604020202020204" pitchFamily="34" charset="0"/>
                </a:rPr>
                <a:t>:</a:t>
              </a:r>
              <a:r>
                <a:rPr lang="en-US" sz="1200" b="1">
                  <a:solidFill>
                    <a:schemeClr val="tx1"/>
                  </a:solidFill>
                  <a:latin typeface="Arial" panose="020B0604020202020204" pitchFamily="34" charset="0"/>
                  <a:cs typeface="Arial" panose="020B0604020202020204" pitchFamily="34" charset="0"/>
                </a:rPr>
                <a:t> </a:t>
              </a:r>
              <a:r>
                <a:rPr lang="en-US" sz="1200">
                  <a:solidFill>
                    <a:schemeClr val="tx1"/>
                  </a:solidFill>
                  <a:latin typeface="Arial" panose="020B0604020202020204" pitchFamily="34" charset="0"/>
                  <a:cs typeface="Arial" panose="020B0604020202020204" pitchFamily="34" charset="0"/>
                </a:rPr>
                <a:t>Assisted Living Facilities (ALFs), Case Management, Nutrition, Mental Health and Substance Use Disorder, Psychiatric Treatment Residential Facility, Waiver and Home Health Providers</a:t>
              </a:r>
            </a:p>
            <a:p>
              <a:pPr marL="285750" lvl="0" indent="-285750">
                <a:buFont typeface="Arial" panose="020B0604020202020204" pitchFamily="34" charset="0"/>
                <a:buChar char="•"/>
              </a:pPr>
              <a:endParaRPr lang="en-US" sz="1200" b="0" i="0" u="none">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F3500E74-FA01-EBCB-3063-DD3347FB528E}"/>
                </a:ext>
              </a:extLst>
            </p:cNvPr>
            <p:cNvSpPr/>
            <p:nvPr/>
          </p:nvSpPr>
          <p:spPr>
            <a:xfrm>
              <a:off x="3528178" y="2416277"/>
              <a:ext cx="2651760" cy="6251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Arial" panose="020B0604020202020204" pitchFamily="34" charset="0"/>
                  <a:cs typeface="Arial" panose="020B0604020202020204" pitchFamily="34" charset="0"/>
                </a:rPr>
                <a:t>Cost Reporting Data and Standardization</a:t>
              </a:r>
            </a:p>
          </p:txBody>
        </p:sp>
      </p:grpSp>
      <p:sp>
        <p:nvSpPr>
          <p:cNvPr id="17" name="Oval 16">
            <a:extLst>
              <a:ext uri="{FF2B5EF4-FFF2-40B4-BE49-F238E27FC236}">
                <a16:creationId xmlns:a16="http://schemas.microsoft.com/office/drawing/2014/main" id="{88C1FF91-3333-7E8C-CDEE-AC5653804694}"/>
              </a:ext>
            </a:extLst>
          </p:cNvPr>
          <p:cNvSpPr/>
          <p:nvPr/>
        </p:nvSpPr>
        <p:spPr>
          <a:xfrm>
            <a:off x="443756" y="3035395"/>
            <a:ext cx="457200" cy="457200"/>
          </a:xfrm>
          <a:prstGeom prst="ellipse">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Arial" panose="020B0604020202020204" pitchFamily="34" charset="0"/>
                <a:cs typeface="Arial" panose="020B0604020202020204" pitchFamily="34" charset="0"/>
              </a:rPr>
              <a:t>1</a:t>
            </a:r>
          </a:p>
        </p:txBody>
      </p:sp>
      <p:sp>
        <p:nvSpPr>
          <p:cNvPr id="18" name="Oval 17">
            <a:extLst>
              <a:ext uri="{FF2B5EF4-FFF2-40B4-BE49-F238E27FC236}">
                <a16:creationId xmlns:a16="http://schemas.microsoft.com/office/drawing/2014/main" id="{C0BA9704-3BF5-374C-26A4-E16D0D7C14C5}"/>
              </a:ext>
            </a:extLst>
          </p:cNvPr>
          <p:cNvSpPr/>
          <p:nvPr/>
        </p:nvSpPr>
        <p:spPr>
          <a:xfrm>
            <a:off x="3302949" y="3035395"/>
            <a:ext cx="457200" cy="457200"/>
          </a:xfrm>
          <a:prstGeom prst="ellipse">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Arial" panose="020B0604020202020204" pitchFamily="34" charset="0"/>
                <a:cs typeface="Arial" panose="020B0604020202020204" pitchFamily="34" charset="0"/>
              </a:rPr>
              <a:t>2</a:t>
            </a:r>
          </a:p>
        </p:txBody>
      </p:sp>
      <p:sp>
        <p:nvSpPr>
          <p:cNvPr id="19" name="Oval 18">
            <a:extLst>
              <a:ext uri="{FF2B5EF4-FFF2-40B4-BE49-F238E27FC236}">
                <a16:creationId xmlns:a16="http://schemas.microsoft.com/office/drawing/2014/main" id="{65F3843E-8314-FA0A-A670-99FBB090AB00}"/>
              </a:ext>
            </a:extLst>
          </p:cNvPr>
          <p:cNvSpPr/>
          <p:nvPr/>
        </p:nvSpPr>
        <p:spPr>
          <a:xfrm>
            <a:off x="6153177" y="3038830"/>
            <a:ext cx="457200" cy="457200"/>
          </a:xfrm>
          <a:prstGeom prst="ellipse">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Arial" panose="020B0604020202020204" pitchFamily="34" charset="0"/>
                <a:cs typeface="Arial" panose="020B0604020202020204" pitchFamily="34" charset="0"/>
              </a:rPr>
              <a:t>3</a:t>
            </a:r>
          </a:p>
        </p:txBody>
      </p:sp>
      <p:sp>
        <p:nvSpPr>
          <p:cNvPr id="20" name="Oval 19">
            <a:extLst>
              <a:ext uri="{FF2B5EF4-FFF2-40B4-BE49-F238E27FC236}">
                <a16:creationId xmlns:a16="http://schemas.microsoft.com/office/drawing/2014/main" id="{D1BCF796-9907-30D1-013A-C74A9FDAB787}"/>
              </a:ext>
            </a:extLst>
          </p:cNvPr>
          <p:cNvSpPr/>
          <p:nvPr/>
        </p:nvSpPr>
        <p:spPr>
          <a:xfrm>
            <a:off x="9039261" y="3035395"/>
            <a:ext cx="457200" cy="457200"/>
          </a:xfrm>
          <a:prstGeom prst="ellipse">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Arial" panose="020B0604020202020204" pitchFamily="34" charset="0"/>
                <a:cs typeface="Arial" panose="020B0604020202020204" pitchFamily="34" charset="0"/>
              </a:rPr>
              <a:t>4</a:t>
            </a:r>
          </a:p>
        </p:txBody>
      </p:sp>
      <p:sp>
        <p:nvSpPr>
          <p:cNvPr id="22" name="Content Placeholder 6">
            <a:extLst>
              <a:ext uri="{FF2B5EF4-FFF2-40B4-BE49-F238E27FC236}">
                <a16:creationId xmlns:a16="http://schemas.microsoft.com/office/drawing/2014/main" id="{487EE0E9-7A6B-ECA1-ECC8-39986C1DC94C}"/>
              </a:ext>
            </a:extLst>
          </p:cNvPr>
          <p:cNvSpPr>
            <a:spLocks noGrp="1"/>
          </p:cNvSpPr>
          <p:nvPr>
            <p:ph idx="1"/>
          </p:nvPr>
        </p:nvSpPr>
        <p:spPr>
          <a:xfrm>
            <a:off x="843645" y="1701885"/>
            <a:ext cx="10842812" cy="1726060"/>
          </a:xfrm>
        </p:spPr>
        <p:txBody>
          <a:bodyPr>
            <a:noAutofit/>
          </a:bodyPr>
          <a:lstStyle/>
          <a:p>
            <a:pPr>
              <a:defRPr/>
            </a:pPr>
            <a:r>
              <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rPr>
              <a:t>The plan specifies the programs, services, and providers that should be included as well as excluded from cost reporting based on guidance in House Bill 155. It also includes information on suggested content for the cost reports, supplemental material to support cost reporting, and considerations to administer and operate cost reports.</a:t>
            </a:r>
          </a:p>
          <a:p>
            <a:pPr>
              <a:defRPr/>
            </a:pPr>
            <a:r>
              <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rPr>
              <a:t>Guidehouse conducted a review of 10 peer states and other states with established cost reporting programs for Medicaid populations to provide additional insights into common and promising practices that may be considered by the Department.</a:t>
            </a:r>
          </a:p>
        </p:txBody>
      </p:sp>
      <p:sp>
        <p:nvSpPr>
          <p:cNvPr id="26" name="TextBox 25">
            <a:extLst>
              <a:ext uri="{FF2B5EF4-FFF2-40B4-BE49-F238E27FC236}">
                <a16:creationId xmlns:a16="http://schemas.microsoft.com/office/drawing/2014/main" id="{D8EBFC35-FFB7-FEB2-8C69-22598E3AB8BB}"/>
              </a:ext>
            </a:extLst>
          </p:cNvPr>
          <p:cNvSpPr txBox="1"/>
          <p:nvPr/>
        </p:nvSpPr>
        <p:spPr>
          <a:xfrm>
            <a:off x="479151" y="6228876"/>
            <a:ext cx="9037834" cy="215444"/>
          </a:xfrm>
          <a:prstGeom prst="rect">
            <a:avLst/>
          </a:prstGeom>
          <a:noFill/>
        </p:spPr>
        <p:txBody>
          <a:bodyPr wrap="square">
            <a:spAutoFit/>
          </a:bodyPr>
          <a:lstStyle/>
          <a:p>
            <a:r>
              <a:rPr lang="en-US" sz="800" dirty="0">
                <a:solidFill>
                  <a:srgbClr val="000000"/>
                </a:solidFill>
                <a:effectLst/>
                <a:latin typeface="Arial" panose="020B0604020202020204" pitchFamily="34" charset="0"/>
                <a:ea typeface="Times New Roman" panose="02020603050405020304" pitchFamily="18" charset="0"/>
              </a:rPr>
              <a:t>Note: (1) The start of the State’s fiscal year after the Cost Reporting Plan is approved can serve as the first year for implementation; (2) Additional information about staffing is included on slide </a:t>
            </a:r>
            <a:r>
              <a:rPr lang="en-US" sz="800" dirty="0">
                <a:solidFill>
                  <a:srgbClr val="000000"/>
                </a:solidFill>
                <a:latin typeface="Arial" panose="020B0604020202020204" pitchFamily="34" charset="0"/>
                <a:ea typeface="Times New Roman" panose="02020603050405020304" pitchFamily="18" charset="0"/>
              </a:rPr>
              <a:t>33</a:t>
            </a:r>
            <a:r>
              <a:rPr lang="en-US" sz="800" dirty="0">
                <a:solidFill>
                  <a:srgbClr val="000000"/>
                </a:solidFill>
                <a:effectLst/>
                <a:latin typeface="Arial" panose="020B0604020202020204" pitchFamily="34" charset="0"/>
                <a:ea typeface="Times New Roman" panose="02020603050405020304" pitchFamily="18" charset="0"/>
              </a:rPr>
              <a:t>.</a:t>
            </a:r>
            <a:endParaRPr lang="en-US" sz="800" dirty="0"/>
          </a:p>
        </p:txBody>
      </p:sp>
    </p:spTree>
    <p:extLst>
      <p:ext uri="{BB962C8B-B14F-4D97-AF65-F5344CB8AC3E}">
        <p14:creationId xmlns:p14="http://schemas.microsoft.com/office/powerpoint/2010/main" val="3454763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5BB649-E8CE-4054-ADE9-D2A8858C35AE}"/>
              </a:ext>
            </a:extLst>
          </p:cNvPr>
          <p:cNvSpPr>
            <a:spLocks noGrp="1"/>
          </p:cNvSpPr>
          <p:nvPr>
            <p:ph type="title"/>
          </p:nvPr>
        </p:nvSpPr>
        <p:spPr>
          <a:xfrm>
            <a:off x="778933" y="324184"/>
            <a:ext cx="10574867" cy="1026794"/>
          </a:xfrm>
        </p:spPr>
        <p:txBody>
          <a:bodyPr>
            <a:normAutofit/>
          </a:bodyPr>
          <a:lstStyle/>
          <a:p>
            <a:r>
              <a:rPr lang="en-US" sz="3200"/>
              <a:t>Service and Provider Scope</a:t>
            </a:r>
          </a:p>
        </p:txBody>
      </p:sp>
      <p:sp>
        <p:nvSpPr>
          <p:cNvPr id="7" name="Content Placeholder 6">
            <a:extLst>
              <a:ext uri="{FF2B5EF4-FFF2-40B4-BE49-F238E27FC236}">
                <a16:creationId xmlns:a16="http://schemas.microsoft.com/office/drawing/2014/main" id="{AB76D255-8CC7-4A5C-9792-3292A19238AC}"/>
              </a:ext>
            </a:extLst>
          </p:cNvPr>
          <p:cNvSpPr>
            <a:spLocks noGrp="1"/>
          </p:cNvSpPr>
          <p:nvPr>
            <p:ph idx="1"/>
          </p:nvPr>
        </p:nvSpPr>
        <p:spPr>
          <a:xfrm>
            <a:off x="838200" y="1160190"/>
            <a:ext cx="10771094" cy="4948136"/>
          </a:xfrm>
        </p:spPr>
        <p:txBody>
          <a:bodyPr>
            <a:noAutofit/>
          </a:bodyPr>
          <a:lstStyle/>
          <a:p>
            <a:pPr marL="0" indent="0">
              <a:buNone/>
            </a:pPr>
            <a:r>
              <a:rPr lang="en-US" sz="1800" b="1">
                <a:solidFill>
                  <a:schemeClr val="tx2"/>
                </a:solidFill>
              </a:rPr>
              <a:t>Medicaid-Dependent Providers</a:t>
            </a:r>
            <a:r>
              <a:rPr lang="en-US" sz="1800"/>
              <a:t> means providers with more than half of their clients receiving services through the Medicaid program.</a:t>
            </a:r>
          </a:p>
          <a:p>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Nearly all providers within the programs in scope are identified as Medicaid-Dependent providers, as defined by House Bill 155.</a:t>
            </a:r>
          </a:p>
          <a:p>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Although a few providers are not Medicaid-dependent (e.g., Assisted Living Facilities) and may not be mandated to submit cost reports, the Department should consider encouraging the providers to submit cost reports.</a:t>
            </a:r>
          </a:p>
          <a:p>
            <a:pPr marL="0" indent="0">
              <a:buNone/>
            </a:pPr>
            <a:r>
              <a:rPr lang="en-US" sz="1800" b="1">
                <a:solidFill>
                  <a:schemeClr val="tx2"/>
                </a:solidFill>
              </a:rPr>
              <a:t>Small Provider Exemption Criteria</a:t>
            </a:r>
          </a:p>
          <a:p>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Providers with individual Medicaid reimbursement less than $120k or 0.03 percent of total system reimbursement are “small” providers that may be exempt from cost reporting.</a:t>
            </a:r>
          </a:p>
          <a:p>
            <a:pPr lvl="1"/>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These providers collectively represent 2.5 percent of total system reimbursement and 35 percent of total number of providers across programs.</a:t>
            </a:r>
          </a:p>
          <a:p>
            <a:pPr lvl="1"/>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All services are represented in the remaining 97.5 percent of claims are “large” providers with the following exceptions incorporated.</a:t>
            </a:r>
          </a:p>
          <a:p>
            <a:pPr lvl="2"/>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Nutrition (Meals) providers are included although rendered entirely by small providers to account for the service in cost reporting.</a:t>
            </a:r>
          </a:p>
          <a:p>
            <a:pPr lvl="2"/>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Consultative Clinic and Therapeutic Services (CSCT) under the Big Sky waiver is excluded since the service is utilized only by one provider and total reimbursement is minimal at $275.</a:t>
            </a:r>
          </a:p>
          <a:p>
            <a:pPr lvl="1"/>
            <a:endPar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Slide Number Placeholder 4">
            <a:extLst>
              <a:ext uri="{FF2B5EF4-FFF2-40B4-BE49-F238E27FC236}">
                <a16:creationId xmlns:a16="http://schemas.microsoft.com/office/drawing/2014/main" id="{02217128-3E12-470D-8195-51837A9756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DF824-5DA6-8947-92A8-11800B62386F}" type="slidenum">
              <a:rPr kumimoji="0" 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61117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5BB649-E8CE-4054-ADE9-D2A8858C35AE}"/>
              </a:ext>
            </a:extLst>
          </p:cNvPr>
          <p:cNvSpPr>
            <a:spLocks noGrp="1"/>
          </p:cNvSpPr>
          <p:nvPr>
            <p:ph type="title"/>
          </p:nvPr>
        </p:nvSpPr>
        <p:spPr>
          <a:xfrm>
            <a:off x="778933" y="324184"/>
            <a:ext cx="10574867" cy="1026794"/>
          </a:xfrm>
        </p:spPr>
        <p:txBody>
          <a:bodyPr>
            <a:normAutofit/>
          </a:bodyPr>
          <a:lstStyle/>
          <a:p>
            <a:r>
              <a:rPr lang="en-US" sz="3200"/>
              <a:t>Service and Provider Scope (cont.)</a:t>
            </a:r>
          </a:p>
        </p:txBody>
      </p:sp>
      <p:sp>
        <p:nvSpPr>
          <p:cNvPr id="7" name="Content Placeholder 6">
            <a:extLst>
              <a:ext uri="{FF2B5EF4-FFF2-40B4-BE49-F238E27FC236}">
                <a16:creationId xmlns:a16="http://schemas.microsoft.com/office/drawing/2014/main" id="{AB76D255-8CC7-4A5C-9792-3292A19238AC}"/>
              </a:ext>
            </a:extLst>
          </p:cNvPr>
          <p:cNvSpPr>
            <a:spLocks noGrp="1"/>
          </p:cNvSpPr>
          <p:nvPr>
            <p:ph idx="1"/>
          </p:nvPr>
        </p:nvSpPr>
        <p:spPr>
          <a:xfrm>
            <a:off x="838200" y="1160190"/>
            <a:ext cx="10771094" cy="4948136"/>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036479"/>
                </a:solidFill>
                <a:effectLst/>
                <a:uLnTx/>
                <a:uFillTx/>
                <a:latin typeface="Arial" panose="020B0604020202020204" pitchFamily="34" charset="0"/>
                <a:ea typeface="+mn-ea"/>
                <a:cs typeface="Arial" panose="020B0604020202020204" pitchFamily="34" charset="0"/>
              </a:rPr>
              <a:t>Other Service Exclusions</a:t>
            </a:r>
          </a:p>
          <a:p>
            <a:pPr marL="228600" marR="0" lvl="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Transportation Services: </a:t>
            </a: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Standalone transportation services (mileage and trip) can be excluded from cost reporting since providers would account for transportation costs associated with service delivery as part of reporting program support costs for services.</a:t>
            </a:r>
          </a:p>
          <a:p>
            <a:r>
              <a:rPr lang="en-US" sz="1800" b="1"/>
              <a:t>Services Reimbursed at Cost: </a:t>
            </a:r>
            <a:r>
              <a:rPr lang="en-US" sz="1800"/>
              <a:t>Services that are billed and reimbursed at the actual cost to the individual provider and are not based on a standardized rate.</a:t>
            </a:r>
          </a:p>
          <a:p>
            <a:pPr lvl="1"/>
            <a:r>
              <a:rPr lang="en-US" sz="1600"/>
              <a:t>Specialized Medical Equipment and Supplies; Personal Emergency Response System (PERS); Environmental Accessibility Adaptations and Home Modification; Goods and Services; Dip Strip or Saliva Collection, Handling, and Testing; Health and Wellness. </a:t>
            </a:r>
          </a:p>
          <a:p>
            <a:pPr lvl="1"/>
            <a:r>
              <a:rPr lang="en-US" sz="1600"/>
              <a:t>These services represent under 0.8 percent of total Medicaid system reimbursement.</a:t>
            </a:r>
          </a:p>
          <a:p>
            <a:pPr marL="0" indent="0">
              <a:buNone/>
            </a:pPr>
            <a:r>
              <a:rPr lang="en-US" sz="1800" b="1">
                <a:solidFill>
                  <a:schemeClr val="tx2"/>
                </a:solidFill>
              </a:rPr>
              <a:t>High-Volume Service Inclusion</a:t>
            </a:r>
          </a:p>
          <a:p>
            <a:r>
              <a:rPr lang="en-US" sz="1800"/>
              <a:t>High volume services include below that represent 5 percent of total reimbursement across all programs may be prioritized for implementation:</a:t>
            </a:r>
          </a:p>
          <a:p>
            <a:pPr lvl="1"/>
            <a:r>
              <a:rPr lang="en-US" sz="1600"/>
              <a:t>Congregate Living, Personal Assistance Services (Personal Care, Medical Escort, Homemaker, Companion), Assisted Living Facilities (ALFs), Day Services, Supported Living, Psychiatric Treatment Residential Facilities (PRTFs), Case Management, Comprehensive School and Community Treatment (CSCT), Youth Group Homes (Therapeutic and Foster Care), Adult Group Homes (Behavioral, Adult Group, Mental, Intensive Mental).</a:t>
            </a:r>
            <a:endPar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endPar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Slide Number Placeholder 4">
            <a:extLst>
              <a:ext uri="{FF2B5EF4-FFF2-40B4-BE49-F238E27FC236}">
                <a16:creationId xmlns:a16="http://schemas.microsoft.com/office/drawing/2014/main" id="{02217128-3E12-470D-8195-51837A9756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DF824-5DA6-8947-92A8-11800B62386F}" type="slidenum">
              <a:rPr kumimoji="0" 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03433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5BB649-E8CE-4054-ADE9-D2A8858C35AE}"/>
              </a:ext>
            </a:extLst>
          </p:cNvPr>
          <p:cNvSpPr>
            <a:spLocks noGrp="1"/>
          </p:cNvSpPr>
          <p:nvPr>
            <p:ph type="title"/>
          </p:nvPr>
        </p:nvSpPr>
        <p:spPr>
          <a:xfrm>
            <a:off x="778933" y="324184"/>
            <a:ext cx="10574867" cy="1026794"/>
          </a:xfrm>
        </p:spPr>
        <p:txBody>
          <a:bodyPr>
            <a:normAutofit/>
          </a:bodyPr>
          <a:lstStyle/>
          <a:p>
            <a:r>
              <a:rPr lang="en-US" sz="3200"/>
              <a:t>Cost Report Management and Staffing</a:t>
            </a:r>
          </a:p>
        </p:txBody>
      </p:sp>
      <p:sp>
        <p:nvSpPr>
          <p:cNvPr id="7" name="Content Placeholder 6">
            <a:extLst>
              <a:ext uri="{FF2B5EF4-FFF2-40B4-BE49-F238E27FC236}">
                <a16:creationId xmlns:a16="http://schemas.microsoft.com/office/drawing/2014/main" id="{AB76D255-8CC7-4A5C-9792-3292A19238AC}"/>
              </a:ext>
            </a:extLst>
          </p:cNvPr>
          <p:cNvSpPr>
            <a:spLocks noGrp="1"/>
          </p:cNvSpPr>
          <p:nvPr>
            <p:ph idx="1"/>
          </p:nvPr>
        </p:nvSpPr>
        <p:spPr>
          <a:xfrm>
            <a:off x="838200" y="1160190"/>
            <a:ext cx="10771094" cy="4948136"/>
          </a:xfrm>
        </p:spPr>
        <p:txBody>
          <a:bodyPr>
            <a:noAutofit/>
          </a:bodyPr>
          <a:lstStyle/>
          <a:p>
            <a:pPr marL="0" marR="0" lvl="0" indent="0" fontAlgn="ctr">
              <a:lnSpc>
                <a:spcPct val="107000"/>
              </a:lnSpc>
              <a:spcBef>
                <a:spcPts val="0"/>
              </a:spcBef>
              <a:spcAft>
                <a:spcPts val="0"/>
              </a:spcAft>
              <a:buNone/>
              <a:tabLst>
                <a:tab pos="457200" algn="l"/>
                <a:tab pos="4114800" algn="l"/>
              </a:tabLst>
            </a:pPr>
            <a:r>
              <a:rPr lang="en-US" sz="1800" b="1">
                <a:solidFill>
                  <a:schemeClr val="tx2"/>
                </a:solidFill>
                <a:effectLst/>
                <a:ea typeface="Times New Roman" panose="02020603050405020304" pitchFamily="18" charset="0"/>
              </a:rPr>
              <a:t>Cost reports are typically managed by state departments and staff responsible for auditing, budgeting, finance, and/or provider reimbursement processes. </a:t>
            </a:r>
          </a:p>
          <a:p>
            <a:pPr marL="0" marR="0" lvl="0" indent="0" fontAlgn="ctr">
              <a:lnSpc>
                <a:spcPct val="107000"/>
              </a:lnSpc>
              <a:spcBef>
                <a:spcPts val="0"/>
              </a:spcBef>
              <a:spcAft>
                <a:spcPts val="0"/>
              </a:spcAft>
              <a:buNone/>
              <a:tabLst>
                <a:tab pos="457200" algn="l"/>
                <a:tab pos="4114800" algn="l"/>
              </a:tabLst>
            </a:pPr>
            <a:endParaRPr lang="en-US" sz="1800">
              <a:effectLst/>
              <a:ea typeface="Times New Roman" panose="02020603050405020304" pitchFamily="18" charset="0"/>
            </a:endParaRPr>
          </a:p>
          <a:p>
            <a:pPr fontAlgn="ctr">
              <a:lnSpc>
                <a:spcPct val="107000"/>
              </a:lnSpc>
              <a:spcBef>
                <a:spcPts val="0"/>
              </a:spcBef>
              <a:tabLst>
                <a:tab pos="457200" algn="l"/>
                <a:tab pos="4114800" algn="l"/>
              </a:tabLst>
            </a:pPr>
            <a:r>
              <a:rPr lang="en-US" sz="1800">
                <a:effectLst/>
                <a:ea typeface="Times New Roman" panose="02020603050405020304" pitchFamily="18" charset="0"/>
              </a:rPr>
              <a:t>The staff resources needed to manage th</a:t>
            </a:r>
            <a:r>
              <a:rPr lang="en-US" sz="1800">
                <a:ea typeface="Times New Roman" panose="02020603050405020304" pitchFamily="18" charset="0"/>
              </a:rPr>
              <a:t>e six cost reporting programs are estimated to be </a:t>
            </a:r>
            <a:r>
              <a:rPr lang="en-US" sz="1800">
                <a:effectLst/>
                <a:ea typeface="Times New Roman" panose="02020603050405020304" pitchFamily="18" charset="0"/>
              </a:rPr>
              <a:t>4.25 FTEs (3 auditor FTEs, 1 supervisor FTE, 0.25 SME supervisor FTE).</a:t>
            </a:r>
          </a:p>
          <a:p>
            <a:pPr lvl="1" fontAlgn="ctr">
              <a:lnSpc>
                <a:spcPct val="107000"/>
              </a:lnSpc>
              <a:spcBef>
                <a:spcPts val="0"/>
              </a:spcBef>
              <a:tabLst>
                <a:tab pos="457200" algn="l"/>
                <a:tab pos="4114800" algn="l"/>
              </a:tabLst>
            </a:pPr>
            <a:r>
              <a:rPr lang="en-US" sz="1600">
                <a:effectLst/>
                <a:ea typeface="Times New Roman" panose="02020603050405020304" pitchFamily="18" charset="0"/>
              </a:rPr>
              <a:t>The estimate assumes each type of cost report would require approximately 0.7 FTEs to review, audit, and manage the provider cost reports.</a:t>
            </a:r>
          </a:p>
          <a:p>
            <a:pPr lvl="1" fontAlgn="ctr">
              <a:lnSpc>
                <a:spcPct val="107000"/>
              </a:lnSpc>
              <a:spcBef>
                <a:spcPts val="0"/>
              </a:spcBef>
              <a:tabLst>
                <a:tab pos="457200" algn="l"/>
                <a:tab pos="4114800" algn="l"/>
              </a:tabLst>
            </a:pPr>
            <a:r>
              <a:rPr lang="en-US" sz="1600">
                <a:effectLst/>
                <a:ea typeface="Times New Roman" panose="02020603050405020304" pitchFamily="18" charset="0"/>
              </a:rPr>
              <a:t>A peer state serving </a:t>
            </a:r>
            <a:r>
              <a:rPr lang="en-US" sz="1600">
                <a:ea typeface="Times New Roman" panose="02020603050405020304" pitchFamily="18" charset="0"/>
              </a:rPr>
              <a:t>provider </a:t>
            </a:r>
            <a:r>
              <a:rPr lang="en-US" sz="1600">
                <a:effectLst/>
                <a:ea typeface="Times New Roman" panose="02020603050405020304" pitchFamily="18" charset="0"/>
              </a:rPr>
              <a:t>populations similar to DPHHS’s programs has a </a:t>
            </a:r>
            <a:r>
              <a:rPr lang="en-US" sz="1600">
                <a:ea typeface="Times New Roman" panose="02020603050405020304" pitchFamily="18" charset="0"/>
              </a:rPr>
              <a:t>comparable</a:t>
            </a:r>
            <a:r>
              <a:rPr lang="en-US" sz="1600">
                <a:effectLst/>
                <a:ea typeface="Times New Roman" panose="02020603050405020304" pitchFamily="18" charset="0"/>
              </a:rPr>
              <a:t> staffing requirement for cost reporting.</a:t>
            </a:r>
          </a:p>
          <a:p>
            <a:pPr marL="457200" lvl="1" indent="0" fontAlgn="ctr">
              <a:lnSpc>
                <a:spcPct val="107000"/>
              </a:lnSpc>
              <a:spcBef>
                <a:spcPts val="0"/>
              </a:spcBef>
              <a:buNone/>
              <a:tabLst>
                <a:tab pos="457200" algn="l"/>
                <a:tab pos="4114800" algn="l"/>
              </a:tabLst>
            </a:pPr>
            <a:endParaRPr lang="en-US" sz="1800">
              <a:effectLst/>
              <a:ea typeface="Times New Roman" panose="02020603050405020304" pitchFamily="18" charset="0"/>
            </a:endParaRPr>
          </a:p>
          <a:p>
            <a:pPr fontAlgn="ctr">
              <a:lnSpc>
                <a:spcPct val="107000"/>
              </a:lnSpc>
              <a:spcBef>
                <a:spcPts val="0"/>
              </a:spcBef>
              <a:tabLst>
                <a:tab pos="457200" algn="l"/>
                <a:tab pos="4114800" algn="l"/>
              </a:tabLst>
            </a:pPr>
            <a:r>
              <a:rPr lang="en-US" sz="1800">
                <a:effectLst/>
                <a:ea typeface="Times New Roman" panose="02020603050405020304" pitchFamily="18" charset="0"/>
              </a:rPr>
              <a:t>DPHHS currently has a combined total of 1.25 FTE where cost reporting is some portion of a position across multiple divisions. These positions are required to do work on programing not included in this provider cost reporting plan.  This cost reporting plan would require 4.25 positions to do complex analysis for the recommended cost reporting.</a:t>
            </a:r>
          </a:p>
          <a:p>
            <a:pPr marL="0" marR="0" lvl="0" indent="0" fontAlgn="ctr">
              <a:lnSpc>
                <a:spcPct val="107000"/>
              </a:lnSpc>
              <a:spcBef>
                <a:spcPts val="0"/>
              </a:spcBef>
              <a:spcAft>
                <a:spcPts val="0"/>
              </a:spcAft>
              <a:buNone/>
              <a:tabLst>
                <a:tab pos="457200" algn="l"/>
                <a:tab pos="4114800" algn="l"/>
              </a:tabLst>
            </a:pPr>
            <a:endParaRPr lang="en-US" sz="1800">
              <a:effectLst/>
              <a:ea typeface="Times New Roman" panose="02020603050405020304" pitchFamily="18" charset="0"/>
            </a:endParaRPr>
          </a:p>
        </p:txBody>
      </p:sp>
      <p:sp>
        <p:nvSpPr>
          <p:cNvPr id="5" name="Slide Number Placeholder 4">
            <a:extLst>
              <a:ext uri="{FF2B5EF4-FFF2-40B4-BE49-F238E27FC236}">
                <a16:creationId xmlns:a16="http://schemas.microsoft.com/office/drawing/2014/main" id="{02217128-3E12-470D-8195-51837A9756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DF824-5DA6-8947-92A8-11800B62386F}" type="slidenum">
              <a:rPr kumimoji="0" 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0890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DB4E95-6489-E34E-A5E9-0FDD9AD2F0EB}"/>
              </a:ext>
            </a:extLst>
          </p:cNvPr>
          <p:cNvSpPr>
            <a:spLocks noGrp="1"/>
          </p:cNvSpPr>
          <p:nvPr>
            <p:ph type="title"/>
          </p:nvPr>
        </p:nvSpPr>
        <p:spPr>
          <a:xfrm>
            <a:off x="785707" y="365127"/>
            <a:ext cx="10568093" cy="1026794"/>
          </a:xfrm>
        </p:spPr>
        <p:txBody>
          <a:bodyPr>
            <a:normAutofit/>
          </a:bodyPr>
          <a:lstStyle/>
          <a:p>
            <a:r>
              <a:rPr lang="en-US" sz="3200"/>
              <a:t>Recommendations for Cost Reporting</a:t>
            </a:r>
          </a:p>
        </p:txBody>
      </p:sp>
      <p:sp>
        <p:nvSpPr>
          <p:cNvPr id="7" name="Content Placeholder 6">
            <a:extLst>
              <a:ext uri="{FF2B5EF4-FFF2-40B4-BE49-F238E27FC236}">
                <a16:creationId xmlns:a16="http://schemas.microsoft.com/office/drawing/2014/main" id="{2552A02D-D09E-C340-98AB-442261EB916B}"/>
              </a:ext>
            </a:extLst>
          </p:cNvPr>
          <p:cNvSpPr>
            <a:spLocks noGrp="1"/>
          </p:cNvSpPr>
          <p:nvPr>
            <p:ph idx="1"/>
          </p:nvPr>
        </p:nvSpPr>
        <p:spPr>
          <a:xfrm>
            <a:off x="838200" y="1798064"/>
            <a:ext cx="10515600" cy="4554477"/>
          </a:xfr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Conduct a pilot cost reporting program that prioritizes services and programs that span all programs.</a:t>
            </a:r>
          </a:p>
          <a:p>
            <a:pPr marR="0" lvl="1"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The Department should consider conducting a pilot cost reporting program during the first year of implementation</a:t>
            </a:r>
          </a:p>
          <a:p>
            <a:pPr marR="0" lvl="1"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Consider cost reports that include services spanning all divisions and high-volume services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Engage with providers during implementation of the cost reporting plan.</a:t>
            </a:r>
          </a:p>
          <a:p>
            <a:pPr lvl="1">
              <a:spcBef>
                <a:spcPts val="1000"/>
              </a:spcBef>
              <a:buFont typeface="Arial" panose="020B0604020202020204" pitchFamily="34" charset="0"/>
              <a:buChar char="–"/>
              <a:defRPr/>
            </a:pPr>
            <a:r>
              <a:rPr lang="en-US" sz="1500">
                <a:latin typeface="Arial"/>
              </a:rPr>
              <a:t>Engagement with provider representatives to solicit feedback will assist with developing holistic cost reporting material (e.g., customized templates, instructions) and ease the implementation process for both the Department and the providers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b="1"/>
              <a:t>Consider developing a comprehensive web-based portal for cost reporting.</a:t>
            </a:r>
          </a:p>
          <a:p>
            <a:pPr marR="0" lvl="1"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 one-stop-shop web portal for providers to submit cost reporting data</a:t>
            </a:r>
          </a:p>
          <a:p>
            <a:pPr marR="0" lvl="1"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Potential advantages include reduced administrative burden, and increased accuracy and efficiency</a:t>
            </a:r>
            <a:endParaRPr lang="en-US" sz="150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b="1"/>
              <a:t>Establish protocols to protect provider cost reporting data.</a:t>
            </a:r>
          </a:p>
          <a:p>
            <a:pPr lvl="1">
              <a:spcBef>
                <a:spcPts val="1000"/>
              </a:spcBef>
              <a:buFont typeface="Arial" panose="020B0604020202020204" pitchFamily="34" charset="0"/>
              <a:buChar char="–"/>
              <a:defRPr/>
            </a:pPr>
            <a:r>
              <a:rPr lang="en-US" sz="1500"/>
              <a:t>Cost reporting data submitted to the Department maybe subject to public disclosure under the right to know provision of the Montana constitution and implementing statutes</a:t>
            </a:r>
          </a:p>
          <a:p>
            <a:pPr lvl="1">
              <a:spcBef>
                <a:spcPts val="1000"/>
              </a:spcBef>
              <a:buFont typeface="Arial" panose="020B0604020202020204" pitchFamily="34" charset="0"/>
              <a:buChar char="–"/>
              <a:defRPr/>
            </a:pPr>
            <a:r>
              <a:rPr lang="en-US" sz="1500"/>
              <a:t>The Department should consider implementing protocols to de-identify provider identification details before transmitting the information to protect a provider’s identity if the information is ever disclosed</a:t>
            </a:r>
            <a:endParaRPr kumimoji="0" lang="en-US" sz="15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E69E2D98-0959-6446-B8B2-1B52EE0A9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DF824-5DA6-8947-92A8-11800B62386F}" type="slidenum">
              <a:rPr kumimoji="0" 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 Placeholder 7">
            <a:extLst>
              <a:ext uri="{FF2B5EF4-FFF2-40B4-BE49-F238E27FC236}">
                <a16:creationId xmlns:a16="http://schemas.microsoft.com/office/drawing/2014/main" id="{E8D7353A-0402-C446-82B6-52CEC93B038F}"/>
              </a:ext>
            </a:extLst>
          </p:cNvPr>
          <p:cNvSpPr>
            <a:spLocks noGrp="1"/>
          </p:cNvSpPr>
          <p:nvPr>
            <p:ph type="body" idx="13"/>
          </p:nvPr>
        </p:nvSpPr>
        <p:spPr>
          <a:xfrm>
            <a:off x="838200" y="1111565"/>
            <a:ext cx="10515600" cy="630957"/>
          </a:xfrm>
        </p:spPr>
        <p:txBody>
          <a:bodyPr>
            <a:noAutofit/>
          </a:bodyPr>
          <a:lstStyle/>
          <a:p>
            <a:r>
              <a:rPr lang="en-US" sz="1800"/>
              <a:t>The Department should consider the following for implementing the Cost Reporting Plan and introducing a cost reporting program.</a:t>
            </a:r>
          </a:p>
        </p:txBody>
      </p:sp>
    </p:spTree>
    <p:extLst>
      <p:ext uri="{BB962C8B-B14F-4D97-AF65-F5344CB8AC3E}">
        <p14:creationId xmlns:p14="http://schemas.microsoft.com/office/powerpoint/2010/main" val="2959264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5DF315-2693-4DD3-89E0-63E107D48F3D}"/>
              </a:ext>
            </a:extLst>
          </p:cNvPr>
          <p:cNvSpPr>
            <a:spLocks noGrp="1"/>
          </p:cNvSpPr>
          <p:nvPr>
            <p:ph type="sldNum" sz="quarter" idx="11"/>
          </p:nvPr>
        </p:nvSpPr>
        <p:spPr/>
        <p:txBody>
          <a:bodyPr/>
          <a:lstStyle/>
          <a:p>
            <a:fld id="{74FF1622-8342-4547-97A2-32A778486B47}" type="slidenum">
              <a:rPr lang="en-US" smtClean="0"/>
              <a:pPr/>
              <a:t>35</a:t>
            </a:fld>
            <a:endParaRPr lang="en-US"/>
          </a:p>
        </p:txBody>
      </p:sp>
      <p:sp>
        <p:nvSpPr>
          <p:cNvPr id="6" name="Title 5">
            <a:extLst>
              <a:ext uri="{FF2B5EF4-FFF2-40B4-BE49-F238E27FC236}">
                <a16:creationId xmlns:a16="http://schemas.microsoft.com/office/drawing/2014/main" id="{44A3F1BD-C48A-49CE-AE9B-FCEE536659CD}"/>
              </a:ext>
            </a:extLst>
          </p:cNvPr>
          <p:cNvSpPr>
            <a:spLocks noGrp="1"/>
          </p:cNvSpPr>
          <p:nvPr>
            <p:ph type="ctrTitle"/>
          </p:nvPr>
        </p:nvSpPr>
        <p:spPr/>
        <p:txBody>
          <a:bodyPr/>
          <a:lstStyle/>
          <a:p>
            <a:r>
              <a:rPr lang="en-US"/>
              <a:t>Questions</a:t>
            </a:r>
          </a:p>
        </p:txBody>
      </p:sp>
      <p:sp>
        <p:nvSpPr>
          <p:cNvPr id="7" name="Subtitle 6">
            <a:extLst>
              <a:ext uri="{FF2B5EF4-FFF2-40B4-BE49-F238E27FC236}">
                <a16:creationId xmlns:a16="http://schemas.microsoft.com/office/drawing/2014/main" id="{3CBF7820-0B7C-4B01-BD88-5703E37EB44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103457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3F717C-C382-F04D-B4A6-E7CD109173C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F1622-8342-4547-97A2-32A778486B47}" type="slidenum">
              <a:rPr kumimoji="0" 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Title 5">
            <a:extLst>
              <a:ext uri="{FF2B5EF4-FFF2-40B4-BE49-F238E27FC236}">
                <a16:creationId xmlns:a16="http://schemas.microsoft.com/office/drawing/2014/main" id="{5B089F29-666A-5540-ADFC-56CB03D52BBE}"/>
              </a:ext>
            </a:extLst>
          </p:cNvPr>
          <p:cNvSpPr>
            <a:spLocks noGrp="1"/>
          </p:cNvSpPr>
          <p:nvPr>
            <p:ph type="title"/>
          </p:nvPr>
        </p:nvSpPr>
        <p:spPr/>
        <p:txBody>
          <a:bodyPr/>
          <a:lstStyle/>
          <a:p>
            <a:r>
              <a:rPr lang="en-US"/>
              <a:t>Rate Study Inquiry Contact Information</a:t>
            </a:r>
          </a:p>
        </p:txBody>
      </p:sp>
      <p:sp>
        <p:nvSpPr>
          <p:cNvPr id="91" name="Text Placeholder 7">
            <a:extLst>
              <a:ext uri="{FF2B5EF4-FFF2-40B4-BE49-F238E27FC236}">
                <a16:creationId xmlns:a16="http://schemas.microsoft.com/office/drawing/2014/main" id="{B6FE9B9C-C6BB-4713-A52C-7CD9EF518219}"/>
              </a:ext>
            </a:extLst>
          </p:cNvPr>
          <p:cNvSpPr>
            <a:spLocks noGrp="1"/>
          </p:cNvSpPr>
          <p:nvPr>
            <p:ph type="body" idx="10"/>
          </p:nvPr>
        </p:nvSpPr>
        <p:spPr>
          <a:xfrm>
            <a:off x="836664" y="2633134"/>
            <a:ext cx="10654130" cy="1896532"/>
          </a:xfrm>
        </p:spPr>
        <p:txBody>
          <a:bodyPr>
            <a:normAutofit fontScale="70000" lnSpcReduction="20000"/>
          </a:bodyPr>
          <a:lstStyle/>
          <a:p>
            <a:pPr algn="ctr"/>
            <a:r>
              <a:rPr lang="en-US" sz="3400" b="0">
                <a:solidFill>
                  <a:schemeClr val="tx1"/>
                </a:solidFill>
              </a:rPr>
              <a:t>For any questions on project initiatives, please contact: </a:t>
            </a:r>
          </a:p>
          <a:p>
            <a:pPr algn="ctr"/>
            <a:r>
              <a:rPr lang="en-US" sz="3400" b="0">
                <a:solidFill>
                  <a:schemeClr val="tx1"/>
                </a:solidFill>
              </a:rPr>
              <a:t>Jackie Jandt</a:t>
            </a:r>
          </a:p>
          <a:p>
            <a:pPr algn="ctr"/>
            <a:r>
              <a:rPr lang="en-US" sz="3400" b="0">
                <a:solidFill>
                  <a:schemeClr val="tx1"/>
                </a:solidFill>
              </a:rPr>
              <a:t>Medicaid Reform Initiative Specialist</a:t>
            </a:r>
          </a:p>
          <a:p>
            <a:pPr algn="ctr"/>
            <a:r>
              <a:rPr lang="en-US" sz="3400" b="0">
                <a:solidFill>
                  <a:schemeClr val="tx1"/>
                </a:solidFill>
              </a:rPr>
              <a:t>(404) 444-9656</a:t>
            </a:r>
          </a:p>
          <a:p>
            <a:pPr algn="ctr"/>
            <a:r>
              <a:rPr lang="en-US" sz="3400">
                <a:solidFill>
                  <a:schemeClr val="tx1"/>
                </a:solidFill>
                <a:hlinkClick r:id="rId3"/>
              </a:rPr>
              <a:t>jjandt@mt.gov</a:t>
            </a:r>
            <a:endParaRPr lang="en-US" sz="3400">
              <a:solidFill>
                <a:schemeClr val="tx1"/>
              </a:solidFill>
            </a:endParaRPr>
          </a:p>
        </p:txBody>
      </p:sp>
    </p:spTree>
    <p:extLst>
      <p:ext uri="{BB962C8B-B14F-4D97-AF65-F5344CB8AC3E}">
        <p14:creationId xmlns:p14="http://schemas.microsoft.com/office/powerpoint/2010/main" val="3699161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E23A25-3EC2-4357-8313-89A0BA3B541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F1622-8342-4547-97A2-32A778486B47}" type="slidenum">
              <a:rPr kumimoji="0" 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itle 7">
            <a:extLst>
              <a:ext uri="{FF2B5EF4-FFF2-40B4-BE49-F238E27FC236}">
                <a16:creationId xmlns:a16="http://schemas.microsoft.com/office/drawing/2014/main" id="{CD2727F0-A00B-4F48-ACAC-970AD4FBC9F1}"/>
              </a:ext>
            </a:extLst>
          </p:cNvPr>
          <p:cNvSpPr>
            <a:spLocks noGrp="1"/>
          </p:cNvSpPr>
          <p:nvPr>
            <p:ph type="title"/>
          </p:nvPr>
        </p:nvSpPr>
        <p:spPr/>
        <p:txBody>
          <a:bodyPr/>
          <a:lstStyle/>
          <a:p>
            <a:r>
              <a:rPr lang="en-US"/>
              <a:t>Contacts</a:t>
            </a:r>
          </a:p>
        </p:txBody>
      </p:sp>
      <p:graphicFrame>
        <p:nvGraphicFramePr>
          <p:cNvPr id="7" name="Table 6">
            <a:extLst>
              <a:ext uri="{FF2B5EF4-FFF2-40B4-BE49-F238E27FC236}">
                <a16:creationId xmlns:a16="http://schemas.microsoft.com/office/drawing/2014/main" id="{6C2EA1B6-4C7A-41A0-BB81-AAF3E9799743}"/>
              </a:ext>
            </a:extLst>
          </p:cNvPr>
          <p:cNvGraphicFramePr>
            <a:graphicFrameLocks noGrp="1"/>
          </p:cNvGraphicFramePr>
          <p:nvPr/>
        </p:nvGraphicFramePr>
        <p:xfrm>
          <a:off x="907469" y="1217318"/>
          <a:ext cx="4375946" cy="4816443"/>
        </p:xfrm>
        <a:graphic>
          <a:graphicData uri="http://schemas.openxmlformats.org/drawingml/2006/table">
            <a:tbl>
              <a:tblPr firstRow="1" bandRow="1">
                <a:tableStyleId>{9D7B26C5-4107-4FEC-AEDC-1716B250A1EF}</a:tableStyleId>
              </a:tblPr>
              <a:tblGrid>
                <a:gridCol w="4375946">
                  <a:extLst>
                    <a:ext uri="{9D8B030D-6E8A-4147-A177-3AD203B41FA5}">
                      <a16:colId xmlns:a16="http://schemas.microsoft.com/office/drawing/2014/main" val="548899699"/>
                    </a:ext>
                  </a:extLst>
                </a:gridCol>
              </a:tblGrid>
              <a:tr h="998305">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i="0" u="none" strike="noStrike" kern="1200" baseline="30000">
                          <a:solidFill>
                            <a:schemeClr val="tx1"/>
                          </a:solidFill>
                          <a:latin typeface="Arial"/>
                          <a:ea typeface="+mn-ea"/>
                          <a:cs typeface="Arial"/>
                        </a:rPr>
                        <a:t>Jeff Moor</a:t>
                      </a:r>
                      <a:br>
                        <a:rPr lang="en-US" sz="1600" b="1" i="0" u="none" strike="noStrike" kern="1200" baseline="30000">
                          <a:solidFill>
                            <a:srgbClr val="000000"/>
                          </a:solidFill>
                          <a:latin typeface="Arial"/>
                          <a:ea typeface="+mn-ea"/>
                          <a:cs typeface="Arial"/>
                        </a:rPr>
                      </a:br>
                      <a:r>
                        <a:rPr lang="en-US" sz="1600" b="0" i="0" u="none" strike="noStrike" kern="1200" baseline="30000">
                          <a:solidFill>
                            <a:schemeClr val="tx1"/>
                          </a:solidFill>
                          <a:latin typeface="Arial"/>
                          <a:ea typeface="+mn-ea"/>
                          <a:cs typeface="Arial"/>
                        </a:rPr>
                        <a:t>Director</a:t>
                      </a:r>
                      <a:endParaRPr lang="en-US" sz="1600">
                        <a:latin typeface="Arial"/>
                        <a:cs typeface="Arial"/>
                      </a:endParaRPr>
                    </a:p>
                    <a:p>
                      <a:pPr lvl="0" algn="l">
                        <a:lnSpc>
                          <a:spcPct val="100000"/>
                        </a:lnSpc>
                        <a:spcBef>
                          <a:spcPts val="0"/>
                        </a:spcBef>
                        <a:spcAft>
                          <a:spcPts val="0"/>
                        </a:spcAft>
                        <a:buNone/>
                      </a:pPr>
                      <a:r>
                        <a:rPr lang="en-US" sz="1600" b="0" i="0" u="none" strike="noStrike" kern="1200" baseline="30000" noProof="0">
                          <a:solidFill>
                            <a:srgbClr val="000000"/>
                          </a:solidFill>
                          <a:latin typeface="Arial"/>
                        </a:rPr>
                        <a:t>Engagement Director - Rates Studies</a:t>
                      </a:r>
                      <a:r>
                        <a:rPr lang="en-US" sz="1600" b="0" i="0" u="none" strike="noStrike" kern="1200" baseline="30000">
                          <a:solidFill>
                            <a:schemeClr val="tx1"/>
                          </a:solidFill>
                          <a:latin typeface="Arial"/>
                          <a:ea typeface="+mn-ea"/>
                          <a:cs typeface="Arial"/>
                        </a:rPr>
                        <a:t> </a:t>
                      </a:r>
                      <a:br>
                        <a:rPr lang="en-US" sz="1600" b="0" i="0" u="none" strike="noStrike" kern="1200" baseline="30000">
                          <a:solidFill>
                            <a:srgbClr val="000000"/>
                          </a:solidFill>
                          <a:latin typeface="Arial"/>
                          <a:ea typeface="+mn-ea"/>
                          <a:cs typeface="Arial"/>
                        </a:rPr>
                      </a:br>
                      <a:r>
                        <a:rPr lang="en-US" sz="1600" b="0" i="0" u="none" strike="noStrike" kern="1200" baseline="30000">
                          <a:solidFill>
                            <a:schemeClr val="tx1"/>
                          </a:solidFill>
                          <a:latin typeface="Arial"/>
                          <a:ea typeface="+mn-ea"/>
                          <a:cs typeface="Arial"/>
                          <a:hlinkClick r:id="rId2"/>
                        </a:rPr>
                        <a:t>jmoor@guidehouse.com</a:t>
                      </a:r>
                      <a:r>
                        <a:rPr lang="en-US" sz="1600" b="0" i="0" u="none" strike="noStrike" kern="1200" baseline="30000">
                          <a:solidFill>
                            <a:schemeClr val="tx1"/>
                          </a:solidFill>
                          <a:latin typeface="Arial"/>
                          <a:ea typeface="+mn-ea"/>
                          <a:cs typeface="Arial"/>
                        </a:rPr>
                        <a:t> </a:t>
                      </a:r>
                    </a:p>
                  </a:txBody>
                  <a:tcPr marT="182880" marB="9144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4223059"/>
                  </a:ext>
                </a:extLst>
              </a:tr>
              <a:tr h="1010479">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i="0" u="none" strike="noStrike" kern="1200" baseline="30000">
                          <a:solidFill>
                            <a:schemeClr val="tx1"/>
                          </a:solidFill>
                          <a:latin typeface="Arial"/>
                          <a:ea typeface="+mn-ea"/>
                          <a:cs typeface="Arial"/>
                        </a:rPr>
                        <a:t>Jason Gerling</a:t>
                      </a:r>
                      <a:br>
                        <a:rPr lang="en-US" sz="1600" b="1" i="0" u="none" strike="noStrike" kern="1200" baseline="30000">
                          <a:solidFill>
                            <a:srgbClr val="000000"/>
                          </a:solidFill>
                          <a:latin typeface="Arial"/>
                          <a:ea typeface="+mn-ea"/>
                          <a:cs typeface="Arial"/>
                        </a:rPr>
                      </a:br>
                      <a:r>
                        <a:rPr lang="en-US" sz="1600" b="0" i="0" u="none" strike="noStrike" kern="1200" baseline="30000">
                          <a:solidFill>
                            <a:schemeClr val="tx1"/>
                          </a:solidFill>
                          <a:latin typeface="Arial"/>
                          <a:ea typeface="+mn-ea"/>
                          <a:cs typeface="Arial"/>
                        </a:rPr>
                        <a:t>Director</a:t>
                      </a:r>
                    </a:p>
                    <a:p>
                      <a:pPr marL="0" marR="0" lvl="0" indent="0" algn="l">
                        <a:lnSpc>
                          <a:spcPct val="100000"/>
                        </a:lnSpc>
                        <a:spcBef>
                          <a:spcPts val="0"/>
                        </a:spcBef>
                        <a:spcAft>
                          <a:spcPts val="0"/>
                        </a:spcAft>
                        <a:buNone/>
                      </a:pPr>
                      <a:r>
                        <a:rPr lang="en-US" sz="1600" b="0" i="0" u="none" strike="noStrike" kern="1200" baseline="30000" noProof="0">
                          <a:solidFill>
                            <a:srgbClr val="242424"/>
                          </a:solidFill>
                          <a:latin typeface="Arial"/>
                        </a:rPr>
                        <a:t>Engagement Director - Community Transitions / Coordination</a:t>
                      </a:r>
                      <a:br>
                        <a:rPr lang="en-US" sz="1600" b="0" i="0" u="none" strike="noStrike" kern="1200" baseline="30000">
                          <a:solidFill>
                            <a:srgbClr val="000000"/>
                          </a:solidFill>
                          <a:latin typeface="Arial"/>
                          <a:ea typeface="+mn-ea"/>
                          <a:cs typeface="Arial"/>
                        </a:rPr>
                      </a:br>
                      <a:r>
                        <a:rPr lang="en-US" sz="1600" b="0" i="0" u="none" strike="noStrike" kern="1200" baseline="30000">
                          <a:solidFill>
                            <a:schemeClr val="tx1"/>
                          </a:solidFill>
                          <a:latin typeface="Arial"/>
                          <a:ea typeface="+mn-ea"/>
                          <a:cs typeface="Arial"/>
                          <a:hlinkClick r:id="rId3"/>
                        </a:rPr>
                        <a:t>jason.gerling@guidehouse.com</a:t>
                      </a:r>
                      <a:r>
                        <a:rPr lang="en-US" sz="1600" b="0" i="0" u="none" strike="noStrike" kern="1200" baseline="30000">
                          <a:solidFill>
                            <a:schemeClr val="tx1"/>
                          </a:solidFill>
                          <a:latin typeface="Arial"/>
                          <a:ea typeface="+mn-ea"/>
                          <a:cs typeface="Arial"/>
                        </a:rPr>
                        <a:t> </a:t>
                      </a:r>
                    </a:p>
                  </a:txBody>
                  <a:tcPr marT="182880" marB="9144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9034250"/>
                  </a:ext>
                </a:extLst>
              </a:tr>
              <a:tr h="803514">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i="0" u="none" strike="noStrike" kern="1200" baseline="30000">
                          <a:solidFill>
                            <a:schemeClr val="tx1"/>
                          </a:solidFill>
                          <a:latin typeface="Arial"/>
                          <a:ea typeface="+mn-ea"/>
                          <a:cs typeface="Arial"/>
                        </a:rPr>
                        <a:t>Coy Jones</a:t>
                      </a:r>
                      <a:br>
                        <a:rPr lang="en-US" sz="1600" b="1" i="0" u="none" strike="noStrike" kern="1200" baseline="30000">
                          <a:solidFill>
                            <a:srgbClr val="000000"/>
                          </a:solidFill>
                          <a:latin typeface="Arial"/>
                          <a:ea typeface="+mn-ea"/>
                          <a:cs typeface="Arial"/>
                        </a:rPr>
                      </a:br>
                      <a:r>
                        <a:rPr lang="en-US" sz="1600" b="0" i="0" u="none" strike="noStrike" kern="1200" baseline="30000">
                          <a:solidFill>
                            <a:schemeClr val="tx1"/>
                          </a:solidFill>
                          <a:latin typeface="Arial"/>
                          <a:ea typeface="+mn-ea"/>
                          <a:cs typeface="Arial"/>
                        </a:rPr>
                        <a:t>Director - </a:t>
                      </a:r>
                      <a:r>
                        <a:rPr lang="en-US" sz="1600" b="0" i="0" u="none" strike="noStrike" kern="1200" baseline="30000" noProof="0">
                          <a:solidFill>
                            <a:srgbClr val="000000"/>
                          </a:solidFill>
                          <a:latin typeface="Arial"/>
                        </a:rPr>
                        <a:t>Work Stream Lead, Rate Studies / HRD</a:t>
                      </a:r>
                      <a:br>
                        <a:rPr lang="en-US" sz="1600" b="0" i="0" u="none" strike="noStrike" kern="1200" baseline="30000">
                          <a:solidFill>
                            <a:srgbClr val="000000"/>
                          </a:solidFill>
                          <a:latin typeface="Arial"/>
                          <a:ea typeface="+mn-ea"/>
                          <a:cs typeface="Arial"/>
                        </a:rPr>
                      </a:br>
                      <a:r>
                        <a:rPr lang="en-US" sz="1600" b="0" i="0" u="none" strike="noStrike" kern="1200" baseline="30000">
                          <a:solidFill>
                            <a:schemeClr val="tx1"/>
                          </a:solidFill>
                          <a:latin typeface="Arial"/>
                          <a:ea typeface="+mn-ea"/>
                          <a:cs typeface="Arial"/>
                          <a:hlinkClick r:id="rId4"/>
                        </a:rPr>
                        <a:t>coy.jones@guidehouse.com</a:t>
                      </a:r>
                      <a:r>
                        <a:rPr lang="en-US" sz="1600" b="0" i="0" u="none" strike="noStrike" kern="1200" baseline="30000">
                          <a:solidFill>
                            <a:schemeClr val="tx1"/>
                          </a:solidFill>
                          <a:latin typeface="Arial"/>
                          <a:ea typeface="+mn-ea"/>
                          <a:cs typeface="Arial"/>
                        </a:rPr>
                        <a:t> </a:t>
                      </a:r>
                    </a:p>
                  </a:txBody>
                  <a:tcPr marT="182880" marB="9144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1765199"/>
                  </a:ext>
                </a:extLst>
              </a:tr>
              <a:tr h="998305">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i="0" u="none" strike="noStrike" kern="1200" baseline="30000">
                          <a:solidFill>
                            <a:srgbClr val="000000"/>
                          </a:solidFill>
                          <a:latin typeface="Arial"/>
                          <a:ea typeface="+mn-ea"/>
                          <a:cs typeface="Arial"/>
                        </a:rPr>
                        <a:t>Amy Riedesel</a:t>
                      </a:r>
                      <a:br>
                        <a:rPr lang="en-US" sz="1600" b="1" i="0" u="none" strike="noStrike" kern="1200" baseline="30000">
                          <a:solidFill>
                            <a:srgbClr val="000000"/>
                          </a:solidFill>
                          <a:latin typeface="Arial"/>
                          <a:ea typeface="+mn-ea"/>
                          <a:cs typeface="Arial"/>
                        </a:rPr>
                      </a:br>
                      <a:r>
                        <a:rPr lang="en-US" sz="1600" b="0" i="0" u="none" strike="noStrike" kern="1200" baseline="30000">
                          <a:solidFill>
                            <a:schemeClr val="tx1"/>
                          </a:solidFill>
                          <a:latin typeface="Arial"/>
                          <a:ea typeface="+mn-ea"/>
                          <a:cs typeface="Arial"/>
                        </a:rPr>
                        <a:t>Associate Director - Work Stream Lead Community Transition Coordinator</a:t>
                      </a:r>
                      <a:br>
                        <a:rPr lang="en-US" sz="1600" b="0" i="0" u="none" strike="noStrike" kern="1200" baseline="30000">
                          <a:solidFill>
                            <a:srgbClr val="000000"/>
                          </a:solidFill>
                          <a:latin typeface="Arial"/>
                          <a:ea typeface="+mn-ea"/>
                          <a:cs typeface="Arial"/>
                        </a:rPr>
                      </a:br>
                      <a:r>
                        <a:rPr lang="en-US" sz="1600" b="0" i="0" u="none" strike="noStrike" kern="1200" baseline="30000">
                          <a:solidFill>
                            <a:schemeClr val="tx1"/>
                          </a:solidFill>
                          <a:latin typeface="Arial"/>
                          <a:ea typeface="+mn-ea"/>
                          <a:cs typeface="Arial"/>
                          <a:hlinkClick r:id="rId5"/>
                        </a:rPr>
                        <a:t>ariedesel@guidehouse.com</a:t>
                      </a:r>
                      <a:endParaRPr lang="en-US" sz="1600" b="0" i="0" u="none" strike="noStrike" kern="1200" baseline="30000">
                        <a:solidFill>
                          <a:schemeClr val="tx1"/>
                        </a:solidFill>
                        <a:latin typeface="Arial"/>
                        <a:ea typeface="+mn-ea"/>
                        <a:cs typeface="Arial"/>
                      </a:endParaRPr>
                    </a:p>
                  </a:txBody>
                  <a:tcPr marT="182880" marB="9144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929351"/>
                  </a:ext>
                </a:extLst>
              </a:tr>
              <a:tr h="998305">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i="0" u="none" strike="noStrike" kern="1200" baseline="30000">
                          <a:solidFill>
                            <a:schemeClr val="tx1"/>
                          </a:solidFill>
                          <a:latin typeface="Arial"/>
                          <a:ea typeface="+mn-ea"/>
                          <a:cs typeface="Arial"/>
                        </a:rPr>
                        <a:t>Jamin Barber</a:t>
                      </a:r>
                      <a:br>
                        <a:rPr lang="en-US" sz="1600" b="1" i="0" u="none" strike="noStrike" kern="1200" baseline="30000">
                          <a:solidFill>
                            <a:srgbClr val="000000"/>
                          </a:solidFill>
                          <a:latin typeface="Arial"/>
                          <a:ea typeface="+mn-ea"/>
                          <a:cs typeface="Arial"/>
                        </a:rPr>
                      </a:br>
                      <a:r>
                        <a:rPr lang="en-US" sz="1600" b="0" i="0" u="none" strike="noStrike" kern="1200" baseline="30000">
                          <a:solidFill>
                            <a:schemeClr val="tx1"/>
                          </a:solidFill>
                          <a:latin typeface="Arial"/>
                          <a:ea typeface="+mn-ea"/>
                          <a:cs typeface="Arial"/>
                        </a:rPr>
                        <a:t>Associate Director - </a:t>
                      </a:r>
                      <a:r>
                        <a:rPr lang="en-US" sz="1600" b="0" i="0" u="none" strike="noStrike" kern="1200" baseline="30000" noProof="0">
                          <a:solidFill>
                            <a:srgbClr val="000000"/>
                          </a:solidFill>
                          <a:latin typeface="Arial"/>
                          <a:ea typeface="+mn-ea"/>
                          <a:cs typeface="Arial"/>
                        </a:rPr>
                        <a:t>Project Manager</a:t>
                      </a:r>
                      <a:br>
                        <a:rPr lang="en-US" sz="1600" b="0" i="0" u="none" strike="noStrike" kern="1200" baseline="30000">
                          <a:solidFill>
                            <a:srgbClr val="000000"/>
                          </a:solidFill>
                          <a:latin typeface="Arial"/>
                          <a:ea typeface="+mn-ea"/>
                          <a:cs typeface="Arial"/>
                        </a:rPr>
                      </a:br>
                      <a:r>
                        <a:rPr lang="en-US" sz="1600" b="0" i="0" u="none" strike="noStrike" kern="1200" baseline="30000">
                          <a:solidFill>
                            <a:schemeClr val="tx1"/>
                          </a:solidFill>
                          <a:latin typeface="Arial"/>
                          <a:ea typeface="+mn-ea"/>
                          <a:cs typeface="Arial"/>
                          <a:hlinkClick r:id="rId6"/>
                        </a:rPr>
                        <a:t>jbarber@guidehouse.com</a:t>
                      </a:r>
                      <a:endParaRPr lang="en-US" sz="1600" b="0" i="0" u="none" strike="noStrike" kern="1200" baseline="30000">
                        <a:solidFill>
                          <a:schemeClr val="tx1"/>
                        </a:solidFill>
                        <a:latin typeface="Arial"/>
                        <a:ea typeface="+mn-ea"/>
                        <a:cs typeface="Arial"/>
                      </a:endParaRPr>
                    </a:p>
                    <a:p>
                      <a:pPr marL="0" marR="0" lvl="0" indent="0" algn="l" rtl="0" eaLnBrk="1" fontAlgn="auto" latinLnBrk="0" hangingPunct="1">
                        <a:lnSpc>
                          <a:spcPct val="100000"/>
                        </a:lnSpc>
                        <a:spcBef>
                          <a:spcPts val="0"/>
                        </a:spcBef>
                        <a:spcAft>
                          <a:spcPts val="0"/>
                        </a:spcAft>
                        <a:buClrTx/>
                        <a:buSzTx/>
                        <a:buFontTx/>
                        <a:buNone/>
                      </a:pPr>
                      <a:endParaRPr lang="en-US" sz="1600" b="0" i="0" u="none" strike="noStrike" kern="1200" baseline="30000">
                        <a:solidFill>
                          <a:schemeClr val="tx1"/>
                        </a:solidFill>
                        <a:latin typeface="Arial"/>
                        <a:ea typeface="+mn-ea"/>
                        <a:cs typeface="Arial"/>
                      </a:endParaRPr>
                    </a:p>
                  </a:txBody>
                  <a:tcPr marT="182880" marB="9144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7415817"/>
                  </a:ext>
                </a:extLst>
              </a:tr>
            </a:tbl>
          </a:graphicData>
        </a:graphic>
      </p:graphicFrame>
    </p:spTree>
    <p:extLst>
      <p:ext uri="{BB962C8B-B14F-4D97-AF65-F5344CB8AC3E}">
        <p14:creationId xmlns:p14="http://schemas.microsoft.com/office/powerpoint/2010/main" val="2392366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FFEB1E-6631-4828-BF69-20987180009A}"/>
              </a:ext>
            </a:extLst>
          </p:cNvPr>
          <p:cNvSpPr>
            <a:spLocks noGrp="1"/>
          </p:cNvSpPr>
          <p:nvPr>
            <p:ph type="sldNum" sz="quarter" idx="11"/>
          </p:nvPr>
        </p:nvSpPr>
        <p:spPr/>
        <p:txBody>
          <a:bodyPr/>
          <a:lstStyle/>
          <a:p>
            <a:fld id="{74FF1622-8342-4547-97A2-32A778486B47}" type="slidenum">
              <a:rPr lang="en-US" smtClean="0"/>
              <a:pPr/>
              <a:t>38</a:t>
            </a:fld>
            <a:endParaRPr lang="en-US"/>
          </a:p>
        </p:txBody>
      </p:sp>
      <p:sp>
        <p:nvSpPr>
          <p:cNvPr id="3" name="Title 2">
            <a:extLst>
              <a:ext uri="{FF2B5EF4-FFF2-40B4-BE49-F238E27FC236}">
                <a16:creationId xmlns:a16="http://schemas.microsoft.com/office/drawing/2014/main" id="{06B856FB-6A3D-460E-BE3D-9563E1D5451C}"/>
              </a:ext>
            </a:extLst>
          </p:cNvPr>
          <p:cNvSpPr>
            <a:spLocks noGrp="1"/>
          </p:cNvSpPr>
          <p:nvPr>
            <p:ph type="ctrTitle"/>
          </p:nvPr>
        </p:nvSpPr>
        <p:spPr/>
        <p:txBody>
          <a:bodyPr/>
          <a:lstStyle/>
          <a:p>
            <a:r>
              <a:rPr lang="en-US"/>
              <a:t>Appendix</a:t>
            </a:r>
          </a:p>
        </p:txBody>
      </p:sp>
      <p:sp>
        <p:nvSpPr>
          <p:cNvPr id="6" name="Subtitle 5">
            <a:extLst>
              <a:ext uri="{FF2B5EF4-FFF2-40B4-BE49-F238E27FC236}">
                <a16:creationId xmlns:a16="http://schemas.microsoft.com/office/drawing/2014/main" id="{7BE2CD15-2E88-48DF-A449-85B92F2C76F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6919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5BB649-E8CE-4054-ADE9-D2A8858C35AE}"/>
              </a:ext>
            </a:extLst>
          </p:cNvPr>
          <p:cNvSpPr>
            <a:spLocks noGrp="1"/>
          </p:cNvSpPr>
          <p:nvPr>
            <p:ph type="title"/>
          </p:nvPr>
        </p:nvSpPr>
        <p:spPr>
          <a:xfrm>
            <a:off x="838199" y="365127"/>
            <a:ext cx="11071013" cy="1026794"/>
          </a:xfrm>
        </p:spPr>
        <p:txBody>
          <a:bodyPr/>
          <a:lstStyle/>
          <a:p>
            <a:r>
              <a:rPr lang="en-US"/>
              <a:t>Rate Study Stakeholder Feedback</a:t>
            </a:r>
          </a:p>
        </p:txBody>
      </p:sp>
      <p:sp>
        <p:nvSpPr>
          <p:cNvPr id="5" name="Slide Number Placeholder 4">
            <a:extLst>
              <a:ext uri="{FF2B5EF4-FFF2-40B4-BE49-F238E27FC236}">
                <a16:creationId xmlns:a16="http://schemas.microsoft.com/office/drawing/2014/main" id="{02217128-3E12-470D-8195-51837A9756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DF824-5DA6-8947-92A8-11800B62386F}" type="slidenum">
              <a:rPr kumimoji="0" 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Freeform: Shape 7">
            <a:extLst>
              <a:ext uri="{FF2B5EF4-FFF2-40B4-BE49-F238E27FC236}">
                <a16:creationId xmlns:a16="http://schemas.microsoft.com/office/drawing/2014/main" id="{A87EDB8E-702A-2BFD-C046-80897957BFF9}"/>
              </a:ext>
            </a:extLst>
          </p:cNvPr>
          <p:cNvSpPr/>
          <p:nvPr/>
        </p:nvSpPr>
        <p:spPr>
          <a:xfrm>
            <a:off x="838199" y="1306015"/>
            <a:ext cx="10515602" cy="4720212"/>
          </a:xfrm>
          <a:custGeom>
            <a:avLst/>
            <a:gdLst>
              <a:gd name="connsiteX0" fmla="*/ 0 w 11277600"/>
              <a:gd name="connsiteY0" fmla="*/ 0 h 1954789"/>
              <a:gd name="connsiteX1" fmla="*/ 11277600 w 11277600"/>
              <a:gd name="connsiteY1" fmla="*/ 0 h 1954789"/>
              <a:gd name="connsiteX2" fmla="*/ 11277600 w 11277600"/>
              <a:gd name="connsiteY2" fmla="*/ 1954789 h 1954789"/>
              <a:gd name="connsiteX3" fmla="*/ 0 w 11277600"/>
              <a:gd name="connsiteY3" fmla="*/ 1954789 h 1954789"/>
              <a:gd name="connsiteX4" fmla="*/ 0 w 11277600"/>
              <a:gd name="connsiteY4" fmla="*/ 0 h 1954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7600" h="1954789">
                <a:moveTo>
                  <a:pt x="0" y="0"/>
                </a:moveTo>
                <a:lnTo>
                  <a:pt x="11277600" y="0"/>
                </a:lnTo>
                <a:lnTo>
                  <a:pt x="11277600" y="1954789"/>
                </a:lnTo>
                <a:lnTo>
                  <a:pt x="0" y="1954789"/>
                </a:lnTo>
                <a:lnTo>
                  <a:pt x="0" y="0"/>
                </a:lnTo>
                <a:close/>
              </a:path>
            </a:pathLst>
          </a:custGeom>
          <a:solidFill>
            <a:srgbClr val="FFFFFF">
              <a:alpha val="90000"/>
              <a:hueOff val="0"/>
              <a:satOff val="0"/>
              <a:lumOff val="0"/>
              <a:alphaOff val="0"/>
            </a:srgbClr>
          </a:solidFill>
          <a:ln w="12700" cap="sq" cmpd="sng" algn="ctr">
            <a:solidFill>
              <a:srgbClr val="93D500">
                <a:hueOff val="0"/>
                <a:satOff val="0"/>
                <a:lumOff val="0"/>
                <a:alphaOff val="0"/>
              </a:srgbClr>
            </a:solidFill>
            <a:prstDash val="solid"/>
          </a:ln>
          <a:effectLst/>
        </p:spPr>
        <p:txBody>
          <a:bodyPr spcFirstLastPara="0" vert="horz" wrap="square" lIns="875267" tIns="749808" rIns="875267" bIns="128016" numCol="1" spcCol="1270" anchor="t" anchorCtr="0">
            <a:noAutofit/>
          </a:bodyPr>
          <a:lstStyle/>
          <a:p>
            <a:pPr marL="285750" marR="0" lvl="1" indent="-28575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endParaRPr kumimoji="0" lang="en-US" sz="1800" b="0" i="0" u="none" strike="noStrike" kern="0" cap="none" spc="0" normalizeH="0" baseline="0" noProof="0">
              <a:ln>
                <a:noFill/>
              </a:ln>
              <a:solidFill>
                <a:srgbClr val="40840B">
                  <a:lumMod val="50000"/>
                </a:srgbClr>
              </a:solidFill>
              <a:effectLst/>
              <a:uLnTx/>
              <a:uFillTx/>
              <a:latin typeface="Arial"/>
              <a:ea typeface="+mn-ea"/>
              <a:cs typeface="+mn-cs"/>
            </a:endParaRPr>
          </a:p>
        </p:txBody>
      </p:sp>
      <p:sp>
        <p:nvSpPr>
          <p:cNvPr id="9" name="TextBox 8">
            <a:extLst>
              <a:ext uri="{FF2B5EF4-FFF2-40B4-BE49-F238E27FC236}">
                <a16:creationId xmlns:a16="http://schemas.microsoft.com/office/drawing/2014/main" id="{014BD682-16D5-CCB7-8200-44D12285F2AB}"/>
              </a:ext>
            </a:extLst>
          </p:cNvPr>
          <p:cNvSpPr txBox="1"/>
          <p:nvPr/>
        </p:nvSpPr>
        <p:spPr>
          <a:xfrm>
            <a:off x="947451" y="1586100"/>
            <a:ext cx="10300771" cy="4478149"/>
          </a:xfrm>
          <a:prstGeom prst="rect">
            <a:avLst/>
          </a:prstGeom>
          <a:noFill/>
        </p:spPr>
        <p:txBody>
          <a:bodyPr wrap="square">
            <a:spAutoFit/>
          </a:bodyPr>
          <a:lstStyle/>
          <a:p>
            <a:pPr marL="0" marR="0" lvl="1" indent="0" algn="l" defTabSz="800100" rtl="0" eaLnBrk="1" fontAlgn="auto" latinLnBrk="0" hangingPunct="1">
              <a:lnSpc>
                <a:spcPct val="90000"/>
              </a:lnSpc>
              <a:spcBef>
                <a:spcPct val="0"/>
              </a:spcBef>
              <a:spcAft>
                <a:spcPct val="15000"/>
              </a:spcAft>
              <a:buClrTx/>
              <a:buSzTx/>
              <a:buFontTx/>
              <a:buNone/>
              <a:tabLst/>
              <a:defRPr/>
            </a:pPr>
            <a:r>
              <a:rPr kumimoji="0" lang="en-US" sz="2000" b="1" i="0" u="none" strike="noStrike" kern="1200" cap="none" spc="0" normalizeH="0" baseline="0" noProof="0" dirty="0">
                <a:ln>
                  <a:noFill/>
                </a:ln>
                <a:effectLst/>
                <a:uLnTx/>
                <a:uFillTx/>
                <a:latin typeface="Arial"/>
                <a:ea typeface="+mn-ea"/>
                <a:cs typeface="+mn-cs"/>
              </a:rPr>
              <a:t>Rate Workgroup and Provider Feedback</a:t>
            </a:r>
          </a:p>
          <a:p>
            <a:pPr marL="342900" marR="0" lvl="1" indent="-34290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a:ea typeface="+mn-ea"/>
                <a:cs typeface="+mn-cs"/>
              </a:rPr>
              <a:t>Discussion on appropriate timeframe for reporting </a:t>
            </a:r>
            <a:r>
              <a:rPr lang="en-US" sz="2000" dirty="0">
                <a:latin typeface="Arial"/>
              </a:rPr>
              <a:t>costs in </a:t>
            </a:r>
            <a:r>
              <a:rPr kumimoji="0" lang="en-US" sz="2000" b="0" i="0" u="none" strike="noStrike" kern="1200" cap="none" spc="0" normalizeH="0" baseline="0" noProof="0" dirty="0">
                <a:ln>
                  <a:noFill/>
                </a:ln>
                <a:effectLst/>
                <a:uLnTx/>
                <a:uFillTx/>
                <a:latin typeface="Arial"/>
                <a:ea typeface="+mn-ea"/>
                <a:cs typeface="+mn-cs"/>
              </a:rPr>
              <a:t>Provider Cost and Wage Survey</a:t>
            </a:r>
          </a:p>
          <a:p>
            <a:pPr marL="342900" marR="0" lvl="1" indent="-34290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a:ea typeface="+mn-ea"/>
                <a:cs typeface="+mn-cs"/>
              </a:rPr>
              <a:t>Necessity to review rates that were decreased in previous rate review efforts</a:t>
            </a:r>
          </a:p>
          <a:p>
            <a:pPr marL="342900" marR="0" lvl="1" indent="-34290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a:ea typeface="+mn-ea"/>
                <a:cs typeface="+mn-cs"/>
              </a:rPr>
              <a:t>Creating a process that could provide regular updates to account for inflation</a:t>
            </a:r>
          </a:p>
          <a:p>
            <a:pPr marL="342900" marR="0" lvl="1" indent="-34290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a:ea typeface="+mn-ea"/>
                <a:cs typeface="+mn-cs"/>
              </a:rPr>
              <a:t>Support for standardization of cost assumptions and rates across service arrays and populations</a:t>
            </a:r>
          </a:p>
          <a:p>
            <a:pPr marL="342900" marR="0" lvl="1" indent="-34290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a:ea typeface="+mn-ea"/>
                <a:cs typeface="+mn-cs"/>
              </a:rPr>
              <a:t>Acknowledgement for addressing provider feedback throughout the rate study</a:t>
            </a:r>
          </a:p>
          <a:p>
            <a:pPr marL="0" marR="0" lvl="1" algn="l" defTabSz="800100" rtl="0" eaLnBrk="1" fontAlgn="auto" latinLnBrk="0" hangingPunct="1">
              <a:lnSpc>
                <a:spcPct val="90000"/>
              </a:lnSpc>
              <a:spcBef>
                <a:spcPct val="0"/>
              </a:spcBef>
              <a:spcAft>
                <a:spcPct val="15000"/>
              </a:spcAft>
              <a:buClrTx/>
              <a:buSzTx/>
              <a:tabLst/>
              <a:defRPr/>
            </a:pPr>
            <a:endParaRPr lang="en-US" sz="2000" dirty="0">
              <a:latin typeface="Arial"/>
            </a:endParaRPr>
          </a:p>
          <a:p>
            <a:pPr marL="0" marR="0" lvl="1" algn="l" defTabSz="800100" rtl="0" eaLnBrk="1" fontAlgn="auto" latinLnBrk="0" hangingPunct="1">
              <a:lnSpc>
                <a:spcPct val="90000"/>
              </a:lnSpc>
              <a:spcBef>
                <a:spcPct val="0"/>
              </a:spcBef>
              <a:spcAft>
                <a:spcPct val="15000"/>
              </a:spcAft>
              <a:buClrTx/>
              <a:buSzTx/>
              <a:tabLst/>
              <a:defRPr/>
            </a:pPr>
            <a:r>
              <a:rPr kumimoji="0" lang="en-US" sz="2000" b="1" i="0" u="none" strike="noStrike" kern="1200" cap="none" spc="0" normalizeH="0" baseline="0" noProof="0" dirty="0">
                <a:ln>
                  <a:noFill/>
                </a:ln>
                <a:effectLst/>
                <a:uLnTx/>
                <a:uFillTx/>
                <a:latin typeface="Arial"/>
                <a:ea typeface="+mn-ea"/>
                <a:cs typeface="+mn-cs"/>
              </a:rPr>
              <a:t>Steering Committee Feedback</a:t>
            </a:r>
            <a:endParaRPr kumimoji="0" lang="en-US" sz="2000" b="0" i="0" u="none" strike="noStrike" kern="1200" cap="none" spc="0" normalizeH="0" baseline="0" noProof="0" dirty="0">
              <a:ln>
                <a:noFill/>
              </a:ln>
              <a:effectLst/>
              <a:uLnTx/>
              <a:uFillTx/>
              <a:latin typeface="Arial"/>
              <a:ea typeface="+mn-ea"/>
              <a:cs typeface="+mn-cs"/>
            </a:endParaRPr>
          </a:p>
          <a:p>
            <a:pPr marL="285750" marR="0" lvl="1" indent="-28575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2000" dirty="0">
                <a:latin typeface="Arial"/>
              </a:rPr>
              <a:t>Establishing a methodology that can be leveraged for periodical updates in the future</a:t>
            </a:r>
          </a:p>
          <a:p>
            <a:pPr marL="285750" marR="0" lvl="1" indent="-28575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a:ea typeface="+mn-ea"/>
                <a:cs typeface="+mn-cs"/>
              </a:rPr>
              <a:t>Accounting for geographic rate variations in rural, urban, and frontier areas</a:t>
            </a:r>
          </a:p>
          <a:p>
            <a:pPr marL="0" marR="0" lvl="1" algn="l" defTabSz="800100" rtl="0" eaLnBrk="1" fontAlgn="auto" latinLnBrk="0" hangingPunct="1">
              <a:lnSpc>
                <a:spcPct val="90000"/>
              </a:lnSpc>
              <a:spcBef>
                <a:spcPct val="0"/>
              </a:spcBef>
              <a:spcAft>
                <a:spcPct val="15000"/>
              </a:spcAft>
              <a:buClrTx/>
              <a:buSzTx/>
              <a:tabLst/>
              <a:defRPr/>
            </a:pPr>
            <a:endParaRPr kumimoji="0" lang="en-US" sz="2000" b="0" i="0" u="none" strike="noStrike" kern="1200" cap="none" spc="0" normalizeH="0" baseline="0" noProof="0" dirty="0">
              <a:ln>
                <a:noFill/>
              </a:ln>
              <a:effectLst/>
              <a:uLnTx/>
              <a:uFillTx/>
              <a:latin typeface="Arial"/>
              <a:ea typeface="+mn-ea"/>
              <a:cs typeface="+mn-cs"/>
            </a:endParaRPr>
          </a:p>
          <a:p>
            <a:pPr marL="342900" marR="0" lvl="1" indent="-34290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0840B">
                  <a:lumMod val="50000"/>
                </a:srgbClr>
              </a:solidFill>
              <a:effectLst/>
              <a:uLnTx/>
              <a:uFillTx/>
              <a:latin typeface="Arial"/>
              <a:ea typeface="+mn-ea"/>
              <a:cs typeface="+mn-cs"/>
            </a:endParaRPr>
          </a:p>
        </p:txBody>
      </p:sp>
      <p:sp>
        <p:nvSpPr>
          <p:cNvPr id="10" name="Freeform: Shape 9">
            <a:extLst>
              <a:ext uri="{FF2B5EF4-FFF2-40B4-BE49-F238E27FC236}">
                <a16:creationId xmlns:a16="http://schemas.microsoft.com/office/drawing/2014/main" id="{049ED1C0-B4FE-B2BB-51C3-65A9E7FF07C0}"/>
              </a:ext>
            </a:extLst>
          </p:cNvPr>
          <p:cNvSpPr/>
          <p:nvPr/>
        </p:nvSpPr>
        <p:spPr>
          <a:xfrm>
            <a:off x="1082019" y="1111836"/>
            <a:ext cx="9603187" cy="408028"/>
          </a:xfrm>
          <a:custGeom>
            <a:avLst/>
            <a:gdLst>
              <a:gd name="connsiteX0" fmla="*/ 0 w 7894320"/>
              <a:gd name="connsiteY0" fmla="*/ 106683 h 640088"/>
              <a:gd name="connsiteX1" fmla="*/ 106683 w 7894320"/>
              <a:gd name="connsiteY1" fmla="*/ 0 h 640088"/>
              <a:gd name="connsiteX2" fmla="*/ 7787637 w 7894320"/>
              <a:gd name="connsiteY2" fmla="*/ 0 h 640088"/>
              <a:gd name="connsiteX3" fmla="*/ 7894320 w 7894320"/>
              <a:gd name="connsiteY3" fmla="*/ 106683 h 640088"/>
              <a:gd name="connsiteX4" fmla="*/ 7894320 w 7894320"/>
              <a:gd name="connsiteY4" fmla="*/ 533405 h 640088"/>
              <a:gd name="connsiteX5" fmla="*/ 7787637 w 7894320"/>
              <a:gd name="connsiteY5" fmla="*/ 640088 h 640088"/>
              <a:gd name="connsiteX6" fmla="*/ 106683 w 7894320"/>
              <a:gd name="connsiteY6" fmla="*/ 640088 h 640088"/>
              <a:gd name="connsiteX7" fmla="*/ 0 w 7894320"/>
              <a:gd name="connsiteY7" fmla="*/ 533405 h 640088"/>
              <a:gd name="connsiteX8" fmla="*/ 0 w 7894320"/>
              <a:gd name="connsiteY8" fmla="*/ 106683 h 64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4320" h="640088">
                <a:moveTo>
                  <a:pt x="0" y="106683"/>
                </a:moveTo>
                <a:cubicBezTo>
                  <a:pt x="0" y="47764"/>
                  <a:pt x="47764" y="0"/>
                  <a:pt x="106683" y="0"/>
                </a:cubicBezTo>
                <a:lnTo>
                  <a:pt x="7787637" y="0"/>
                </a:lnTo>
                <a:cubicBezTo>
                  <a:pt x="7846556" y="0"/>
                  <a:pt x="7894320" y="47764"/>
                  <a:pt x="7894320" y="106683"/>
                </a:cubicBezTo>
                <a:lnTo>
                  <a:pt x="7894320" y="533405"/>
                </a:lnTo>
                <a:cubicBezTo>
                  <a:pt x="7894320" y="592324"/>
                  <a:pt x="7846556" y="640088"/>
                  <a:pt x="7787637" y="640088"/>
                </a:cubicBezTo>
                <a:lnTo>
                  <a:pt x="106683" y="640088"/>
                </a:lnTo>
                <a:cubicBezTo>
                  <a:pt x="47764" y="640088"/>
                  <a:pt x="0" y="592324"/>
                  <a:pt x="0" y="533405"/>
                </a:cubicBezTo>
                <a:lnTo>
                  <a:pt x="0" y="106683"/>
                </a:lnTo>
                <a:close/>
              </a:path>
            </a:pathLst>
          </a:custGeom>
          <a:solidFill>
            <a:srgbClr val="93D500">
              <a:hueOff val="0"/>
              <a:satOff val="0"/>
              <a:lumOff val="0"/>
              <a:alphaOff val="0"/>
            </a:srgbClr>
          </a:solidFill>
          <a:ln w="12700" cap="sq" cmpd="sng" algn="ctr">
            <a:solidFill>
              <a:srgbClr val="FFFFFF">
                <a:hueOff val="0"/>
                <a:satOff val="0"/>
                <a:lumOff val="0"/>
                <a:alphaOff val="0"/>
              </a:srgbClr>
            </a:solidFill>
            <a:prstDash val="solid"/>
          </a:ln>
          <a:effectLst/>
        </p:spPr>
        <p:txBody>
          <a:bodyPr spcFirstLastPara="0" vert="horz" wrap="square" lIns="329634" tIns="31247" rIns="329634" bIns="31247"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0" cap="none" spc="0" normalizeH="0" baseline="0" noProof="0">
                <a:ln>
                  <a:noFill/>
                </a:ln>
                <a:solidFill>
                  <a:srgbClr val="FFFFFF"/>
                </a:solidFill>
                <a:effectLst/>
                <a:uLnTx/>
                <a:uFillTx/>
                <a:latin typeface="Arial"/>
                <a:ea typeface="+mn-ea"/>
                <a:cs typeface="+mn-cs"/>
              </a:rPr>
              <a:t>Common Discussion Themes</a:t>
            </a:r>
          </a:p>
        </p:txBody>
      </p:sp>
    </p:spTree>
    <p:extLst>
      <p:ext uri="{BB962C8B-B14F-4D97-AF65-F5344CB8AC3E}">
        <p14:creationId xmlns:p14="http://schemas.microsoft.com/office/powerpoint/2010/main" val="667603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DB4E95-6489-E34E-A5E9-0FDD9AD2F0EB}"/>
              </a:ext>
            </a:extLst>
          </p:cNvPr>
          <p:cNvSpPr>
            <a:spLocks noGrp="1"/>
          </p:cNvSpPr>
          <p:nvPr>
            <p:ph type="title"/>
          </p:nvPr>
        </p:nvSpPr>
        <p:spPr>
          <a:xfrm>
            <a:off x="362211" y="54609"/>
            <a:ext cx="11007196" cy="1026794"/>
          </a:xfrm>
        </p:spPr>
        <p:txBody>
          <a:bodyPr/>
          <a:lstStyle/>
          <a:p>
            <a:r>
              <a:rPr lang="en-US" dirty="0"/>
              <a:t>HB 632 Engagement Initiatives</a:t>
            </a:r>
          </a:p>
        </p:txBody>
      </p:sp>
      <p:sp>
        <p:nvSpPr>
          <p:cNvPr id="5" name="Slide Number Placeholder 4">
            <a:extLst>
              <a:ext uri="{FF2B5EF4-FFF2-40B4-BE49-F238E27FC236}">
                <a16:creationId xmlns:a16="http://schemas.microsoft.com/office/drawing/2014/main" id="{E69E2D98-0959-6446-B8B2-1B52EE0A9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DF824-5DA6-8947-92A8-11800B62386F}" type="slidenum">
              <a:rPr kumimoji="0" 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 Placeholder 7">
            <a:extLst>
              <a:ext uri="{FF2B5EF4-FFF2-40B4-BE49-F238E27FC236}">
                <a16:creationId xmlns:a16="http://schemas.microsoft.com/office/drawing/2014/main" id="{E8D7353A-0402-C446-82B6-52CEC93B038F}"/>
              </a:ext>
            </a:extLst>
          </p:cNvPr>
          <p:cNvSpPr>
            <a:spLocks noGrp="1"/>
          </p:cNvSpPr>
          <p:nvPr>
            <p:ph type="body" idx="13"/>
          </p:nvPr>
        </p:nvSpPr>
        <p:spPr>
          <a:xfrm>
            <a:off x="362211" y="763703"/>
            <a:ext cx="11467578" cy="1759160"/>
          </a:xfrm>
        </p:spPr>
        <p:txBody>
          <a:bodyPr>
            <a:noAutofit/>
          </a:bodyPr>
          <a:lstStyle/>
          <a:p>
            <a:r>
              <a:rPr lang="en-US" sz="1800" dirty="0"/>
              <a:t>Montana’s Department of Public Health and Human Services (DPHHS) contracted with Guidehouse to conduct a comprehensive rate review of services provided in Adult Behavioral Health (ABH), Children’s Mental Health (CMH), Developmental Disabilities (DD) and Senior and Long Term Care (SLTC) programs. </a:t>
            </a:r>
          </a:p>
          <a:p>
            <a:pPr marL="285750" indent="-285750">
              <a:buFont typeface="Arial" panose="020B0604020202020204" pitchFamily="34" charset="0"/>
              <a:buChar char="•"/>
            </a:pPr>
            <a:r>
              <a:rPr lang="en-US" sz="1800" b="0" dirty="0">
                <a:solidFill>
                  <a:schemeClr val="tx1"/>
                </a:solidFill>
              </a:rPr>
              <a:t>The focus of the rate study was to address legislative requirements issued in 2021 through HB 632 Section 20 Subsection 2B. Specifically, HB 632 authorizes a provider rate study to determine the need for adjusting service rates to address the financial and service delivery impacts of COVID-19. </a:t>
            </a:r>
          </a:p>
        </p:txBody>
      </p:sp>
      <p:pic>
        <p:nvPicPr>
          <p:cNvPr id="3" name="Picture 2">
            <a:extLst>
              <a:ext uri="{FF2B5EF4-FFF2-40B4-BE49-F238E27FC236}">
                <a16:creationId xmlns:a16="http://schemas.microsoft.com/office/drawing/2014/main" id="{ED5FCF3C-E6E1-A436-4734-61C9D5B3C2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1704" y="2643783"/>
            <a:ext cx="7548591" cy="3530560"/>
          </a:xfrm>
          <a:prstGeom prst="rect">
            <a:avLst/>
          </a:prstGeom>
          <a:noFill/>
        </p:spPr>
      </p:pic>
    </p:spTree>
    <p:extLst>
      <p:ext uri="{BB962C8B-B14F-4D97-AF65-F5344CB8AC3E}">
        <p14:creationId xmlns:p14="http://schemas.microsoft.com/office/powerpoint/2010/main" val="1418665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5BB649-E8CE-4054-ADE9-D2A8858C35AE}"/>
              </a:ext>
            </a:extLst>
          </p:cNvPr>
          <p:cNvSpPr>
            <a:spLocks noGrp="1"/>
          </p:cNvSpPr>
          <p:nvPr>
            <p:ph type="title"/>
          </p:nvPr>
        </p:nvSpPr>
        <p:spPr>
          <a:xfrm>
            <a:off x="838199" y="365127"/>
            <a:ext cx="11071013" cy="1026794"/>
          </a:xfrm>
        </p:spPr>
        <p:txBody>
          <a:bodyPr/>
          <a:lstStyle/>
          <a:p>
            <a:r>
              <a:rPr lang="en-US" dirty="0"/>
              <a:t>Rate Study Stakeholder Feedback (cont.)</a:t>
            </a:r>
          </a:p>
        </p:txBody>
      </p:sp>
      <p:sp>
        <p:nvSpPr>
          <p:cNvPr id="5" name="Slide Number Placeholder 4">
            <a:extLst>
              <a:ext uri="{FF2B5EF4-FFF2-40B4-BE49-F238E27FC236}">
                <a16:creationId xmlns:a16="http://schemas.microsoft.com/office/drawing/2014/main" id="{02217128-3E12-470D-8195-51837A9756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DF824-5DA6-8947-92A8-11800B62386F}" type="slidenum">
              <a:rPr kumimoji="0" 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Freeform: Shape 7">
            <a:extLst>
              <a:ext uri="{FF2B5EF4-FFF2-40B4-BE49-F238E27FC236}">
                <a16:creationId xmlns:a16="http://schemas.microsoft.com/office/drawing/2014/main" id="{A87EDB8E-702A-2BFD-C046-80897957BFF9}"/>
              </a:ext>
            </a:extLst>
          </p:cNvPr>
          <p:cNvSpPr/>
          <p:nvPr/>
        </p:nvSpPr>
        <p:spPr>
          <a:xfrm>
            <a:off x="799619" y="1306015"/>
            <a:ext cx="10592762" cy="5050718"/>
          </a:xfrm>
          <a:custGeom>
            <a:avLst/>
            <a:gdLst>
              <a:gd name="connsiteX0" fmla="*/ 0 w 11277600"/>
              <a:gd name="connsiteY0" fmla="*/ 0 h 1954789"/>
              <a:gd name="connsiteX1" fmla="*/ 11277600 w 11277600"/>
              <a:gd name="connsiteY1" fmla="*/ 0 h 1954789"/>
              <a:gd name="connsiteX2" fmla="*/ 11277600 w 11277600"/>
              <a:gd name="connsiteY2" fmla="*/ 1954789 h 1954789"/>
              <a:gd name="connsiteX3" fmla="*/ 0 w 11277600"/>
              <a:gd name="connsiteY3" fmla="*/ 1954789 h 1954789"/>
              <a:gd name="connsiteX4" fmla="*/ 0 w 11277600"/>
              <a:gd name="connsiteY4" fmla="*/ 0 h 1954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7600" h="1954789">
                <a:moveTo>
                  <a:pt x="0" y="0"/>
                </a:moveTo>
                <a:lnTo>
                  <a:pt x="11277600" y="0"/>
                </a:lnTo>
                <a:lnTo>
                  <a:pt x="11277600" y="1954789"/>
                </a:lnTo>
                <a:lnTo>
                  <a:pt x="0" y="1954789"/>
                </a:lnTo>
                <a:lnTo>
                  <a:pt x="0" y="0"/>
                </a:lnTo>
                <a:close/>
              </a:path>
            </a:pathLst>
          </a:custGeom>
          <a:solidFill>
            <a:srgbClr val="FFFFFF">
              <a:alpha val="90000"/>
              <a:hueOff val="0"/>
              <a:satOff val="0"/>
              <a:lumOff val="0"/>
              <a:alphaOff val="0"/>
            </a:srgbClr>
          </a:solidFill>
          <a:ln w="12700" cap="sq" cmpd="sng" algn="ctr">
            <a:solidFill>
              <a:srgbClr val="93D500">
                <a:hueOff val="0"/>
                <a:satOff val="0"/>
                <a:lumOff val="0"/>
                <a:alphaOff val="0"/>
              </a:srgbClr>
            </a:solidFill>
            <a:prstDash val="solid"/>
          </a:ln>
          <a:effectLst/>
        </p:spPr>
        <p:txBody>
          <a:bodyPr spcFirstLastPara="0" vert="horz" wrap="square" lIns="875267" tIns="749808" rIns="875267" bIns="128016" numCol="1" spcCol="1270" anchor="t" anchorCtr="0">
            <a:noAutofit/>
          </a:bodyPr>
          <a:lstStyle/>
          <a:p>
            <a:pPr marL="285750" marR="0" lvl="1" indent="-28575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endParaRPr kumimoji="0" lang="en-US" sz="1800" b="0" i="0" u="none" strike="noStrike" kern="0" cap="none" spc="0" normalizeH="0" baseline="0" noProof="0">
              <a:ln>
                <a:noFill/>
              </a:ln>
              <a:solidFill>
                <a:srgbClr val="40840B">
                  <a:lumMod val="50000"/>
                </a:srgbClr>
              </a:solidFill>
              <a:effectLst/>
              <a:uLnTx/>
              <a:uFillTx/>
              <a:latin typeface="Arial"/>
              <a:ea typeface="+mn-ea"/>
              <a:cs typeface="+mn-cs"/>
            </a:endParaRPr>
          </a:p>
        </p:txBody>
      </p:sp>
      <p:sp>
        <p:nvSpPr>
          <p:cNvPr id="9" name="TextBox 8">
            <a:extLst>
              <a:ext uri="{FF2B5EF4-FFF2-40B4-BE49-F238E27FC236}">
                <a16:creationId xmlns:a16="http://schemas.microsoft.com/office/drawing/2014/main" id="{014BD682-16D5-CCB7-8200-44D12285F2AB}"/>
              </a:ext>
            </a:extLst>
          </p:cNvPr>
          <p:cNvSpPr txBox="1"/>
          <p:nvPr/>
        </p:nvSpPr>
        <p:spPr>
          <a:xfrm>
            <a:off x="925417" y="1586100"/>
            <a:ext cx="10333822" cy="4385816"/>
          </a:xfrm>
          <a:prstGeom prst="rect">
            <a:avLst/>
          </a:prstGeom>
          <a:noFill/>
        </p:spPr>
        <p:txBody>
          <a:bodyPr wrap="square">
            <a:spAutoFit/>
          </a:bodyPr>
          <a:lstStyle/>
          <a:p>
            <a:pPr marL="0" marR="0" lvl="1" indent="0" algn="l" defTabSz="800100" rtl="0" eaLnBrk="1" fontAlgn="auto" latinLnBrk="0" hangingPunct="1">
              <a:lnSpc>
                <a:spcPct val="90000"/>
              </a:lnSpc>
              <a:spcBef>
                <a:spcPct val="0"/>
              </a:spcBef>
              <a:spcAft>
                <a:spcPct val="15000"/>
              </a:spcAft>
              <a:buClrTx/>
              <a:buSzTx/>
              <a:buFontTx/>
              <a:buNone/>
              <a:tabLst/>
              <a:defRPr/>
            </a:pPr>
            <a:r>
              <a:rPr kumimoji="0" lang="en-US" sz="2000" b="1" i="0" u="none" strike="noStrike" kern="1200" cap="none" spc="0" normalizeH="0" baseline="0" noProof="0" dirty="0">
                <a:ln>
                  <a:noFill/>
                </a:ln>
                <a:effectLst/>
                <a:uLnTx/>
                <a:uFillTx/>
                <a:latin typeface="Arial"/>
                <a:ea typeface="+mn-ea"/>
                <a:cs typeface="+mn-cs"/>
              </a:rPr>
              <a:t>Union Meeting Feedback</a:t>
            </a:r>
          </a:p>
          <a:p>
            <a:pPr marL="285750" marR="0" lvl="1" indent="-28575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2000" dirty="0">
                <a:latin typeface="Arial"/>
              </a:rPr>
              <a:t>Consideration for the impact of inflation assumption on direct care provider’s purchasing power </a:t>
            </a:r>
          </a:p>
          <a:p>
            <a:pPr marL="285750" marR="0" lvl="1" indent="-28575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2000" dirty="0">
                <a:latin typeface="Arial"/>
              </a:rPr>
              <a:t>Acknowledgement of accuracy of hourly wages and alignment with current costs</a:t>
            </a:r>
          </a:p>
          <a:p>
            <a:pPr marL="0" marR="0" lvl="1" algn="l" defTabSz="800100" rtl="0" eaLnBrk="1" fontAlgn="auto" latinLnBrk="0" hangingPunct="1">
              <a:lnSpc>
                <a:spcPct val="90000"/>
              </a:lnSpc>
              <a:spcBef>
                <a:spcPct val="0"/>
              </a:spcBef>
              <a:spcAft>
                <a:spcPct val="15000"/>
              </a:spcAft>
              <a:buClrTx/>
              <a:buSzTx/>
              <a:tabLst/>
              <a:defRPr/>
            </a:pPr>
            <a:endParaRPr kumimoji="0" lang="en-US" sz="2000" b="0" i="0" u="none" strike="noStrike" kern="1200" cap="none" spc="0" normalizeH="0" baseline="0" noProof="0" dirty="0">
              <a:ln>
                <a:noFill/>
              </a:ln>
              <a:effectLst/>
              <a:uLnTx/>
              <a:uFillTx/>
              <a:latin typeface="Arial"/>
              <a:ea typeface="+mn-ea"/>
              <a:cs typeface="+mn-cs"/>
            </a:endParaRPr>
          </a:p>
          <a:p>
            <a:pPr marL="0" marR="0" lvl="1" indent="0" algn="l" defTabSz="800100" rtl="0" eaLnBrk="1" fontAlgn="auto" latinLnBrk="0" hangingPunct="1">
              <a:lnSpc>
                <a:spcPct val="90000"/>
              </a:lnSpc>
              <a:spcBef>
                <a:spcPct val="0"/>
              </a:spcBef>
              <a:spcAft>
                <a:spcPct val="15000"/>
              </a:spcAft>
              <a:buClrTx/>
              <a:buSzTx/>
              <a:buFontTx/>
              <a:buNone/>
              <a:tabLst/>
              <a:defRPr/>
            </a:pPr>
            <a:r>
              <a:rPr kumimoji="0" lang="en-US" sz="2000" b="1" i="0" u="none" strike="noStrike" kern="1200" cap="none" spc="0" normalizeH="0" baseline="0" noProof="0" dirty="0">
                <a:ln>
                  <a:noFill/>
                </a:ln>
                <a:effectLst/>
                <a:uLnTx/>
                <a:uFillTx/>
                <a:latin typeface="Arial"/>
                <a:ea typeface="+mn-ea"/>
                <a:cs typeface="+mn-cs"/>
              </a:rPr>
              <a:t>Participant Feedback</a:t>
            </a:r>
          </a:p>
          <a:p>
            <a:pPr marL="285750" marR="0" lvl="1" indent="-28575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a:ea typeface="+mn-ea"/>
                <a:cs typeface="+mn-cs"/>
              </a:rPr>
              <a:t>Concerns about being able to hire workers and caregivers and turnover in the industry, especially due to market competition and wages</a:t>
            </a:r>
          </a:p>
          <a:p>
            <a:pPr marL="285750" marR="0" lvl="1" indent="-28575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a:ea typeface="+mn-ea"/>
                <a:cs typeface="+mn-cs"/>
              </a:rPr>
              <a:t>Participants noted the lack of choice in providers, specifically in more rural parts of the state</a:t>
            </a:r>
          </a:p>
          <a:p>
            <a:pPr marL="285750" marR="0" lvl="1" indent="-28575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a:ea typeface="+mn-ea"/>
                <a:cs typeface="+mn-cs"/>
              </a:rPr>
              <a:t>Participants advocated for better training and resources for workers, specifically caregivers, and promoting the concept of a “career” </a:t>
            </a:r>
          </a:p>
          <a:p>
            <a:pPr marL="285750" marR="0" lvl="1" indent="-28575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40840B">
                  <a:lumMod val="50000"/>
                </a:srgbClr>
              </a:solidFill>
              <a:effectLst/>
              <a:uLnTx/>
              <a:uFillTx/>
              <a:latin typeface="Arial"/>
              <a:ea typeface="+mn-ea"/>
              <a:cs typeface="+mn-cs"/>
            </a:endParaRPr>
          </a:p>
          <a:p>
            <a:pPr marL="342900" marR="0" lvl="1" indent="-34290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0840B">
                  <a:lumMod val="50000"/>
                </a:srgbClr>
              </a:solidFill>
              <a:effectLst/>
              <a:uLnTx/>
              <a:uFillTx/>
              <a:latin typeface="Arial"/>
              <a:ea typeface="+mn-ea"/>
              <a:cs typeface="+mn-cs"/>
            </a:endParaRPr>
          </a:p>
        </p:txBody>
      </p:sp>
      <p:sp>
        <p:nvSpPr>
          <p:cNvPr id="10" name="Freeform: Shape 9">
            <a:extLst>
              <a:ext uri="{FF2B5EF4-FFF2-40B4-BE49-F238E27FC236}">
                <a16:creationId xmlns:a16="http://schemas.microsoft.com/office/drawing/2014/main" id="{049ED1C0-B4FE-B2BB-51C3-65A9E7FF07C0}"/>
              </a:ext>
            </a:extLst>
          </p:cNvPr>
          <p:cNvSpPr/>
          <p:nvPr/>
        </p:nvSpPr>
        <p:spPr>
          <a:xfrm>
            <a:off x="1082019" y="1111836"/>
            <a:ext cx="9603187" cy="408028"/>
          </a:xfrm>
          <a:custGeom>
            <a:avLst/>
            <a:gdLst>
              <a:gd name="connsiteX0" fmla="*/ 0 w 7894320"/>
              <a:gd name="connsiteY0" fmla="*/ 106683 h 640088"/>
              <a:gd name="connsiteX1" fmla="*/ 106683 w 7894320"/>
              <a:gd name="connsiteY1" fmla="*/ 0 h 640088"/>
              <a:gd name="connsiteX2" fmla="*/ 7787637 w 7894320"/>
              <a:gd name="connsiteY2" fmla="*/ 0 h 640088"/>
              <a:gd name="connsiteX3" fmla="*/ 7894320 w 7894320"/>
              <a:gd name="connsiteY3" fmla="*/ 106683 h 640088"/>
              <a:gd name="connsiteX4" fmla="*/ 7894320 w 7894320"/>
              <a:gd name="connsiteY4" fmla="*/ 533405 h 640088"/>
              <a:gd name="connsiteX5" fmla="*/ 7787637 w 7894320"/>
              <a:gd name="connsiteY5" fmla="*/ 640088 h 640088"/>
              <a:gd name="connsiteX6" fmla="*/ 106683 w 7894320"/>
              <a:gd name="connsiteY6" fmla="*/ 640088 h 640088"/>
              <a:gd name="connsiteX7" fmla="*/ 0 w 7894320"/>
              <a:gd name="connsiteY7" fmla="*/ 533405 h 640088"/>
              <a:gd name="connsiteX8" fmla="*/ 0 w 7894320"/>
              <a:gd name="connsiteY8" fmla="*/ 106683 h 64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4320" h="640088">
                <a:moveTo>
                  <a:pt x="0" y="106683"/>
                </a:moveTo>
                <a:cubicBezTo>
                  <a:pt x="0" y="47764"/>
                  <a:pt x="47764" y="0"/>
                  <a:pt x="106683" y="0"/>
                </a:cubicBezTo>
                <a:lnTo>
                  <a:pt x="7787637" y="0"/>
                </a:lnTo>
                <a:cubicBezTo>
                  <a:pt x="7846556" y="0"/>
                  <a:pt x="7894320" y="47764"/>
                  <a:pt x="7894320" y="106683"/>
                </a:cubicBezTo>
                <a:lnTo>
                  <a:pt x="7894320" y="533405"/>
                </a:lnTo>
                <a:cubicBezTo>
                  <a:pt x="7894320" y="592324"/>
                  <a:pt x="7846556" y="640088"/>
                  <a:pt x="7787637" y="640088"/>
                </a:cubicBezTo>
                <a:lnTo>
                  <a:pt x="106683" y="640088"/>
                </a:lnTo>
                <a:cubicBezTo>
                  <a:pt x="47764" y="640088"/>
                  <a:pt x="0" y="592324"/>
                  <a:pt x="0" y="533405"/>
                </a:cubicBezTo>
                <a:lnTo>
                  <a:pt x="0" y="106683"/>
                </a:lnTo>
                <a:close/>
              </a:path>
            </a:pathLst>
          </a:custGeom>
          <a:solidFill>
            <a:srgbClr val="93D500">
              <a:hueOff val="0"/>
              <a:satOff val="0"/>
              <a:lumOff val="0"/>
              <a:alphaOff val="0"/>
            </a:srgbClr>
          </a:solidFill>
          <a:ln w="12700" cap="sq" cmpd="sng" algn="ctr">
            <a:solidFill>
              <a:srgbClr val="FFFFFF">
                <a:hueOff val="0"/>
                <a:satOff val="0"/>
                <a:lumOff val="0"/>
                <a:alphaOff val="0"/>
              </a:srgbClr>
            </a:solidFill>
            <a:prstDash val="solid"/>
          </a:ln>
          <a:effectLst/>
        </p:spPr>
        <p:txBody>
          <a:bodyPr spcFirstLastPara="0" vert="horz" wrap="square" lIns="329634" tIns="31247" rIns="329634" bIns="31247"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0" cap="none" spc="0" normalizeH="0" baseline="0" noProof="0">
                <a:ln>
                  <a:noFill/>
                </a:ln>
                <a:solidFill>
                  <a:srgbClr val="FFFFFF"/>
                </a:solidFill>
                <a:effectLst/>
                <a:uLnTx/>
                <a:uFillTx/>
                <a:latin typeface="Arial"/>
                <a:ea typeface="+mn-ea"/>
                <a:cs typeface="+mn-cs"/>
              </a:rPr>
              <a:t>Common Discussion Themes</a:t>
            </a:r>
          </a:p>
        </p:txBody>
      </p:sp>
    </p:spTree>
    <p:extLst>
      <p:ext uri="{BB962C8B-B14F-4D97-AF65-F5344CB8AC3E}">
        <p14:creationId xmlns:p14="http://schemas.microsoft.com/office/powerpoint/2010/main" val="395572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DB4E95-6489-E34E-A5E9-0FDD9AD2F0EB}"/>
              </a:ext>
            </a:extLst>
          </p:cNvPr>
          <p:cNvSpPr>
            <a:spLocks noGrp="1"/>
          </p:cNvSpPr>
          <p:nvPr>
            <p:ph type="title"/>
          </p:nvPr>
        </p:nvSpPr>
        <p:spPr>
          <a:xfrm>
            <a:off x="265323" y="54609"/>
            <a:ext cx="10515600" cy="1026794"/>
          </a:xfrm>
        </p:spPr>
        <p:txBody>
          <a:bodyPr/>
          <a:lstStyle/>
          <a:p>
            <a:r>
              <a:rPr lang="en-US"/>
              <a:t>Fiscal Impact Analysis – Federal and State</a:t>
            </a:r>
            <a:br>
              <a:rPr lang="en-US"/>
            </a:br>
            <a:r>
              <a:rPr lang="en-US"/>
              <a:t>(Add-Ons Excluded)</a:t>
            </a:r>
          </a:p>
        </p:txBody>
      </p:sp>
      <p:sp>
        <p:nvSpPr>
          <p:cNvPr id="5" name="Slide Number Placeholder 4">
            <a:extLst>
              <a:ext uri="{FF2B5EF4-FFF2-40B4-BE49-F238E27FC236}">
                <a16:creationId xmlns:a16="http://schemas.microsoft.com/office/drawing/2014/main" id="{E69E2D98-0959-6446-B8B2-1B52EE0A9023}"/>
              </a:ext>
            </a:extLst>
          </p:cNvPr>
          <p:cNvSpPr>
            <a:spLocks noGrp="1"/>
          </p:cNvSpPr>
          <p:nvPr>
            <p:ph type="sldNum" sz="quarter" idx="12"/>
          </p:nvPr>
        </p:nvSpPr>
        <p:spPr/>
        <p:txBody>
          <a:bodyPr/>
          <a:lstStyle/>
          <a:p>
            <a:fld id="{A5ADF824-5DA6-8947-92A8-11800B62386F}" type="slidenum">
              <a:rPr lang="en-US" smtClean="0"/>
              <a:t>41</a:t>
            </a:fld>
            <a:endParaRPr lang="en-US"/>
          </a:p>
        </p:txBody>
      </p:sp>
      <p:sp>
        <p:nvSpPr>
          <p:cNvPr id="8" name="Text Placeholder 7">
            <a:extLst>
              <a:ext uri="{FF2B5EF4-FFF2-40B4-BE49-F238E27FC236}">
                <a16:creationId xmlns:a16="http://schemas.microsoft.com/office/drawing/2014/main" id="{E8D7353A-0402-C446-82B6-52CEC93B038F}"/>
              </a:ext>
            </a:extLst>
          </p:cNvPr>
          <p:cNvSpPr>
            <a:spLocks noGrp="1"/>
          </p:cNvSpPr>
          <p:nvPr>
            <p:ph type="body" idx="13"/>
          </p:nvPr>
        </p:nvSpPr>
        <p:spPr>
          <a:xfrm>
            <a:off x="265323" y="765924"/>
            <a:ext cx="10515600" cy="630957"/>
          </a:xfrm>
        </p:spPr>
        <p:txBody>
          <a:bodyPr>
            <a:noAutofit/>
          </a:bodyPr>
          <a:lstStyle/>
          <a:p>
            <a:r>
              <a:rPr lang="en-US" sz="2000"/>
              <a:t>Overall Fiscal Impact includes state and federal share.</a:t>
            </a:r>
          </a:p>
        </p:txBody>
      </p:sp>
      <p:graphicFrame>
        <p:nvGraphicFramePr>
          <p:cNvPr id="12" name="Table 11">
            <a:extLst>
              <a:ext uri="{FF2B5EF4-FFF2-40B4-BE49-F238E27FC236}">
                <a16:creationId xmlns:a16="http://schemas.microsoft.com/office/drawing/2014/main" id="{9266530A-F383-4301-834F-2B124AEA0380}"/>
              </a:ext>
            </a:extLst>
          </p:cNvPr>
          <p:cNvGraphicFramePr>
            <a:graphicFrameLocks noGrp="1"/>
          </p:cNvGraphicFramePr>
          <p:nvPr>
            <p:extLst>
              <p:ext uri="{D42A27DB-BD31-4B8C-83A1-F6EECF244321}">
                <p14:modId xmlns:p14="http://schemas.microsoft.com/office/powerpoint/2010/main" val="1473939951"/>
              </p:ext>
            </p:extLst>
          </p:nvPr>
        </p:nvGraphicFramePr>
        <p:xfrm>
          <a:off x="363556" y="1496053"/>
          <a:ext cx="11347374" cy="2870400"/>
        </p:xfrm>
        <a:graphic>
          <a:graphicData uri="http://schemas.openxmlformats.org/drawingml/2006/table">
            <a:tbl>
              <a:tblPr/>
              <a:tblGrid>
                <a:gridCol w="1410160">
                  <a:extLst>
                    <a:ext uri="{9D8B030D-6E8A-4147-A177-3AD203B41FA5}">
                      <a16:colId xmlns:a16="http://schemas.microsoft.com/office/drawing/2014/main" val="2093925141"/>
                    </a:ext>
                  </a:extLst>
                </a:gridCol>
                <a:gridCol w="1711287">
                  <a:extLst>
                    <a:ext uri="{9D8B030D-6E8A-4147-A177-3AD203B41FA5}">
                      <a16:colId xmlns:a16="http://schemas.microsoft.com/office/drawing/2014/main" val="167968594"/>
                    </a:ext>
                  </a:extLst>
                </a:gridCol>
                <a:gridCol w="1711287">
                  <a:extLst>
                    <a:ext uri="{9D8B030D-6E8A-4147-A177-3AD203B41FA5}">
                      <a16:colId xmlns:a16="http://schemas.microsoft.com/office/drawing/2014/main" val="822064295"/>
                    </a:ext>
                  </a:extLst>
                </a:gridCol>
                <a:gridCol w="1711287">
                  <a:extLst>
                    <a:ext uri="{9D8B030D-6E8A-4147-A177-3AD203B41FA5}">
                      <a16:colId xmlns:a16="http://schemas.microsoft.com/office/drawing/2014/main" val="534569197"/>
                    </a:ext>
                  </a:extLst>
                </a:gridCol>
                <a:gridCol w="914400">
                  <a:extLst>
                    <a:ext uri="{9D8B030D-6E8A-4147-A177-3AD203B41FA5}">
                      <a16:colId xmlns:a16="http://schemas.microsoft.com/office/drawing/2014/main" val="2250307175"/>
                    </a:ext>
                  </a:extLst>
                </a:gridCol>
                <a:gridCol w="1399142">
                  <a:extLst>
                    <a:ext uri="{9D8B030D-6E8A-4147-A177-3AD203B41FA5}">
                      <a16:colId xmlns:a16="http://schemas.microsoft.com/office/drawing/2014/main" val="2990862204"/>
                    </a:ext>
                  </a:extLst>
                </a:gridCol>
                <a:gridCol w="1101687">
                  <a:extLst>
                    <a:ext uri="{9D8B030D-6E8A-4147-A177-3AD203B41FA5}">
                      <a16:colId xmlns:a16="http://schemas.microsoft.com/office/drawing/2014/main" val="234980430"/>
                    </a:ext>
                  </a:extLst>
                </a:gridCol>
                <a:gridCol w="1388124">
                  <a:extLst>
                    <a:ext uri="{9D8B030D-6E8A-4147-A177-3AD203B41FA5}">
                      <a16:colId xmlns:a16="http://schemas.microsoft.com/office/drawing/2014/main" val="2098045731"/>
                    </a:ext>
                  </a:extLst>
                </a:gridCol>
              </a:tblGrid>
              <a:tr h="463082">
                <a:tc>
                  <a:txBody>
                    <a:bodyPr/>
                    <a:lstStyle/>
                    <a:p>
                      <a:pPr algn="ctr" fontAlgn="b"/>
                      <a:r>
                        <a:rPr lang="en-US" sz="1800" b="1" i="0" u="none" strike="noStrike">
                          <a:solidFill>
                            <a:srgbClr val="000000"/>
                          </a:solidFill>
                          <a:effectLst/>
                          <a:latin typeface="Arial" panose="020B0604020202020204" pitchFamily="34" charset="0"/>
                        </a:rPr>
                        <a:t>By Population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800" b="1" i="0" u="none" strike="noStrike">
                          <a:solidFill>
                            <a:srgbClr val="000000"/>
                          </a:solidFill>
                          <a:effectLst/>
                          <a:latin typeface="Arial" panose="020B0604020202020204" pitchFamily="34" charset="0"/>
                        </a:rPr>
                        <a:t>Paid in SFY20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800" b="1" i="0" u="none" strike="noStrike">
                          <a:solidFill>
                            <a:srgbClr val="000000"/>
                          </a:solidFill>
                          <a:effectLst/>
                          <a:latin typeface="Arial" panose="020B0604020202020204" pitchFamily="34" charset="0"/>
                        </a:rPr>
                        <a:t>Paid at SFY22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800" b="1" i="0" u="none" strike="noStrike">
                          <a:solidFill>
                            <a:srgbClr val="000000"/>
                          </a:solidFill>
                          <a:effectLst/>
                          <a:latin typeface="Arial" panose="020B0604020202020204" pitchFamily="34" charset="0"/>
                        </a:rPr>
                        <a:t>Benchmark Cost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800" b="1" i="0" u="none" strike="noStrike">
                          <a:solidFill>
                            <a:srgbClr val="000000"/>
                          </a:solidFill>
                          <a:effectLst/>
                          <a:latin typeface="Arial" panose="020B0604020202020204" pitchFamily="34" charset="0"/>
                        </a:rPr>
                        <a:t>Change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800" b="1" i="0" u="none" strike="noStrike">
                          <a:solidFill>
                            <a:srgbClr val="000000"/>
                          </a:solidFill>
                          <a:effectLst/>
                          <a:latin typeface="Arial" panose="020B0604020202020204" pitchFamily="34" charset="0"/>
                        </a:rPr>
                        <a:t>Difference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800" b="1" i="0" u="none" strike="noStrike">
                          <a:solidFill>
                            <a:srgbClr val="000000"/>
                          </a:solidFill>
                          <a:effectLst/>
                          <a:latin typeface="Arial" panose="020B0604020202020204" pitchFamily="34" charset="0"/>
                        </a:rPr>
                        <a:t>SFY22 % of Total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800" b="1" i="0" u="none" strike="noStrike">
                          <a:solidFill>
                            <a:srgbClr val="000000"/>
                          </a:solidFill>
                          <a:effectLst/>
                          <a:latin typeface="Arial" panose="020B0604020202020204" pitchFamily="34" charset="0"/>
                        </a:rPr>
                        <a:t>Benchmark % of Total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381637384"/>
                  </a:ext>
                </a:extLst>
              </a:tr>
              <a:tr h="463082">
                <a:tc>
                  <a:txBody>
                    <a:bodyPr/>
                    <a:lstStyle/>
                    <a:p>
                      <a:pPr algn="ctr" fontAlgn="b"/>
                      <a:r>
                        <a:rPr lang="en-US" sz="1800" b="1" i="0" u="none" strike="noStrike">
                          <a:solidFill>
                            <a:srgbClr val="000000"/>
                          </a:solidFill>
                          <a:effectLst/>
                          <a:latin typeface="Arial" panose="020B060402020202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Arial" panose="020B0604020202020204" pitchFamily="34" charset="0"/>
                        </a:rPr>
                        <a:t>$339,205,457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Arial" panose="020B0604020202020204" pitchFamily="34" charset="0"/>
                        </a:rPr>
                        <a:t>$365,844,127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Arial" panose="020B0604020202020204" pitchFamily="34" charset="0"/>
                        </a:rPr>
                        <a:t>$457,954,972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Arial" panose="020B0604020202020204" pitchFamily="34" charset="0"/>
                        </a:rPr>
                        <a:t>25.2%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Arial" panose="020B0604020202020204" pitchFamily="34" charset="0"/>
                        </a:rPr>
                        <a:t>$92,110,846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0356496"/>
                  </a:ext>
                </a:extLst>
              </a:tr>
              <a:tr h="463082">
                <a:tc>
                  <a:txBody>
                    <a:bodyPr/>
                    <a:lstStyle/>
                    <a:p>
                      <a:pPr algn="ctr" fontAlgn="b"/>
                      <a:r>
                        <a:rPr lang="en-US" sz="1800" b="0" i="0" u="none" strike="noStrike">
                          <a:solidFill>
                            <a:srgbClr val="000000"/>
                          </a:solidFill>
                          <a:effectLst/>
                          <a:latin typeface="Arial" panose="020B0604020202020204" pitchFamily="34" charset="0"/>
                        </a:rPr>
                        <a:t>AMDD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$57,560,816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$63,582,882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$74,660,009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17.4%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$11,077,127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17.4%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16.3%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5641997"/>
                  </a:ext>
                </a:extLst>
              </a:tr>
              <a:tr h="463082">
                <a:tc>
                  <a:txBody>
                    <a:bodyPr/>
                    <a:lstStyle/>
                    <a:p>
                      <a:pPr algn="ctr" fontAlgn="b"/>
                      <a:r>
                        <a:rPr lang="en-US" sz="1800" b="0" i="0" u="none" strike="noStrike">
                          <a:solidFill>
                            <a:srgbClr val="000000"/>
                          </a:solidFill>
                          <a:effectLst/>
                          <a:latin typeface="Arial" panose="020B0604020202020204" pitchFamily="34" charset="0"/>
                        </a:rPr>
                        <a:t>CMH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$76,950,314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$79,515,051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$90,863,588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14.3%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$11,348,537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21.7%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19.8%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1333022"/>
                  </a:ext>
                </a:extLst>
              </a:tr>
              <a:tr h="463082">
                <a:tc>
                  <a:txBody>
                    <a:bodyPr/>
                    <a:lstStyle/>
                    <a:p>
                      <a:pPr algn="ctr" fontAlgn="b"/>
                      <a:r>
                        <a:rPr lang="en-US" sz="1800" b="0" i="0" u="none" strike="noStrike">
                          <a:solidFill>
                            <a:srgbClr val="000000"/>
                          </a:solidFill>
                          <a:effectLst/>
                          <a:latin typeface="Arial" panose="020B0604020202020204" pitchFamily="34" charset="0"/>
                        </a:rPr>
                        <a:t>DSD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$124,042,776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$130,932,959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$164,716,686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25.8%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$33,783,727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35.8%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36.0%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0691716"/>
                  </a:ext>
                </a:extLst>
              </a:tr>
              <a:tr h="463082">
                <a:tc>
                  <a:txBody>
                    <a:bodyPr/>
                    <a:lstStyle/>
                    <a:p>
                      <a:pPr algn="ctr" fontAlgn="b"/>
                      <a:r>
                        <a:rPr lang="en-US" sz="1800" b="0" i="0" u="none" strike="noStrike">
                          <a:solidFill>
                            <a:srgbClr val="000000"/>
                          </a:solidFill>
                          <a:effectLst/>
                          <a:latin typeface="Arial" panose="020B0604020202020204" pitchFamily="34" charset="0"/>
                        </a:rPr>
                        <a:t>SLTC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$80,651,551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$91,813,235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$127,714,690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39.1%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$35,901,454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25.1%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27.9%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773207"/>
                  </a:ext>
                </a:extLst>
              </a:tr>
            </a:tbl>
          </a:graphicData>
        </a:graphic>
      </p:graphicFrame>
      <p:sp>
        <p:nvSpPr>
          <p:cNvPr id="7" name="TextBox 6">
            <a:extLst>
              <a:ext uri="{FF2B5EF4-FFF2-40B4-BE49-F238E27FC236}">
                <a16:creationId xmlns:a16="http://schemas.microsoft.com/office/drawing/2014/main" id="{DD595173-255E-4ECB-97C3-A2939FADA10D}"/>
              </a:ext>
            </a:extLst>
          </p:cNvPr>
          <p:cNvSpPr txBox="1"/>
          <p:nvPr/>
        </p:nvSpPr>
        <p:spPr>
          <a:xfrm>
            <a:off x="363556" y="4542226"/>
            <a:ext cx="11068050" cy="276999"/>
          </a:xfrm>
          <a:prstGeom prst="rect">
            <a:avLst/>
          </a:prstGeom>
          <a:noFill/>
        </p:spPr>
        <p:txBody>
          <a:bodyPr wrap="square">
            <a:spAutoFit/>
          </a:bodyPr>
          <a:lstStyle/>
          <a:p>
            <a:r>
              <a:rPr lang="en-US" sz="1200" b="1">
                <a:solidFill>
                  <a:srgbClr val="FF0000"/>
                </a:solidFill>
                <a:latin typeface="Arial" panose="020B0604020202020204" pitchFamily="34" charset="0"/>
                <a:cs typeface="Arial" panose="020B0604020202020204" pitchFamily="34" charset="0"/>
              </a:rPr>
              <a:t>Analysis for rate study purposes ONLY.</a:t>
            </a:r>
          </a:p>
        </p:txBody>
      </p:sp>
    </p:spTree>
    <p:extLst>
      <p:ext uri="{BB962C8B-B14F-4D97-AF65-F5344CB8AC3E}">
        <p14:creationId xmlns:p14="http://schemas.microsoft.com/office/powerpoint/2010/main" val="24317779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DB4E95-6489-E34E-A5E9-0FDD9AD2F0EB}"/>
              </a:ext>
            </a:extLst>
          </p:cNvPr>
          <p:cNvSpPr>
            <a:spLocks noGrp="1"/>
          </p:cNvSpPr>
          <p:nvPr>
            <p:ph type="title"/>
          </p:nvPr>
        </p:nvSpPr>
        <p:spPr>
          <a:xfrm>
            <a:off x="265322" y="197272"/>
            <a:ext cx="10515600" cy="1026794"/>
          </a:xfrm>
        </p:spPr>
        <p:txBody>
          <a:bodyPr/>
          <a:lstStyle/>
          <a:p>
            <a:r>
              <a:rPr lang="en-US"/>
              <a:t>Fiscal Impact Analysis – State Share </a:t>
            </a:r>
            <a:br>
              <a:rPr lang="en-US"/>
            </a:br>
            <a:r>
              <a:rPr lang="en-US"/>
              <a:t>(Add-Ons Excluded)</a:t>
            </a:r>
          </a:p>
        </p:txBody>
      </p:sp>
      <p:sp>
        <p:nvSpPr>
          <p:cNvPr id="5" name="Slide Number Placeholder 4">
            <a:extLst>
              <a:ext uri="{FF2B5EF4-FFF2-40B4-BE49-F238E27FC236}">
                <a16:creationId xmlns:a16="http://schemas.microsoft.com/office/drawing/2014/main" id="{E69E2D98-0959-6446-B8B2-1B52EE0A9023}"/>
              </a:ext>
            </a:extLst>
          </p:cNvPr>
          <p:cNvSpPr>
            <a:spLocks noGrp="1"/>
          </p:cNvSpPr>
          <p:nvPr>
            <p:ph type="sldNum" sz="quarter" idx="12"/>
          </p:nvPr>
        </p:nvSpPr>
        <p:spPr/>
        <p:txBody>
          <a:bodyPr/>
          <a:lstStyle/>
          <a:p>
            <a:fld id="{A5ADF824-5DA6-8947-92A8-11800B62386F}" type="slidenum">
              <a:rPr lang="en-US" smtClean="0"/>
              <a:t>42</a:t>
            </a:fld>
            <a:endParaRPr lang="en-US"/>
          </a:p>
        </p:txBody>
      </p:sp>
      <p:sp>
        <p:nvSpPr>
          <p:cNvPr id="8" name="Text Placeholder 7">
            <a:extLst>
              <a:ext uri="{FF2B5EF4-FFF2-40B4-BE49-F238E27FC236}">
                <a16:creationId xmlns:a16="http://schemas.microsoft.com/office/drawing/2014/main" id="{E8D7353A-0402-C446-82B6-52CEC93B038F}"/>
              </a:ext>
            </a:extLst>
          </p:cNvPr>
          <p:cNvSpPr>
            <a:spLocks noGrp="1"/>
          </p:cNvSpPr>
          <p:nvPr>
            <p:ph type="body" idx="13"/>
          </p:nvPr>
        </p:nvSpPr>
        <p:spPr>
          <a:xfrm>
            <a:off x="265322" y="1961079"/>
            <a:ext cx="11545657" cy="665752"/>
          </a:xfrm>
        </p:spPr>
        <p:txBody>
          <a:bodyPr>
            <a:noAutofit/>
          </a:bodyPr>
          <a:lstStyle/>
          <a:p>
            <a:r>
              <a:rPr lang="en-US" sz="2000"/>
              <a:t>Fiscal Impact includes state share only, calculated at a FY2023 FMAP of 64.12%. At present, analysis does not include expansion population FMAP, FMAP differentials for specific programs, or ARPA-related enhanced FMAP for HCBS services. Analysis in the final report may differ slightly from results presented today, pending inclusion of additional state share variables.</a:t>
            </a:r>
          </a:p>
        </p:txBody>
      </p:sp>
      <p:graphicFrame>
        <p:nvGraphicFramePr>
          <p:cNvPr id="12" name="Table 11">
            <a:extLst>
              <a:ext uri="{FF2B5EF4-FFF2-40B4-BE49-F238E27FC236}">
                <a16:creationId xmlns:a16="http://schemas.microsoft.com/office/drawing/2014/main" id="{9266530A-F383-4301-834F-2B124AEA0380}"/>
              </a:ext>
            </a:extLst>
          </p:cNvPr>
          <p:cNvGraphicFramePr>
            <a:graphicFrameLocks noGrp="1"/>
          </p:cNvGraphicFramePr>
          <p:nvPr>
            <p:extLst>
              <p:ext uri="{D42A27DB-BD31-4B8C-83A1-F6EECF244321}">
                <p14:modId xmlns:p14="http://schemas.microsoft.com/office/powerpoint/2010/main" val="1013342826"/>
              </p:ext>
            </p:extLst>
          </p:nvPr>
        </p:nvGraphicFramePr>
        <p:xfrm>
          <a:off x="364464" y="2763534"/>
          <a:ext cx="11347374" cy="2870400"/>
        </p:xfrm>
        <a:graphic>
          <a:graphicData uri="http://schemas.openxmlformats.org/drawingml/2006/table">
            <a:tbl>
              <a:tblPr/>
              <a:tblGrid>
                <a:gridCol w="1410160">
                  <a:extLst>
                    <a:ext uri="{9D8B030D-6E8A-4147-A177-3AD203B41FA5}">
                      <a16:colId xmlns:a16="http://schemas.microsoft.com/office/drawing/2014/main" val="2093925141"/>
                    </a:ext>
                  </a:extLst>
                </a:gridCol>
                <a:gridCol w="1711287">
                  <a:extLst>
                    <a:ext uri="{9D8B030D-6E8A-4147-A177-3AD203B41FA5}">
                      <a16:colId xmlns:a16="http://schemas.microsoft.com/office/drawing/2014/main" val="167968594"/>
                    </a:ext>
                  </a:extLst>
                </a:gridCol>
                <a:gridCol w="1711287">
                  <a:extLst>
                    <a:ext uri="{9D8B030D-6E8A-4147-A177-3AD203B41FA5}">
                      <a16:colId xmlns:a16="http://schemas.microsoft.com/office/drawing/2014/main" val="822064295"/>
                    </a:ext>
                  </a:extLst>
                </a:gridCol>
                <a:gridCol w="1711287">
                  <a:extLst>
                    <a:ext uri="{9D8B030D-6E8A-4147-A177-3AD203B41FA5}">
                      <a16:colId xmlns:a16="http://schemas.microsoft.com/office/drawing/2014/main" val="534569197"/>
                    </a:ext>
                  </a:extLst>
                </a:gridCol>
                <a:gridCol w="914400">
                  <a:extLst>
                    <a:ext uri="{9D8B030D-6E8A-4147-A177-3AD203B41FA5}">
                      <a16:colId xmlns:a16="http://schemas.microsoft.com/office/drawing/2014/main" val="2250307175"/>
                    </a:ext>
                  </a:extLst>
                </a:gridCol>
                <a:gridCol w="1399142">
                  <a:extLst>
                    <a:ext uri="{9D8B030D-6E8A-4147-A177-3AD203B41FA5}">
                      <a16:colId xmlns:a16="http://schemas.microsoft.com/office/drawing/2014/main" val="2990862204"/>
                    </a:ext>
                  </a:extLst>
                </a:gridCol>
                <a:gridCol w="1101687">
                  <a:extLst>
                    <a:ext uri="{9D8B030D-6E8A-4147-A177-3AD203B41FA5}">
                      <a16:colId xmlns:a16="http://schemas.microsoft.com/office/drawing/2014/main" val="234980430"/>
                    </a:ext>
                  </a:extLst>
                </a:gridCol>
                <a:gridCol w="1388124">
                  <a:extLst>
                    <a:ext uri="{9D8B030D-6E8A-4147-A177-3AD203B41FA5}">
                      <a16:colId xmlns:a16="http://schemas.microsoft.com/office/drawing/2014/main" val="2098045731"/>
                    </a:ext>
                  </a:extLst>
                </a:gridCol>
              </a:tblGrid>
              <a:tr h="463082">
                <a:tc>
                  <a:txBody>
                    <a:bodyPr/>
                    <a:lstStyle/>
                    <a:p>
                      <a:pPr algn="ctr" fontAlgn="b"/>
                      <a:r>
                        <a:rPr lang="en-US" sz="1800" b="1" i="0" u="none" strike="noStrike">
                          <a:solidFill>
                            <a:srgbClr val="000000"/>
                          </a:solidFill>
                          <a:effectLst/>
                          <a:latin typeface="Arial" panose="020B0604020202020204" pitchFamily="34" charset="0"/>
                        </a:rPr>
                        <a:t>By Population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800" b="1" i="0" u="none" strike="noStrike">
                          <a:solidFill>
                            <a:srgbClr val="000000"/>
                          </a:solidFill>
                          <a:effectLst/>
                          <a:latin typeface="Arial" panose="020B0604020202020204" pitchFamily="34" charset="0"/>
                        </a:rPr>
                        <a:t>Paid in SFY20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800" b="1" i="0" u="none" strike="noStrike">
                          <a:solidFill>
                            <a:srgbClr val="000000"/>
                          </a:solidFill>
                          <a:effectLst/>
                          <a:latin typeface="Arial" panose="020B0604020202020204" pitchFamily="34" charset="0"/>
                        </a:rPr>
                        <a:t>Paid at SFY22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800" b="1" i="0" u="none" strike="noStrike">
                          <a:solidFill>
                            <a:srgbClr val="000000"/>
                          </a:solidFill>
                          <a:effectLst/>
                          <a:latin typeface="Arial" panose="020B0604020202020204" pitchFamily="34" charset="0"/>
                        </a:rPr>
                        <a:t>Benchmark Cost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800" b="1" i="0" u="none" strike="noStrike">
                          <a:solidFill>
                            <a:srgbClr val="000000"/>
                          </a:solidFill>
                          <a:effectLst/>
                          <a:latin typeface="Arial" panose="020B0604020202020204" pitchFamily="34" charset="0"/>
                        </a:rPr>
                        <a:t>Change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800" b="1" i="0" u="none" strike="noStrike">
                          <a:solidFill>
                            <a:srgbClr val="000000"/>
                          </a:solidFill>
                          <a:effectLst/>
                          <a:latin typeface="Arial" panose="020B0604020202020204" pitchFamily="34" charset="0"/>
                        </a:rPr>
                        <a:t>Difference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800" b="1" i="0" u="none" strike="noStrike">
                          <a:solidFill>
                            <a:srgbClr val="000000"/>
                          </a:solidFill>
                          <a:effectLst/>
                          <a:latin typeface="Arial" panose="020B0604020202020204" pitchFamily="34" charset="0"/>
                        </a:rPr>
                        <a:t>SFY22 % of Total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800" b="1" i="0" u="none" strike="noStrike">
                          <a:solidFill>
                            <a:srgbClr val="000000"/>
                          </a:solidFill>
                          <a:effectLst/>
                          <a:latin typeface="Arial" panose="020B0604020202020204" pitchFamily="34" charset="0"/>
                        </a:rPr>
                        <a:t>Benchmark % of Total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381637384"/>
                  </a:ext>
                </a:extLst>
              </a:tr>
              <a:tr h="463082">
                <a:tc>
                  <a:txBody>
                    <a:bodyPr/>
                    <a:lstStyle/>
                    <a:p>
                      <a:pPr algn="ctr" fontAlgn="b"/>
                      <a:r>
                        <a:rPr lang="en-US" sz="1800" b="1" i="0" u="none" strike="noStrike">
                          <a:solidFill>
                            <a:srgbClr val="000000"/>
                          </a:solidFill>
                          <a:effectLst/>
                          <a:latin typeface="Arial" panose="020B060402020202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Arial" panose="020B0604020202020204" pitchFamily="34" charset="0"/>
                        </a:rPr>
                        <a:t>$114,337,293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Arial" panose="020B0604020202020204" pitchFamily="34" charset="0"/>
                        </a:rPr>
                        <a:t>$123,564,452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Arial" panose="020B0604020202020204" pitchFamily="34" charset="0"/>
                        </a:rPr>
                        <a:t>$154,480,678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Arial" panose="020B0604020202020204" pitchFamily="34" charset="0"/>
                        </a:rPr>
                        <a:t>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Arial" panose="020B0604020202020204" pitchFamily="34" charset="0"/>
                        </a:rPr>
                        <a:t>$30,916,225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0356496"/>
                  </a:ext>
                </a:extLst>
              </a:tr>
              <a:tr h="463082">
                <a:tc>
                  <a:txBody>
                    <a:bodyPr/>
                    <a:lstStyle/>
                    <a:p>
                      <a:pPr algn="ctr" fontAlgn="b"/>
                      <a:r>
                        <a:rPr lang="en-US" sz="1800" b="0" i="0" u="none" strike="noStrike">
                          <a:solidFill>
                            <a:srgbClr val="000000"/>
                          </a:solidFill>
                          <a:effectLst/>
                          <a:latin typeface="Arial" panose="020B0604020202020204" pitchFamily="34" charset="0"/>
                        </a:rPr>
                        <a:t>AMDD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$15,737,178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$17,636,581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$20,959,394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18.8%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$3,322,813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14.3%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13.6%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5641997"/>
                  </a:ext>
                </a:extLst>
              </a:tr>
              <a:tr h="463082">
                <a:tc>
                  <a:txBody>
                    <a:bodyPr/>
                    <a:lstStyle/>
                    <a:p>
                      <a:pPr algn="ctr" fontAlgn="b"/>
                      <a:r>
                        <a:rPr lang="en-US" sz="1800" b="0" i="0" u="none" strike="noStrike">
                          <a:solidFill>
                            <a:srgbClr val="000000"/>
                          </a:solidFill>
                          <a:effectLst/>
                          <a:latin typeface="Arial" panose="020B0604020202020204" pitchFamily="34" charset="0"/>
                        </a:rPr>
                        <a:t>CMH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$27,609,773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$28,530,000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$32,601,855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14.3%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$4,071,855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23.1%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21.1%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1333022"/>
                  </a:ext>
                </a:extLst>
              </a:tr>
              <a:tr h="463082">
                <a:tc>
                  <a:txBody>
                    <a:bodyPr/>
                    <a:lstStyle/>
                    <a:p>
                      <a:pPr algn="ctr" fontAlgn="b"/>
                      <a:r>
                        <a:rPr lang="en-US" sz="1800" b="0" i="0" u="none" strike="noStrike">
                          <a:solidFill>
                            <a:srgbClr val="000000"/>
                          </a:solidFill>
                          <a:effectLst/>
                          <a:latin typeface="Arial" panose="020B0604020202020204" pitchFamily="34" charset="0"/>
                        </a:rPr>
                        <a:t>DSD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$44,506,548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$46,978,746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$59,100,347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25.8%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$12,121,601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38.0%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38.3%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0691716"/>
                  </a:ext>
                </a:extLst>
              </a:tr>
              <a:tr h="463082">
                <a:tc>
                  <a:txBody>
                    <a:bodyPr/>
                    <a:lstStyle/>
                    <a:p>
                      <a:pPr algn="ctr" fontAlgn="b"/>
                      <a:r>
                        <a:rPr lang="en-US" sz="1800" b="0" i="0" u="none" strike="noStrike">
                          <a:solidFill>
                            <a:srgbClr val="000000"/>
                          </a:solidFill>
                          <a:effectLst/>
                          <a:latin typeface="Arial" panose="020B0604020202020204" pitchFamily="34" charset="0"/>
                        </a:rPr>
                        <a:t>SLTC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$26,483,794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$30,419,125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$41,819,081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37.5%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$11,399,956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24.6%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27.1%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773207"/>
                  </a:ext>
                </a:extLst>
              </a:tr>
            </a:tbl>
          </a:graphicData>
        </a:graphic>
      </p:graphicFrame>
      <p:sp>
        <p:nvSpPr>
          <p:cNvPr id="7" name="TextBox 6">
            <a:extLst>
              <a:ext uri="{FF2B5EF4-FFF2-40B4-BE49-F238E27FC236}">
                <a16:creationId xmlns:a16="http://schemas.microsoft.com/office/drawing/2014/main" id="{7D0661E8-3C14-4485-BE9B-BA8677C436A3}"/>
              </a:ext>
            </a:extLst>
          </p:cNvPr>
          <p:cNvSpPr txBox="1"/>
          <p:nvPr/>
        </p:nvSpPr>
        <p:spPr>
          <a:xfrm>
            <a:off x="364464" y="5650628"/>
            <a:ext cx="11068050" cy="276999"/>
          </a:xfrm>
          <a:prstGeom prst="rect">
            <a:avLst/>
          </a:prstGeom>
          <a:noFill/>
        </p:spPr>
        <p:txBody>
          <a:bodyPr wrap="square">
            <a:spAutoFit/>
          </a:bodyPr>
          <a:lstStyle/>
          <a:p>
            <a:r>
              <a:rPr lang="en-US" sz="1200" b="1">
                <a:solidFill>
                  <a:srgbClr val="FF0000"/>
                </a:solidFill>
                <a:latin typeface="Arial" panose="020B0604020202020204" pitchFamily="34" charset="0"/>
                <a:cs typeface="Arial" panose="020B0604020202020204" pitchFamily="34" charset="0"/>
              </a:rPr>
              <a:t>Analysis for rate study purposes ONLY.</a:t>
            </a:r>
          </a:p>
        </p:txBody>
      </p:sp>
    </p:spTree>
    <p:extLst>
      <p:ext uri="{BB962C8B-B14F-4D97-AF65-F5344CB8AC3E}">
        <p14:creationId xmlns:p14="http://schemas.microsoft.com/office/powerpoint/2010/main" val="6952317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3F717C-C382-F04D-B4A6-E7CD109173C0}"/>
              </a:ext>
            </a:extLst>
          </p:cNvPr>
          <p:cNvSpPr>
            <a:spLocks noGrp="1"/>
          </p:cNvSpPr>
          <p:nvPr>
            <p:ph type="sldNum" sz="quarter" idx="4"/>
          </p:nvPr>
        </p:nvSpPr>
        <p:spPr/>
        <p:txBody>
          <a:bodyPr/>
          <a:lstStyle/>
          <a:p>
            <a:fld id="{74FF1622-8342-4547-97A2-32A778486B47}" type="slidenum">
              <a:rPr lang="en-US" smtClean="0"/>
              <a:pPr/>
              <a:t>43</a:t>
            </a:fld>
            <a:endParaRPr lang="en-US"/>
          </a:p>
        </p:txBody>
      </p:sp>
      <p:sp>
        <p:nvSpPr>
          <p:cNvPr id="6" name="Title 5">
            <a:extLst>
              <a:ext uri="{FF2B5EF4-FFF2-40B4-BE49-F238E27FC236}">
                <a16:creationId xmlns:a16="http://schemas.microsoft.com/office/drawing/2014/main" id="{5B089F29-666A-5540-ADFC-56CB03D52BBE}"/>
              </a:ext>
            </a:extLst>
          </p:cNvPr>
          <p:cNvSpPr>
            <a:spLocks noGrp="1"/>
          </p:cNvSpPr>
          <p:nvPr>
            <p:ph type="title"/>
          </p:nvPr>
        </p:nvSpPr>
        <p:spPr/>
        <p:txBody>
          <a:bodyPr/>
          <a:lstStyle/>
          <a:p>
            <a:r>
              <a:rPr lang="en-US"/>
              <a:t>Survey Response Rates</a:t>
            </a:r>
          </a:p>
        </p:txBody>
      </p:sp>
      <p:sp>
        <p:nvSpPr>
          <p:cNvPr id="5" name="Text Placeholder 4">
            <a:extLst>
              <a:ext uri="{FF2B5EF4-FFF2-40B4-BE49-F238E27FC236}">
                <a16:creationId xmlns:a16="http://schemas.microsoft.com/office/drawing/2014/main" id="{10B4BB29-4FF3-4158-9FBC-83214D0AFAE7}"/>
              </a:ext>
            </a:extLst>
          </p:cNvPr>
          <p:cNvSpPr>
            <a:spLocks noGrp="1"/>
          </p:cNvSpPr>
          <p:nvPr>
            <p:ph type="body" idx="10"/>
          </p:nvPr>
        </p:nvSpPr>
        <p:spPr>
          <a:xfrm>
            <a:off x="768931" y="928112"/>
            <a:ext cx="10654130" cy="483839"/>
          </a:xfrm>
        </p:spPr>
        <p:txBody>
          <a:bodyPr/>
          <a:lstStyle/>
          <a:p>
            <a:r>
              <a:rPr lang="en-US">
                <a:latin typeface="Arial"/>
                <a:cs typeface="Arial"/>
              </a:rPr>
              <a:t>All Providers, Services, and Populations</a:t>
            </a:r>
          </a:p>
        </p:txBody>
      </p:sp>
      <p:graphicFrame>
        <p:nvGraphicFramePr>
          <p:cNvPr id="4" name="Content Placeholder 3">
            <a:extLst>
              <a:ext uri="{FF2B5EF4-FFF2-40B4-BE49-F238E27FC236}">
                <a16:creationId xmlns:a16="http://schemas.microsoft.com/office/drawing/2014/main" id="{614E0D93-2DB9-44BC-90D7-C82D13D895EA}"/>
              </a:ext>
            </a:extLst>
          </p:cNvPr>
          <p:cNvGraphicFramePr>
            <a:graphicFrameLocks noGrp="1"/>
          </p:cNvGraphicFramePr>
          <p:nvPr>
            <p:ph idx="1"/>
            <p:extLst>
              <p:ext uri="{D42A27DB-BD31-4B8C-83A1-F6EECF244321}">
                <p14:modId xmlns:p14="http://schemas.microsoft.com/office/powerpoint/2010/main" val="266378820"/>
              </p:ext>
            </p:extLst>
          </p:nvPr>
        </p:nvGraphicFramePr>
        <p:xfrm>
          <a:off x="1779228" y="1596496"/>
          <a:ext cx="8705850" cy="2096464"/>
        </p:xfrm>
        <a:graphic>
          <a:graphicData uri="http://schemas.openxmlformats.org/drawingml/2006/table">
            <a:tbl>
              <a:tblPr>
                <a:tableStyleId>{5C22544A-7EE6-4342-B048-85BDC9FD1C3A}</a:tableStyleId>
              </a:tblPr>
              <a:tblGrid>
                <a:gridCol w="1741170">
                  <a:extLst>
                    <a:ext uri="{9D8B030D-6E8A-4147-A177-3AD203B41FA5}">
                      <a16:colId xmlns:a16="http://schemas.microsoft.com/office/drawing/2014/main" val="262851580"/>
                    </a:ext>
                  </a:extLst>
                </a:gridCol>
                <a:gridCol w="1741170">
                  <a:extLst>
                    <a:ext uri="{9D8B030D-6E8A-4147-A177-3AD203B41FA5}">
                      <a16:colId xmlns:a16="http://schemas.microsoft.com/office/drawing/2014/main" val="3478115559"/>
                    </a:ext>
                  </a:extLst>
                </a:gridCol>
                <a:gridCol w="1741170">
                  <a:extLst>
                    <a:ext uri="{9D8B030D-6E8A-4147-A177-3AD203B41FA5}">
                      <a16:colId xmlns:a16="http://schemas.microsoft.com/office/drawing/2014/main" val="803832253"/>
                    </a:ext>
                  </a:extLst>
                </a:gridCol>
                <a:gridCol w="1741170">
                  <a:extLst>
                    <a:ext uri="{9D8B030D-6E8A-4147-A177-3AD203B41FA5}">
                      <a16:colId xmlns:a16="http://schemas.microsoft.com/office/drawing/2014/main" val="1528738630"/>
                    </a:ext>
                  </a:extLst>
                </a:gridCol>
                <a:gridCol w="1741170">
                  <a:extLst>
                    <a:ext uri="{9D8B030D-6E8A-4147-A177-3AD203B41FA5}">
                      <a16:colId xmlns:a16="http://schemas.microsoft.com/office/drawing/2014/main" val="2936720947"/>
                    </a:ext>
                  </a:extLst>
                </a:gridCol>
              </a:tblGrid>
              <a:tr h="461401">
                <a:tc>
                  <a:txBody>
                    <a:bodyPr/>
                    <a:lstStyle/>
                    <a:p>
                      <a:pPr algn="ctr" rtl="0" fontAlgn="ctr"/>
                      <a:r>
                        <a:rPr lang="en-US" sz="1600" b="1" i="0" u="none" strike="noStrike">
                          <a:solidFill>
                            <a:srgbClr val="000000"/>
                          </a:solidFill>
                          <a:effectLst/>
                          <a:latin typeface="Arial" panose="020B0604020202020204" pitchFamily="34" charset="0"/>
                        </a:rPr>
                        <a:t>Provider by Size</a:t>
                      </a:r>
                    </a:p>
                  </a:txBody>
                  <a:tcPr marL="6350" marR="6350" marT="6350" marB="0" anchor="ctr">
                    <a:solidFill>
                      <a:srgbClr val="93D500"/>
                    </a:solidFill>
                  </a:tcPr>
                </a:tc>
                <a:tc>
                  <a:txBody>
                    <a:bodyPr/>
                    <a:lstStyle/>
                    <a:p>
                      <a:pPr algn="ctr" rtl="0" fontAlgn="ctr"/>
                      <a:r>
                        <a:rPr lang="en-US" sz="1600" b="1" i="0" u="none" strike="noStrike">
                          <a:solidFill>
                            <a:srgbClr val="000000"/>
                          </a:solidFill>
                          <a:effectLst/>
                          <a:latin typeface="Arial" panose="020B0604020202020204" pitchFamily="34" charset="0"/>
                        </a:rPr>
                        <a:t>Total Providers</a:t>
                      </a:r>
                    </a:p>
                  </a:txBody>
                  <a:tcPr marL="6350" marR="6350" marT="6350" marB="0" anchor="ctr">
                    <a:solidFill>
                      <a:srgbClr val="93D500"/>
                    </a:solidFill>
                  </a:tcPr>
                </a:tc>
                <a:tc>
                  <a:txBody>
                    <a:bodyPr/>
                    <a:lstStyle/>
                    <a:p>
                      <a:pPr algn="ctr" rtl="0" fontAlgn="ctr"/>
                      <a:r>
                        <a:rPr lang="en-US" sz="1600" b="1" i="0" u="none" strike="noStrike">
                          <a:solidFill>
                            <a:srgbClr val="000000"/>
                          </a:solidFill>
                          <a:effectLst/>
                          <a:latin typeface="Arial" panose="020B0604020202020204" pitchFamily="34" charset="0"/>
                        </a:rPr>
                        <a:t>Percentage of Large and Small Providers</a:t>
                      </a:r>
                    </a:p>
                  </a:txBody>
                  <a:tcPr marL="6350" marR="6350" marT="6350" marB="0" anchor="ctr">
                    <a:solidFill>
                      <a:srgbClr val="93D500"/>
                    </a:solidFill>
                  </a:tcPr>
                </a:tc>
                <a:tc>
                  <a:txBody>
                    <a:bodyPr/>
                    <a:lstStyle/>
                    <a:p>
                      <a:pPr algn="ctr" rtl="0" fontAlgn="ctr"/>
                      <a:r>
                        <a:rPr lang="en-US" sz="1600" b="1" i="0" u="none" strike="noStrike">
                          <a:solidFill>
                            <a:srgbClr val="000000"/>
                          </a:solidFill>
                          <a:effectLst/>
                          <a:latin typeface="Arial" panose="020B0604020202020204" pitchFamily="34" charset="0"/>
                        </a:rPr>
                        <a:t>Provider Survey Submissions*</a:t>
                      </a:r>
                    </a:p>
                  </a:txBody>
                  <a:tcPr marL="6350" marR="6350" marT="6350" marB="0" anchor="ctr">
                    <a:solidFill>
                      <a:srgbClr val="93D500"/>
                    </a:solidFill>
                  </a:tcPr>
                </a:tc>
                <a:tc>
                  <a:txBody>
                    <a:bodyPr/>
                    <a:lstStyle/>
                    <a:p>
                      <a:pPr algn="ctr" rtl="0" fontAlgn="ctr"/>
                      <a:r>
                        <a:rPr lang="en-US" sz="1600" b="1" i="0" u="none" strike="noStrike">
                          <a:solidFill>
                            <a:srgbClr val="000000"/>
                          </a:solidFill>
                          <a:effectLst/>
                          <a:latin typeface="Arial" panose="020B0604020202020204" pitchFamily="34" charset="0"/>
                        </a:rPr>
                        <a:t>Percent of Providers Responding</a:t>
                      </a:r>
                    </a:p>
                  </a:txBody>
                  <a:tcPr marL="6350" marR="6350" marT="6350" marB="0" anchor="ctr">
                    <a:solidFill>
                      <a:srgbClr val="93D500"/>
                    </a:solidFill>
                  </a:tcPr>
                </a:tc>
                <a:extLst>
                  <a:ext uri="{0D108BD9-81ED-4DB2-BD59-A6C34878D82A}">
                    <a16:rowId xmlns:a16="http://schemas.microsoft.com/office/drawing/2014/main" val="3985227415"/>
                  </a:ext>
                </a:extLst>
              </a:tr>
              <a:tr h="423760">
                <a:tc>
                  <a:txBody>
                    <a:bodyPr/>
                    <a:lstStyle/>
                    <a:p>
                      <a:pPr algn="r" rtl="0" fontAlgn="b"/>
                      <a:r>
                        <a:rPr lang="en-US" sz="1600" b="0" i="0" u="none" strike="noStrike">
                          <a:solidFill>
                            <a:srgbClr val="000000"/>
                          </a:solidFill>
                          <a:effectLst/>
                          <a:latin typeface="Arial" panose="020B0604020202020204" pitchFamily="34" charset="0"/>
                        </a:rPr>
                        <a:t>Over $150K</a:t>
                      </a:r>
                    </a:p>
                  </a:txBody>
                  <a:tcPr marL="6350" marR="6350" marT="6350" marB="0" anchor="ct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205</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525" marR="9525" marT="9525" marB="0" anchor="ct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48%</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78</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525" marR="9525" marT="9525" marB="0" anchor="ct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38%</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730653990"/>
                  </a:ext>
                </a:extLst>
              </a:tr>
              <a:tr h="423760">
                <a:tc>
                  <a:txBody>
                    <a:bodyPr/>
                    <a:lstStyle/>
                    <a:p>
                      <a:pPr algn="r" rtl="0" fontAlgn="b"/>
                      <a:r>
                        <a:rPr lang="en-US" sz="1600" b="0" i="0" u="none" strike="noStrike">
                          <a:solidFill>
                            <a:srgbClr val="000000"/>
                          </a:solidFill>
                          <a:effectLst/>
                          <a:latin typeface="Arial" panose="020B0604020202020204" pitchFamily="34" charset="0"/>
                        </a:rPr>
                        <a:t>Under $150K</a:t>
                      </a:r>
                    </a:p>
                  </a:txBody>
                  <a:tcPr marL="6350" marR="6350" marT="6350" marB="0" anchor="ct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218</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525" marR="9525" marT="9525" marB="0" anchor="ct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52%</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19</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525" marR="9525" marT="9525" marB="0" anchor="ct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9%</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525" marR="9525" marT="9525" marB="0" anchor="ctr">
                    <a:lnB w="28575" cap="flat" cmpd="sng" algn="ctr">
                      <a:solidFill>
                        <a:srgbClr val="6B9C00"/>
                      </a:solidFill>
                      <a:prstDash val="sysDash"/>
                      <a:round/>
                      <a:headEnd type="none" w="med" len="med"/>
                      <a:tailEnd type="none" w="med" len="med"/>
                    </a:lnB>
                  </a:tcPr>
                </a:tc>
                <a:extLst>
                  <a:ext uri="{0D108BD9-81ED-4DB2-BD59-A6C34878D82A}">
                    <a16:rowId xmlns:a16="http://schemas.microsoft.com/office/drawing/2014/main" val="2056491341"/>
                  </a:ext>
                </a:extLst>
              </a:tr>
              <a:tr h="511074">
                <a:tc>
                  <a:txBody>
                    <a:bodyPr/>
                    <a:lstStyle/>
                    <a:p>
                      <a:pPr algn="r" rtl="0" fontAlgn="b"/>
                      <a:r>
                        <a:rPr lang="en-US" sz="1600" b="1" i="0" u="none" strike="noStrike">
                          <a:solidFill>
                            <a:srgbClr val="000000"/>
                          </a:solidFill>
                          <a:effectLst/>
                          <a:latin typeface="Arial" panose="020B0604020202020204" pitchFamily="34" charset="0"/>
                        </a:rPr>
                        <a:t>Total</a:t>
                      </a:r>
                    </a:p>
                  </a:txBody>
                  <a:tcPr marL="6350" marR="6350" marT="6350" marB="0" anchor="ctr"/>
                </a:tc>
                <a:tc>
                  <a:txBody>
                    <a:bodyPr/>
                    <a:lstStyle/>
                    <a:p>
                      <a:pPr marL="0" marR="0" algn="ctr" fontAlgn="b">
                        <a:lnSpc>
                          <a:spcPct val="107000"/>
                        </a:lnSpc>
                        <a:spcBef>
                          <a:spcPts val="0"/>
                        </a:spcBef>
                        <a:spcAft>
                          <a:spcPts val="0"/>
                        </a:spcAft>
                      </a:pPr>
                      <a:r>
                        <a:rPr lang="en-US" sz="1600" b="1" kern="1200">
                          <a:effectLst/>
                          <a:latin typeface="Arial" panose="020B0604020202020204" pitchFamily="34" charset="0"/>
                          <a:cs typeface="Arial" panose="020B0604020202020204" pitchFamily="34" charset="0"/>
                        </a:rPr>
                        <a:t>423</a:t>
                      </a:r>
                      <a:endParaRPr lang="en-US" sz="16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525" marR="9525" marT="9525" marB="0" anchor="ctr"/>
                </a:tc>
                <a:tc>
                  <a:txBody>
                    <a:bodyPr/>
                    <a:lstStyle/>
                    <a:p>
                      <a:pPr marL="0" marR="0" algn="ctr" fontAlgn="b">
                        <a:lnSpc>
                          <a:spcPct val="107000"/>
                        </a:lnSpc>
                        <a:spcBef>
                          <a:spcPts val="0"/>
                        </a:spcBef>
                        <a:spcAft>
                          <a:spcPts val="0"/>
                        </a:spcAft>
                      </a:pPr>
                      <a:r>
                        <a:rPr lang="en-US" sz="1600" b="1" kern="1200">
                          <a:effectLst/>
                          <a:latin typeface="Arial" panose="020B0604020202020204" pitchFamily="34" charset="0"/>
                          <a:cs typeface="Arial" panose="020B0604020202020204" pitchFamily="34" charset="0"/>
                        </a:rPr>
                        <a:t>100%</a:t>
                      </a:r>
                      <a:endParaRPr lang="en-US" sz="16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tc>
                <a:tc>
                  <a:txBody>
                    <a:bodyPr/>
                    <a:lstStyle/>
                    <a:p>
                      <a:pPr marL="0" marR="0" algn="ctr" fontAlgn="b">
                        <a:lnSpc>
                          <a:spcPct val="107000"/>
                        </a:lnSpc>
                        <a:spcBef>
                          <a:spcPts val="0"/>
                        </a:spcBef>
                        <a:spcAft>
                          <a:spcPts val="0"/>
                        </a:spcAft>
                      </a:pPr>
                      <a:r>
                        <a:rPr lang="en-US" sz="1600" b="1" kern="1200">
                          <a:effectLst/>
                          <a:latin typeface="Arial" panose="020B0604020202020204" pitchFamily="34" charset="0"/>
                          <a:cs typeface="Arial" panose="020B0604020202020204" pitchFamily="34" charset="0"/>
                        </a:rPr>
                        <a:t>97</a:t>
                      </a:r>
                      <a:endParaRPr lang="en-US" sz="16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525" marR="9525" marT="9525" marB="0" anchor="ctr">
                    <a:lnR w="28575" cap="flat" cmpd="sng" algn="ctr">
                      <a:solidFill>
                        <a:srgbClr val="6B9C00"/>
                      </a:solidFill>
                      <a:prstDash val="sysDash"/>
                      <a:round/>
                      <a:headEnd type="none" w="med" len="med"/>
                      <a:tailEnd type="none" w="med" len="med"/>
                    </a:lnR>
                  </a:tcPr>
                </a:tc>
                <a:tc>
                  <a:txBody>
                    <a:bodyPr/>
                    <a:lstStyle/>
                    <a:p>
                      <a:pPr marL="0" marR="0" algn="ctr" fontAlgn="b">
                        <a:lnSpc>
                          <a:spcPct val="107000"/>
                        </a:lnSpc>
                        <a:spcBef>
                          <a:spcPts val="0"/>
                        </a:spcBef>
                        <a:spcAft>
                          <a:spcPts val="0"/>
                        </a:spcAft>
                      </a:pPr>
                      <a:r>
                        <a:rPr lang="en-US" sz="1600" b="1" kern="1200">
                          <a:effectLst/>
                          <a:latin typeface="Arial" panose="020B0604020202020204" pitchFamily="34" charset="0"/>
                          <a:cs typeface="Arial" panose="020B0604020202020204" pitchFamily="34" charset="0"/>
                        </a:rPr>
                        <a:t>23%</a:t>
                      </a:r>
                      <a:endParaRPr lang="en-US" sz="16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525" marR="9525" marT="9525" marB="0" anchor="ctr">
                    <a:lnL w="28575" cap="flat" cmpd="sng" algn="ctr">
                      <a:solidFill>
                        <a:srgbClr val="6B9C00"/>
                      </a:solidFill>
                      <a:prstDash val="sysDash"/>
                      <a:round/>
                      <a:headEnd type="none" w="med" len="med"/>
                      <a:tailEnd type="none" w="med" len="med"/>
                    </a:lnL>
                    <a:lnR w="28575" cap="flat" cmpd="sng" algn="ctr">
                      <a:solidFill>
                        <a:srgbClr val="6B9C00"/>
                      </a:solidFill>
                      <a:prstDash val="sysDash"/>
                      <a:round/>
                      <a:headEnd type="none" w="med" len="med"/>
                      <a:tailEnd type="none" w="med" len="med"/>
                    </a:lnR>
                    <a:lnT w="28575" cap="flat" cmpd="sng" algn="ctr">
                      <a:solidFill>
                        <a:srgbClr val="6B9C00"/>
                      </a:solidFill>
                      <a:prstDash val="sysDash"/>
                      <a:round/>
                      <a:headEnd type="none" w="med" len="med"/>
                      <a:tailEnd type="none" w="med" len="med"/>
                    </a:lnT>
                    <a:lnB w="28575" cap="flat" cmpd="sng" algn="ctr">
                      <a:solidFill>
                        <a:srgbClr val="6B9C00"/>
                      </a:solidFill>
                      <a:prstDash val="sysDash"/>
                      <a:round/>
                      <a:headEnd type="none" w="med" len="med"/>
                      <a:tailEnd type="none" w="med" len="med"/>
                    </a:lnB>
                  </a:tcPr>
                </a:tc>
                <a:extLst>
                  <a:ext uri="{0D108BD9-81ED-4DB2-BD59-A6C34878D82A}">
                    <a16:rowId xmlns:a16="http://schemas.microsoft.com/office/drawing/2014/main" val="1373394678"/>
                  </a:ext>
                </a:extLst>
              </a:tr>
            </a:tbl>
          </a:graphicData>
        </a:graphic>
      </p:graphicFrame>
      <p:graphicFrame>
        <p:nvGraphicFramePr>
          <p:cNvPr id="9" name="Table 8">
            <a:extLst>
              <a:ext uri="{FF2B5EF4-FFF2-40B4-BE49-F238E27FC236}">
                <a16:creationId xmlns:a16="http://schemas.microsoft.com/office/drawing/2014/main" id="{7370F6A3-EB5C-41BC-9FBE-3853DFE2EA4A}"/>
              </a:ext>
            </a:extLst>
          </p:cNvPr>
          <p:cNvGraphicFramePr>
            <a:graphicFrameLocks noGrp="1"/>
          </p:cNvGraphicFramePr>
          <p:nvPr>
            <p:extLst>
              <p:ext uri="{D42A27DB-BD31-4B8C-83A1-F6EECF244321}">
                <p14:modId xmlns:p14="http://schemas.microsoft.com/office/powerpoint/2010/main" val="2196716745"/>
              </p:ext>
            </p:extLst>
          </p:nvPr>
        </p:nvGraphicFramePr>
        <p:xfrm>
          <a:off x="1779233" y="3860990"/>
          <a:ext cx="8705845" cy="1971836"/>
        </p:xfrm>
        <a:graphic>
          <a:graphicData uri="http://schemas.openxmlformats.org/drawingml/2006/table">
            <a:tbl>
              <a:tblPr>
                <a:tableStyleId>{5C22544A-7EE6-4342-B048-85BDC9FD1C3A}</a:tableStyleId>
              </a:tblPr>
              <a:tblGrid>
                <a:gridCol w="1741169">
                  <a:extLst>
                    <a:ext uri="{9D8B030D-6E8A-4147-A177-3AD203B41FA5}">
                      <a16:colId xmlns:a16="http://schemas.microsoft.com/office/drawing/2014/main" val="4128208105"/>
                    </a:ext>
                  </a:extLst>
                </a:gridCol>
                <a:gridCol w="1741169">
                  <a:extLst>
                    <a:ext uri="{9D8B030D-6E8A-4147-A177-3AD203B41FA5}">
                      <a16:colId xmlns:a16="http://schemas.microsoft.com/office/drawing/2014/main" val="1486181896"/>
                    </a:ext>
                  </a:extLst>
                </a:gridCol>
                <a:gridCol w="1741169">
                  <a:extLst>
                    <a:ext uri="{9D8B030D-6E8A-4147-A177-3AD203B41FA5}">
                      <a16:colId xmlns:a16="http://schemas.microsoft.com/office/drawing/2014/main" val="2505620471"/>
                    </a:ext>
                  </a:extLst>
                </a:gridCol>
                <a:gridCol w="1741169">
                  <a:extLst>
                    <a:ext uri="{9D8B030D-6E8A-4147-A177-3AD203B41FA5}">
                      <a16:colId xmlns:a16="http://schemas.microsoft.com/office/drawing/2014/main" val="3786199317"/>
                    </a:ext>
                  </a:extLst>
                </a:gridCol>
                <a:gridCol w="1741169">
                  <a:extLst>
                    <a:ext uri="{9D8B030D-6E8A-4147-A177-3AD203B41FA5}">
                      <a16:colId xmlns:a16="http://schemas.microsoft.com/office/drawing/2014/main" val="448677802"/>
                    </a:ext>
                  </a:extLst>
                </a:gridCol>
              </a:tblGrid>
              <a:tr h="646683">
                <a:tc>
                  <a:txBody>
                    <a:bodyPr/>
                    <a:lstStyle/>
                    <a:p>
                      <a:pPr algn="ctr" rtl="0" fontAlgn="ctr"/>
                      <a:r>
                        <a:rPr lang="en-US" sz="1600" b="1" i="0" u="none" strike="noStrike">
                          <a:solidFill>
                            <a:srgbClr val="000000"/>
                          </a:solidFill>
                          <a:effectLst/>
                          <a:latin typeface="Arial" panose="020B0604020202020204" pitchFamily="34" charset="0"/>
                        </a:rPr>
                        <a:t>Provider by Size</a:t>
                      </a:r>
                    </a:p>
                  </a:txBody>
                  <a:tcPr marL="6350" marR="6350" marT="6350" marB="0" anchor="ctr">
                    <a:solidFill>
                      <a:srgbClr val="93D500"/>
                    </a:solidFill>
                  </a:tcPr>
                </a:tc>
                <a:tc>
                  <a:txBody>
                    <a:bodyPr/>
                    <a:lstStyle/>
                    <a:p>
                      <a:pPr algn="ctr" rtl="0" fontAlgn="ctr"/>
                      <a:r>
                        <a:rPr lang="en-US" sz="1600" b="1" i="0" u="none" strike="noStrike">
                          <a:solidFill>
                            <a:srgbClr val="000000"/>
                          </a:solidFill>
                          <a:effectLst/>
                          <a:latin typeface="Arial" panose="020B0604020202020204" pitchFamily="34" charset="0"/>
                        </a:rPr>
                        <a:t>Total Expenditures</a:t>
                      </a:r>
                    </a:p>
                  </a:txBody>
                  <a:tcPr marL="6350" marR="6350" marT="6350" marB="0" anchor="ctr">
                    <a:solidFill>
                      <a:srgbClr val="93D500"/>
                    </a:solidFill>
                  </a:tcPr>
                </a:tc>
                <a:tc>
                  <a:txBody>
                    <a:bodyPr/>
                    <a:lstStyle/>
                    <a:p>
                      <a:pPr algn="ctr" rtl="0" fontAlgn="ctr"/>
                      <a:r>
                        <a:rPr lang="en-US" sz="1600" b="1" i="0" u="none" strike="noStrike">
                          <a:solidFill>
                            <a:srgbClr val="000000"/>
                          </a:solidFill>
                          <a:effectLst/>
                          <a:latin typeface="Arial" panose="020B0604020202020204" pitchFamily="34" charset="0"/>
                        </a:rPr>
                        <a:t>Percentage of Large and Small Provider Expenditures</a:t>
                      </a:r>
                    </a:p>
                  </a:txBody>
                  <a:tcPr marL="6350" marR="6350" marT="6350" marB="0" anchor="ctr">
                    <a:solidFill>
                      <a:srgbClr val="93D500"/>
                    </a:solidFill>
                  </a:tcPr>
                </a:tc>
                <a:tc>
                  <a:txBody>
                    <a:bodyPr/>
                    <a:lstStyle/>
                    <a:p>
                      <a:pPr algn="ctr" rtl="0" fontAlgn="ctr"/>
                      <a:r>
                        <a:rPr lang="en-US" sz="1600" b="1" i="0" u="none" strike="noStrike">
                          <a:solidFill>
                            <a:srgbClr val="000000"/>
                          </a:solidFill>
                          <a:effectLst/>
                          <a:latin typeface="Arial" panose="020B0604020202020204" pitchFamily="34" charset="0"/>
                        </a:rPr>
                        <a:t>Expenditures Captured in Survey Submission</a:t>
                      </a:r>
                    </a:p>
                  </a:txBody>
                  <a:tcPr marL="6350" marR="6350" marT="6350" marB="0" anchor="ctr">
                    <a:solidFill>
                      <a:srgbClr val="93D500"/>
                    </a:solidFill>
                  </a:tcPr>
                </a:tc>
                <a:tc>
                  <a:txBody>
                    <a:bodyPr/>
                    <a:lstStyle/>
                    <a:p>
                      <a:pPr algn="ctr" rtl="0" fontAlgn="ctr"/>
                      <a:r>
                        <a:rPr lang="en-US" sz="1600" b="1" i="0" u="none" strike="noStrike">
                          <a:solidFill>
                            <a:srgbClr val="000000"/>
                          </a:solidFill>
                          <a:effectLst/>
                          <a:latin typeface="Arial" panose="020B0604020202020204" pitchFamily="34" charset="0"/>
                        </a:rPr>
                        <a:t>Percent of Expenditures Captured in Surveys</a:t>
                      </a:r>
                    </a:p>
                  </a:txBody>
                  <a:tcPr marL="6350" marR="6350" marT="6350" marB="0" anchor="ctr">
                    <a:solidFill>
                      <a:srgbClr val="93D500"/>
                    </a:solidFill>
                  </a:tcPr>
                </a:tc>
                <a:extLst>
                  <a:ext uri="{0D108BD9-81ED-4DB2-BD59-A6C34878D82A}">
                    <a16:rowId xmlns:a16="http://schemas.microsoft.com/office/drawing/2014/main" val="1881853854"/>
                  </a:ext>
                </a:extLst>
              </a:tr>
              <a:tr h="330042">
                <a:tc>
                  <a:txBody>
                    <a:bodyPr/>
                    <a:lstStyle/>
                    <a:p>
                      <a:pPr algn="r" rtl="0" fontAlgn="b"/>
                      <a:r>
                        <a:rPr lang="en-US" sz="1600" b="0" i="0" u="none" strike="noStrike">
                          <a:solidFill>
                            <a:srgbClr val="000000"/>
                          </a:solidFill>
                          <a:effectLst/>
                          <a:latin typeface="Arial" panose="020B0604020202020204" pitchFamily="34" charset="0"/>
                        </a:rPr>
                        <a:t>Over $150K</a:t>
                      </a:r>
                    </a:p>
                  </a:txBody>
                  <a:tcPr marL="6350" marR="6350" marT="6350" marB="0" anchor="ct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$315,565,611 </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525" marR="9525" marT="9525" marB="0" anchor="ct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97%</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$221,621,797</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525" marR="9525" marT="9525" marB="0" anchor="ct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70%</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24823741"/>
                  </a:ext>
                </a:extLst>
              </a:tr>
              <a:tr h="330042">
                <a:tc>
                  <a:txBody>
                    <a:bodyPr/>
                    <a:lstStyle/>
                    <a:p>
                      <a:pPr algn="r" rtl="0" fontAlgn="b"/>
                      <a:r>
                        <a:rPr lang="en-US" sz="1600" b="0" i="0" u="none" strike="noStrike">
                          <a:solidFill>
                            <a:srgbClr val="000000"/>
                          </a:solidFill>
                          <a:effectLst/>
                          <a:latin typeface="Arial" panose="020B0604020202020204" pitchFamily="34" charset="0"/>
                        </a:rPr>
                        <a:t>Under $150K</a:t>
                      </a:r>
                    </a:p>
                  </a:txBody>
                  <a:tcPr marL="6350" marR="6350" marT="6350" marB="0" anchor="ct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$8,198,291 </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525" marR="9525" marT="9525" marB="0" anchor="ct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3%</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$1,188,053</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525" marR="9525" marT="9525" marB="0" anchor="ct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14%</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525" marR="9525" marT="9525" marB="0" anchor="ctr">
                    <a:lnB w="28575" cap="flat" cmpd="sng" algn="ctr">
                      <a:solidFill>
                        <a:srgbClr val="6B9C00"/>
                      </a:solidFill>
                      <a:prstDash val="sysDash"/>
                      <a:round/>
                      <a:headEnd type="none" w="med" len="med"/>
                      <a:tailEnd type="none" w="med" len="med"/>
                    </a:lnB>
                  </a:tcPr>
                </a:tc>
                <a:extLst>
                  <a:ext uri="{0D108BD9-81ED-4DB2-BD59-A6C34878D82A}">
                    <a16:rowId xmlns:a16="http://schemas.microsoft.com/office/drawing/2014/main" val="3019946271"/>
                  </a:ext>
                </a:extLst>
              </a:tr>
              <a:tr h="330042">
                <a:tc>
                  <a:txBody>
                    <a:bodyPr/>
                    <a:lstStyle/>
                    <a:p>
                      <a:pPr algn="r" rtl="0" fontAlgn="b"/>
                      <a:r>
                        <a:rPr lang="en-US" sz="1600" b="1" i="0" u="none" strike="noStrike">
                          <a:solidFill>
                            <a:srgbClr val="000000"/>
                          </a:solidFill>
                          <a:effectLst/>
                          <a:latin typeface="Arial" panose="020B0604020202020204" pitchFamily="34" charset="0"/>
                        </a:rPr>
                        <a:t>Total</a:t>
                      </a:r>
                    </a:p>
                  </a:txBody>
                  <a:tcPr marL="6350" marR="6350" marT="6350" marB="0" anchor="ctr"/>
                </a:tc>
                <a:tc>
                  <a:txBody>
                    <a:bodyPr/>
                    <a:lstStyle/>
                    <a:p>
                      <a:pPr marL="0" marR="0" algn="ctr" fontAlgn="b">
                        <a:lnSpc>
                          <a:spcPct val="107000"/>
                        </a:lnSpc>
                        <a:spcBef>
                          <a:spcPts val="0"/>
                        </a:spcBef>
                        <a:spcAft>
                          <a:spcPts val="0"/>
                        </a:spcAft>
                      </a:pPr>
                      <a:r>
                        <a:rPr lang="en-US" sz="1600" b="1" kern="1200">
                          <a:effectLst/>
                          <a:latin typeface="Arial" panose="020B0604020202020204" pitchFamily="34" charset="0"/>
                          <a:cs typeface="Arial" panose="020B0604020202020204" pitchFamily="34" charset="0"/>
                        </a:rPr>
                        <a:t>$323,763,901 </a:t>
                      </a:r>
                      <a:endParaRPr lang="en-US" sz="16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525" marR="9525" marT="9525" marB="0" anchor="ctr"/>
                </a:tc>
                <a:tc>
                  <a:txBody>
                    <a:bodyPr/>
                    <a:lstStyle/>
                    <a:p>
                      <a:pPr marL="0" marR="0" algn="ctr" fontAlgn="b">
                        <a:lnSpc>
                          <a:spcPct val="107000"/>
                        </a:lnSpc>
                        <a:spcBef>
                          <a:spcPts val="0"/>
                        </a:spcBef>
                        <a:spcAft>
                          <a:spcPts val="0"/>
                        </a:spcAft>
                      </a:pPr>
                      <a:r>
                        <a:rPr lang="en-US" sz="1600" b="1" kern="1200">
                          <a:effectLst/>
                          <a:latin typeface="Arial" panose="020B0604020202020204" pitchFamily="34" charset="0"/>
                          <a:cs typeface="Arial" panose="020B0604020202020204" pitchFamily="34" charset="0"/>
                        </a:rPr>
                        <a:t>100%</a:t>
                      </a:r>
                      <a:endParaRPr lang="en-US" sz="16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tc>
                <a:tc>
                  <a:txBody>
                    <a:bodyPr/>
                    <a:lstStyle/>
                    <a:p>
                      <a:pPr marL="0" marR="0" algn="ctr" fontAlgn="b">
                        <a:lnSpc>
                          <a:spcPct val="107000"/>
                        </a:lnSpc>
                        <a:spcBef>
                          <a:spcPts val="0"/>
                        </a:spcBef>
                        <a:spcAft>
                          <a:spcPts val="0"/>
                        </a:spcAft>
                      </a:pPr>
                      <a:r>
                        <a:rPr lang="en-US" sz="1600" b="1" kern="1200">
                          <a:effectLst/>
                          <a:latin typeface="Arial" panose="020B0604020202020204" pitchFamily="34" charset="0"/>
                          <a:cs typeface="Arial" panose="020B0604020202020204" pitchFamily="34" charset="0"/>
                        </a:rPr>
                        <a:t>$222,809,850</a:t>
                      </a:r>
                      <a:endParaRPr lang="en-US" sz="16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525" marR="9525" marT="9525" marB="0" anchor="ctr">
                    <a:lnR w="28575" cap="flat" cmpd="sng" algn="ctr">
                      <a:solidFill>
                        <a:srgbClr val="6B9C00"/>
                      </a:solidFill>
                      <a:prstDash val="sysDash"/>
                      <a:round/>
                      <a:headEnd type="none" w="med" len="med"/>
                      <a:tailEnd type="none" w="med" len="med"/>
                    </a:lnR>
                  </a:tcPr>
                </a:tc>
                <a:tc>
                  <a:txBody>
                    <a:bodyPr/>
                    <a:lstStyle/>
                    <a:p>
                      <a:pPr marL="0" marR="0" algn="ctr" fontAlgn="b">
                        <a:lnSpc>
                          <a:spcPct val="107000"/>
                        </a:lnSpc>
                        <a:spcBef>
                          <a:spcPts val="0"/>
                        </a:spcBef>
                        <a:spcAft>
                          <a:spcPts val="0"/>
                        </a:spcAft>
                      </a:pPr>
                      <a:r>
                        <a:rPr lang="en-US" sz="1600" b="1" kern="1200">
                          <a:effectLst/>
                          <a:latin typeface="Arial" panose="020B0604020202020204" pitchFamily="34" charset="0"/>
                          <a:cs typeface="Arial" panose="020B0604020202020204" pitchFamily="34" charset="0"/>
                        </a:rPr>
                        <a:t>69%</a:t>
                      </a:r>
                      <a:endParaRPr lang="en-US" sz="16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9525" marR="9525" marT="9525" marB="0" anchor="ctr">
                    <a:lnL w="28575" cap="flat" cmpd="sng" algn="ctr">
                      <a:solidFill>
                        <a:srgbClr val="6B9C00"/>
                      </a:solidFill>
                      <a:prstDash val="sysDash"/>
                      <a:round/>
                      <a:headEnd type="none" w="med" len="med"/>
                      <a:tailEnd type="none" w="med" len="med"/>
                    </a:lnL>
                    <a:lnR w="28575" cap="flat" cmpd="sng" algn="ctr">
                      <a:solidFill>
                        <a:srgbClr val="6B9C00"/>
                      </a:solidFill>
                      <a:prstDash val="sysDash"/>
                      <a:round/>
                      <a:headEnd type="none" w="med" len="med"/>
                      <a:tailEnd type="none" w="med" len="med"/>
                    </a:lnR>
                    <a:lnT w="28575" cap="flat" cmpd="sng" algn="ctr">
                      <a:solidFill>
                        <a:srgbClr val="6B9C00"/>
                      </a:solidFill>
                      <a:prstDash val="sysDash"/>
                      <a:round/>
                      <a:headEnd type="none" w="med" len="med"/>
                      <a:tailEnd type="none" w="med" len="med"/>
                    </a:lnT>
                    <a:lnB w="28575" cap="flat" cmpd="sng" algn="ctr">
                      <a:solidFill>
                        <a:srgbClr val="6B9C00"/>
                      </a:solidFill>
                      <a:prstDash val="sysDash"/>
                      <a:round/>
                      <a:headEnd type="none" w="med" len="med"/>
                      <a:tailEnd type="none" w="med" len="med"/>
                    </a:lnB>
                  </a:tcPr>
                </a:tc>
                <a:extLst>
                  <a:ext uri="{0D108BD9-81ED-4DB2-BD59-A6C34878D82A}">
                    <a16:rowId xmlns:a16="http://schemas.microsoft.com/office/drawing/2014/main" val="1090292700"/>
                  </a:ext>
                </a:extLst>
              </a:tr>
            </a:tbl>
          </a:graphicData>
        </a:graphic>
      </p:graphicFrame>
      <p:sp>
        <p:nvSpPr>
          <p:cNvPr id="7" name="TextBox 6">
            <a:extLst>
              <a:ext uri="{FF2B5EF4-FFF2-40B4-BE49-F238E27FC236}">
                <a16:creationId xmlns:a16="http://schemas.microsoft.com/office/drawing/2014/main" id="{95C90EA5-53F8-40C2-BAFF-4C620CACB3BD}"/>
              </a:ext>
            </a:extLst>
          </p:cNvPr>
          <p:cNvSpPr txBox="1"/>
          <p:nvPr/>
        </p:nvSpPr>
        <p:spPr>
          <a:xfrm>
            <a:off x="1779228" y="5937790"/>
            <a:ext cx="3814086" cy="400110"/>
          </a:xfrm>
          <a:prstGeom prst="rect">
            <a:avLst/>
          </a:prstGeom>
          <a:noFill/>
        </p:spPr>
        <p:txBody>
          <a:bodyPr wrap="square" rtlCol="0">
            <a:spAutoFit/>
          </a:bodyPr>
          <a:lstStyle/>
          <a:p>
            <a:r>
              <a:rPr lang="en-US" sz="1000">
                <a:latin typeface="Arial" panose="020B0604020202020204" pitchFamily="34" charset="0"/>
                <a:cs typeface="Arial" panose="020B0604020202020204" pitchFamily="34" charset="0"/>
              </a:rPr>
              <a:t>**Schools, MATS/ABA and Medication Assisted Treatment providers currently excluded</a:t>
            </a:r>
          </a:p>
        </p:txBody>
      </p:sp>
    </p:spTree>
    <p:extLst>
      <p:ext uri="{BB962C8B-B14F-4D97-AF65-F5344CB8AC3E}">
        <p14:creationId xmlns:p14="http://schemas.microsoft.com/office/powerpoint/2010/main" val="20494445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1917B1-EB96-4B53-94EB-17F8AC300E35}"/>
              </a:ext>
            </a:extLst>
          </p:cNvPr>
          <p:cNvSpPr>
            <a:spLocks noGrp="1"/>
          </p:cNvSpPr>
          <p:nvPr>
            <p:ph type="sldNum" sz="quarter" idx="4"/>
          </p:nvPr>
        </p:nvSpPr>
        <p:spPr/>
        <p:txBody>
          <a:bodyPr/>
          <a:lstStyle/>
          <a:p>
            <a:fld id="{74FF1622-8342-4547-97A2-32A778486B47}" type="slidenum">
              <a:rPr lang="en-US" smtClean="0"/>
              <a:pPr/>
              <a:t>44</a:t>
            </a:fld>
            <a:endParaRPr lang="en-US"/>
          </a:p>
        </p:txBody>
      </p:sp>
      <p:sp>
        <p:nvSpPr>
          <p:cNvPr id="7" name="Title 3">
            <a:extLst>
              <a:ext uri="{FF2B5EF4-FFF2-40B4-BE49-F238E27FC236}">
                <a16:creationId xmlns:a16="http://schemas.microsoft.com/office/drawing/2014/main" id="{3658E0D9-931B-42D2-B93C-22F421DD2B92}"/>
              </a:ext>
            </a:extLst>
          </p:cNvPr>
          <p:cNvSpPr>
            <a:spLocks noGrp="1"/>
          </p:cNvSpPr>
          <p:nvPr>
            <p:ph type="title"/>
          </p:nvPr>
        </p:nvSpPr>
        <p:spPr>
          <a:xfrm>
            <a:off x="768931" y="447885"/>
            <a:ext cx="10654130" cy="857568"/>
          </a:xfrm>
        </p:spPr>
        <p:txBody>
          <a:bodyPr/>
          <a:lstStyle/>
          <a:p>
            <a:r>
              <a:rPr lang="en-US"/>
              <a:t>Survey Response Rates</a:t>
            </a:r>
          </a:p>
        </p:txBody>
      </p:sp>
      <p:sp>
        <p:nvSpPr>
          <p:cNvPr id="8" name="Text Placeholder 4">
            <a:extLst>
              <a:ext uri="{FF2B5EF4-FFF2-40B4-BE49-F238E27FC236}">
                <a16:creationId xmlns:a16="http://schemas.microsoft.com/office/drawing/2014/main" id="{F646030F-A7EF-4F7E-B5F0-37C105411435}"/>
              </a:ext>
            </a:extLst>
          </p:cNvPr>
          <p:cNvSpPr txBox="1">
            <a:spLocks/>
          </p:cNvSpPr>
          <p:nvPr/>
        </p:nvSpPr>
        <p:spPr>
          <a:xfrm>
            <a:off x="768931" y="928112"/>
            <a:ext cx="10654130" cy="483839"/>
          </a:xfrm>
          <a:prstGeom prst="rect">
            <a:avLst/>
          </a:prstGeom>
        </p:spPr>
        <p:txBody>
          <a:bodyPr vert="horz" lIns="91440" tIns="45720" rIns="91440" bIns="45720" rtlCol="0" anchor="b">
            <a:normAutofit/>
          </a:bodyPr>
          <a:lstStyle>
            <a:lvl1pPr marL="0" indent="0" algn="l" defTabSz="914377" rtl="0" eaLnBrk="1" latinLnBrk="0" hangingPunct="1">
              <a:lnSpc>
                <a:spcPct val="90000"/>
              </a:lnSpc>
              <a:spcBef>
                <a:spcPts val="1000"/>
              </a:spcBef>
              <a:buFont typeface="Arial" panose="020B0604020202020204" pitchFamily="34" charset="0"/>
              <a:buNone/>
              <a:defRPr sz="2000" b="1" i="0" kern="1200">
                <a:solidFill>
                  <a:srgbClr val="03647A"/>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Courier New" panose="02070309020205020404" pitchFamily="49" charset="0"/>
              <a:buNone/>
              <a:defRPr sz="2000" b="1" i="0"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System Font Regular"/>
              <a:buNone/>
              <a:defRPr sz="1800" b="1" i="0"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Font typeface="Courier New" panose="02070309020205020404" pitchFamily="49" charset="0"/>
              <a:buNone/>
              <a:defRPr sz="1600" b="1" i="0"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Provider response rates compared across all rate study populations</a:t>
            </a:r>
          </a:p>
        </p:txBody>
      </p:sp>
      <p:sp>
        <p:nvSpPr>
          <p:cNvPr id="10" name="TextBox 9">
            <a:extLst>
              <a:ext uri="{FF2B5EF4-FFF2-40B4-BE49-F238E27FC236}">
                <a16:creationId xmlns:a16="http://schemas.microsoft.com/office/drawing/2014/main" id="{2F79EB45-876E-4C38-9345-DFAE38FB9012}"/>
              </a:ext>
            </a:extLst>
          </p:cNvPr>
          <p:cNvSpPr txBox="1"/>
          <p:nvPr/>
        </p:nvSpPr>
        <p:spPr>
          <a:xfrm>
            <a:off x="2247896" y="5841809"/>
            <a:ext cx="2947481" cy="369332"/>
          </a:xfrm>
          <a:prstGeom prst="rect">
            <a:avLst/>
          </a:prstGeom>
          <a:noFill/>
        </p:spPr>
        <p:txBody>
          <a:bodyPr wrap="square" rtlCol="0">
            <a:spAutoFit/>
          </a:bodyPr>
          <a:lstStyle/>
          <a:p>
            <a:r>
              <a:rPr lang="en-US" sz="900">
                <a:latin typeface="Arial" panose="020B0604020202020204" pitchFamily="34" charset="0"/>
                <a:cs typeface="Arial" panose="020B0604020202020204" pitchFamily="34" charset="0"/>
              </a:rPr>
              <a:t>*Excluding Schools, MATS/ABA and Medication Assisted Treatment</a:t>
            </a:r>
          </a:p>
        </p:txBody>
      </p:sp>
      <p:graphicFrame>
        <p:nvGraphicFramePr>
          <p:cNvPr id="5" name="Table 4">
            <a:extLst>
              <a:ext uri="{FF2B5EF4-FFF2-40B4-BE49-F238E27FC236}">
                <a16:creationId xmlns:a16="http://schemas.microsoft.com/office/drawing/2014/main" id="{C82D6EE6-E9B7-4DDD-AA30-B820921111CA}"/>
              </a:ext>
            </a:extLst>
          </p:cNvPr>
          <p:cNvGraphicFramePr>
            <a:graphicFrameLocks noGrp="1"/>
          </p:cNvGraphicFramePr>
          <p:nvPr>
            <p:extLst>
              <p:ext uri="{D42A27DB-BD31-4B8C-83A1-F6EECF244321}">
                <p14:modId xmlns:p14="http://schemas.microsoft.com/office/powerpoint/2010/main" val="372528562"/>
              </p:ext>
            </p:extLst>
          </p:nvPr>
        </p:nvGraphicFramePr>
        <p:xfrm>
          <a:off x="2247896" y="1572909"/>
          <a:ext cx="7696200" cy="4127500"/>
        </p:xfrm>
        <a:graphic>
          <a:graphicData uri="http://schemas.openxmlformats.org/drawingml/2006/table">
            <a:tbl>
              <a:tblPr/>
              <a:tblGrid>
                <a:gridCol w="1485900">
                  <a:extLst>
                    <a:ext uri="{9D8B030D-6E8A-4147-A177-3AD203B41FA5}">
                      <a16:colId xmlns:a16="http://schemas.microsoft.com/office/drawing/2014/main" val="913170358"/>
                    </a:ext>
                  </a:extLst>
                </a:gridCol>
                <a:gridCol w="1562100">
                  <a:extLst>
                    <a:ext uri="{9D8B030D-6E8A-4147-A177-3AD203B41FA5}">
                      <a16:colId xmlns:a16="http://schemas.microsoft.com/office/drawing/2014/main" val="2640556321"/>
                    </a:ext>
                  </a:extLst>
                </a:gridCol>
                <a:gridCol w="1485900">
                  <a:extLst>
                    <a:ext uri="{9D8B030D-6E8A-4147-A177-3AD203B41FA5}">
                      <a16:colId xmlns:a16="http://schemas.microsoft.com/office/drawing/2014/main" val="3903803156"/>
                    </a:ext>
                  </a:extLst>
                </a:gridCol>
                <a:gridCol w="1676400">
                  <a:extLst>
                    <a:ext uri="{9D8B030D-6E8A-4147-A177-3AD203B41FA5}">
                      <a16:colId xmlns:a16="http://schemas.microsoft.com/office/drawing/2014/main" val="90696165"/>
                    </a:ext>
                  </a:extLst>
                </a:gridCol>
                <a:gridCol w="1485900">
                  <a:extLst>
                    <a:ext uri="{9D8B030D-6E8A-4147-A177-3AD203B41FA5}">
                      <a16:colId xmlns:a16="http://schemas.microsoft.com/office/drawing/2014/main" val="2951304215"/>
                    </a:ext>
                  </a:extLst>
                </a:gridCol>
              </a:tblGrid>
              <a:tr h="1022350">
                <a:tc>
                  <a:txBody>
                    <a:bodyPr/>
                    <a:lstStyle/>
                    <a:p>
                      <a:pPr algn="ctr" rtl="0" fontAlgn="ctr"/>
                      <a:r>
                        <a:rPr lang="en-US" sz="1600" b="1" i="0" u="none" strike="noStrike">
                          <a:solidFill>
                            <a:srgbClr val="000000"/>
                          </a:solidFill>
                          <a:effectLst/>
                          <a:latin typeface="Arial" panose="020B0604020202020204" pitchFamily="34" charset="0"/>
                        </a:rPr>
                        <a:t>Provider by Size​</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500"/>
                    </a:solidFill>
                  </a:tcPr>
                </a:tc>
                <a:tc>
                  <a:txBody>
                    <a:bodyPr/>
                    <a:lstStyle/>
                    <a:p>
                      <a:pPr algn="ctr" rtl="0" fontAlgn="ctr"/>
                      <a:r>
                        <a:rPr lang="en-US" sz="1600" b="1" i="0" u="none" strike="noStrike">
                          <a:solidFill>
                            <a:srgbClr val="000000"/>
                          </a:solidFill>
                          <a:effectLst/>
                          <a:latin typeface="Arial" panose="020B0604020202020204" pitchFamily="34" charset="0"/>
                        </a:rPr>
                        <a:t>Total Providers*​</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500"/>
                    </a:solidFill>
                  </a:tcPr>
                </a:tc>
                <a:tc>
                  <a:txBody>
                    <a:bodyPr/>
                    <a:lstStyle/>
                    <a:p>
                      <a:pPr algn="ctr" rtl="0" fontAlgn="ctr"/>
                      <a:r>
                        <a:rPr lang="en-US" sz="1600" b="1" i="0" u="none" strike="noStrike">
                          <a:solidFill>
                            <a:srgbClr val="000000"/>
                          </a:solidFill>
                          <a:effectLst/>
                          <a:latin typeface="Arial" panose="020B0604020202020204" pitchFamily="34" charset="0"/>
                        </a:rPr>
                        <a:t>Percentage of Large and Small Providers​</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500"/>
                    </a:solidFill>
                  </a:tcPr>
                </a:tc>
                <a:tc>
                  <a:txBody>
                    <a:bodyPr/>
                    <a:lstStyle/>
                    <a:p>
                      <a:pPr algn="ctr" rtl="0" fontAlgn="ctr"/>
                      <a:r>
                        <a:rPr lang="en-US" sz="1600" b="1" i="0" u="none" strike="noStrike">
                          <a:solidFill>
                            <a:srgbClr val="000000"/>
                          </a:solidFill>
                          <a:effectLst/>
                          <a:latin typeface="Arial" panose="020B0604020202020204" pitchFamily="34" charset="0"/>
                        </a:rPr>
                        <a:t>Provider Survey Submissions*​</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500"/>
                    </a:solidFill>
                  </a:tcPr>
                </a:tc>
                <a:tc>
                  <a:txBody>
                    <a:bodyPr/>
                    <a:lstStyle/>
                    <a:p>
                      <a:pPr algn="ctr" rtl="0" fontAlgn="ctr"/>
                      <a:r>
                        <a:rPr lang="en-US" sz="1600" b="1" i="0" u="none" strike="noStrike">
                          <a:solidFill>
                            <a:srgbClr val="000000"/>
                          </a:solidFill>
                          <a:effectLst/>
                          <a:latin typeface="Arial" panose="020B0604020202020204" pitchFamily="34" charset="0"/>
                        </a:rPr>
                        <a:t>Percent of Providers Responding​</a:t>
                      </a:r>
                    </a:p>
                  </a:txBody>
                  <a:tcPr marL="6350" marR="6350" marT="6350"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500"/>
                    </a:solidFill>
                  </a:tcPr>
                </a:tc>
                <a:extLst>
                  <a:ext uri="{0D108BD9-81ED-4DB2-BD59-A6C34878D82A}">
                    <a16:rowId xmlns:a16="http://schemas.microsoft.com/office/drawing/2014/main" val="3011349242"/>
                  </a:ext>
                </a:extLst>
              </a:tr>
              <a:tr h="260350">
                <a:tc>
                  <a:txBody>
                    <a:bodyPr/>
                    <a:lstStyle/>
                    <a:p>
                      <a:pPr algn="r" rtl="0" fontAlgn="b"/>
                      <a:r>
                        <a:rPr lang="en-US" sz="1600" b="1" i="0" u="none" strike="noStrike">
                          <a:solidFill>
                            <a:srgbClr val="000000"/>
                          </a:solidFill>
                          <a:effectLst/>
                          <a:latin typeface="Arial" panose="020B0604020202020204" pitchFamily="34" charset="0"/>
                        </a:rPr>
                        <a:t>SLTC</a:t>
                      </a:r>
                    </a:p>
                  </a:txBody>
                  <a:tcPr marL="6350" marR="6350" marT="6350" marB="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b="1" kern="1200">
                          <a:effectLst/>
                          <a:latin typeface="Arial" panose="020B0604020202020204" pitchFamily="34" charset="0"/>
                          <a:cs typeface="Arial" panose="020B0604020202020204" pitchFamily="34" charset="0"/>
                        </a:rPr>
                        <a:t>311</a:t>
                      </a:r>
                      <a:endParaRPr lang="en-US" sz="16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b="1" kern="1200">
                          <a:effectLst/>
                          <a:latin typeface="Arial" panose="020B0604020202020204" pitchFamily="34" charset="0"/>
                          <a:cs typeface="Arial" panose="020B0604020202020204" pitchFamily="34" charset="0"/>
                        </a:rPr>
                        <a:t>100%</a:t>
                      </a:r>
                      <a:endParaRPr lang="en-US" sz="16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b="1" kern="1200">
                          <a:effectLst/>
                          <a:latin typeface="Arial" panose="020B0604020202020204" pitchFamily="34" charset="0"/>
                          <a:cs typeface="Arial" panose="020B0604020202020204" pitchFamily="34" charset="0"/>
                        </a:rPr>
                        <a:t>49</a:t>
                      </a:r>
                      <a:endParaRPr lang="en-US" sz="16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12700" cap="flat" cmpd="sng" algn="ctr">
                      <a:noFill/>
                      <a:prstDash val="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b="1" kern="1200">
                          <a:effectLst/>
                          <a:latin typeface="Arial" panose="020B0604020202020204" pitchFamily="34" charset="0"/>
                          <a:cs typeface="Arial" panose="020B0604020202020204" pitchFamily="34" charset="0"/>
                        </a:rPr>
                        <a:t>16%</a:t>
                      </a:r>
                      <a:endParaRPr lang="en-US" sz="16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12700" cap="flat" cmpd="sng" algn="ctr">
                      <a:no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solidFill>
                      <a:srgbClr val="EEF7E7"/>
                    </a:solidFill>
                  </a:tcPr>
                </a:tc>
                <a:extLst>
                  <a:ext uri="{0D108BD9-81ED-4DB2-BD59-A6C34878D82A}">
                    <a16:rowId xmlns:a16="http://schemas.microsoft.com/office/drawing/2014/main" val="539058915"/>
                  </a:ext>
                </a:extLst>
              </a:tr>
              <a:tr h="254000">
                <a:tc>
                  <a:txBody>
                    <a:bodyPr/>
                    <a:lstStyle/>
                    <a:p>
                      <a:pPr algn="r" rtl="0" fontAlgn="b"/>
                      <a:r>
                        <a:rPr lang="en-US" sz="1600" b="0" i="0" u="none" strike="noStrike">
                          <a:solidFill>
                            <a:srgbClr val="000000"/>
                          </a:solidFill>
                          <a:effectLst/>
                          <a:latin typeface="Arial" panose="020B0604020202020204" pitchFamily="34" charset="0"/>
                        </a:rPr>
                        <a:t>Over $150K</a:t>
                      </a:r>
                    </a:p>
                  </a:txBody>
                  <a:tcPr marL="6350" marR="6350" marT="6350" marB="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137</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44%</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36</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26%</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EF7E7"/>
                    </a:solidFill>
                  </a:tcPr>
                </a:tc>
                <a:extLst>
                  <a:ext uri="{0D108BD9-81ED-4DB2-BD59-A6C34878D82A}">
                    <a16:rowId xmlns:a16="http://schemas.microsoft.com/office/drawing/2014/main" val="1781590032"/>
                  </a:ext>
                </a:extLst>
              </a:tr>
              <a:tr h="260350">
                <a:tc>
                  <a:txBody>
                    <a:bodyPr/>
                    <a:lstStyle/>
                    <a:p>
                      <a:pPr algn="r" rtl="0" fontAlgn="b"/>
                      <a:r>
                        <a:rPr lang="en-US" sz="1600" b="0" i="0" u="none" strike="noStrike">
                          <a:solidFill>
                            <a:srgbClr val="000000"/>
                          </a:solidFill>
                          <a:effectLst/>
                          <a:latin typeface="Arial" panose="020B0604020202020204" pitchFamily="34" charset="0"/>
                        </a:rPr>
                        <a:t>Under $150K</a:t>
                      </a:r>
                    </a:p>
                  </a:txBody>
                  <a:tcPr marL="6350" marR="6350" marT="6350" marB="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174</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56%</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13</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7%</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E7"/>
                    </a:solidFill>
                  </a:tcPr>
                </a:tc>
                <a:extLst>
                  <a:ext uri="{0D108BD9-81ED-4DB2-BD59-A6C34878D82A}">
                    <a16:rowId xmlns:a16="http://schemas.microsoft.com/office/drawing/2014/main" val="2902303870"/>
                  </a:ext>
                </a:extLst>
              </a:tr>
              <a:tr h="260350">
                <a:tc>
                  <a:txBody>
                    <a:bodyPr/>
                    <a:lstStyle/>
                    <a:p>
                      <a:pPr algn="r" rtl="0" fontAlgn="b"/>
                      <a:r>
                        <a:rPr lang="en-US" sz="1600" b="1" i="0" u="none" strike="noStrike">
                          <a:solidFill>
                            <a:srgbClr val="000000"/>
                          </a:solidFill>
                          <a:effectLst/>
                          <a:latin typeface="Arial" panose="020B0604020202020204" pitchFamily="34" charset="0"/>
                        </a:rPr>
                        <a:t>AMDD</a:t>
                      </a:r>
                    </a:p>
                  </a:txBody>
                  <a:tcPr marL="6350" marR="6350" marT="6350" marB="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b="1" kern="1200">
                          <a:effectLst/>
                          <a:latin typeface="Arial" panose="020B0604020202020204" pitchFamily="34" charset="0"/>
                          <a:cs typeface="Arial" panose="020B0604020202020204" pitchFamily="34" charset="0"/>
                        </a:rPr>
                        <a:t>189</a:t>
                      </a:r>
                      <a:endParaRPr lang="en-US" sz="16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b="1" kern="1200">
                          <a:effectLst/>
                          <a:latin typeface="Arial" panose="020B0604020202020204" pitchFamily="34" charset="0"/>
                          <a:cs typeface="Arial" panose="020B0604020202020204" pitchFamily="34" charset="0"/>
                        </a:rPr>
                        <a:t>100%</a:t>
                      </a:r>
                      <a:endParaRPr lang="en-US" sz="16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b="1" kern="1200">
                          <a:effectLst/>
                          <a:latin typeface="Arial" panose="020B0604020202020204" pitchFamily="34" charset="0"/>
                          <a:cs typeface="Arial" panose="020B0604020202020204" pitchFamily="34" charset="0"/>
                        </a:rPr>
                        <a:t>44</a:t>
                      </a:r>
                      <a:endParaRPr lang="en-US" sz="16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12700" cap="flat" cmpd="sng" algn="ctr">
                      <a:noFill/>
                      <a:prstDash val="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b="1" kern="1200">
                          <a:effectLst/>
                          <a:latin typeface="Arial" panose="020B0604020202020204" pitchFamily="34" charset="0"/>
                          <a:cs typeface="Arial" panose="020B0604020202020204" pitchFamily="34" charset="0"/>
                        </a:rPr>
                        <a:t>23%</a:t>
                      </a:r>
                      <a:endParaRPr lang="en-US" sz="16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12700" cap="flat" cmpd="sng" algn="ctr">
                      <a:no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EF7E7"/>
                    </a:solidFill>
                  </a:tcPr>
                </a:tc>
                <a:extLst>
                  <a:ext uri="{0D108BD9-81ED-4DB2-BD59-A6C34878D82A}">
                    <a16:rowId xmlns:a16="http://schemas.microsoft.com/office/drawing/2014/main" val="4144907181"/>
                  </a:ext>
                </a:extLst>
              </a:tr>
              <a:tr h="254000">
                <a:tc>
                  <a:txBody>
                    <a:bodyPr/>
                    <a:lstStyle/>
                    <a:p>
                      <a:pPr algn="r" rtl="0" fontAlgn="b"/>
                      <a:r>
                        <a:rPr lang="en-US" sz="1600" b="0" i="0" u="none" strike="noStrike">
                          <a:solidFill>
                            <a:srgbClr val="000000"/>
                          </a:solidFill>
                          <a:effectLst/>
                          <a:latin typeface="Arial" panose="020B0604020202020204" pitchFamily="34" charset="0"/>
                        </a:rPr>
                        <a:t>Over $150K</a:t>
                      </a:r>
                    </a:p>
                  </a:txBody>
                  <a:tcPr marL="6350" marR="6350" marT="6350" marB="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98</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52%</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34</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35%</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EF7E7"/>
                    </a:solidFill>
                  </a:tcPr>
                </a:tc>
                <a:extLst>
                  <a:ext uri="{0D108BD9-81ED-4DB2-BD59-A6C34878D82A}">
                    <a16:rowId xmlns:a16="http://schemas.microsoft.com/office/drawing/2014/main" val="966262644"/>
                  </a:ext>
                </a:extLst>
              </a:tr>
              <a:tr h="260350">
                <a:tc>
                  <a:txBody>
                    <a:bodyPr/>
                    <a:lstStyle/>
                    <a:p>
                      <a:pPr algn="r" rtl="0" fontAlgn="b"/>
                      <a:r>
                        <a:rPr lang="en-US" sz="1600" b="0" i="0" u="none" strike="noStrike">
                          <a:solidFill>
                            <a:srgbClr val="000000"/>
                          </a:solidFill>
                          <a:effectLst/>
                          <a:latin typeface="Arial" panose="020B0604020202020204" pitchFamily="34" charset="0"/>
                        </a:rPr>
                        <a:t>Under $150K</a:t>
                      </a:r>
                    </a:p>
                  </a:txBody>
                  <a:tcPr marL="6350" marR="6350" marT="6350" marB="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91</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48%</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10</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11%</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E7"/>
                    </a:solidFill>
                  </a:tcPr>
                </a:tc>
                <a:extLst>
                  <a:ext uri="{0D108BD9-81ED-4DB2-BD59-A6C34878D82A}">
                    <a16:rowId xmlns:a16="http://schemas.microsoft.com/office/drawing/2014/main" val="630814458"/>
                  </a:ext>
                </a:extLst>
              </a:tr>
              <a:tr h="260350">
                <a:tc>
                  <a:txBody>
                    <a:bodyPr/>
                    <a:lstStyle/>
                    <a:p>
                      <a:pPr algn="r" rtl="0" fontAlgn="b"/>
                      <a:r>
                        <a:rPr lang="en-US" sz="1600" b="1" i="0" u="none" strike="noStrike">
                          <a:solidFill>
                            <a:srgbClr val="000000"/>
                          </a:solidFill>
                          <a:effectLst/>
                          <a:latin typeface="Arial" panose="020B0604020202020204" pitchFamily="34" charset="0"/>
                        </a:rPr>
                        <a:t>DDP</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b="1" kern="1200">
                          <a:effectLst/>
                          <a:latin typeface="Arial" panose="020B0604020202020204" pitchFamily="34" charset="0"/>
                          <a:cs typeface="Arial" panose="020B0604020202020204" pitchFamily="34" charset="0"/>
                        </a:rPr>
                        <a:t>69</a:t>
                      </a:r>
                      <a:endParaRPr lang="en-US" sz="16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b="1" kern="1200">
                          <a:effectLst/>
                          <a:latin typeface="Arial" panose="020B0604020202020204" pitchFamily="34" charset="0"/>
                          <a:cs typeface="Arial" panose="020B0604020202020204" pitchFamily="34" charset="0"/>
                        </a:rPr>
                        <a:t>100%</a:t>
                      </a:r>
                      <a:endParaRPr lang="en-US" sz="16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b="1" kern="1200">
                          <a:effectLst/>
                          <a:latin typeface="Arial" panose="020B0604020202020204" pitchFamily="34" charset="0"/>
                          <a:cs typeface="Arial" panose="020B0604020202020204" pitchFamily="34" charset="0"/>
                        </a:rPr>
                        <a:t>39</a:t>
                      </a:r>
                      <a:endParaRPr lang="en-US" sz="16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12700" cap="flat" cmpd="sng" algn="ctr">
                      <a:no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b="1" kern="1200">
                          <a:effectLst/>
                          <a:latin typeface="Arial" panose="020B0604020202020204" pitchFamily="34" charset="0"/>
                          <a:cs typeface="Arial" panose="020B0604020202020204" pitchFamily="34" charset="0"/>
                        </a:rPr>
                        <a:t>57%</a:t>
                      </a:r>
                      <a:endParaRPr lang="en-US" sz="16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12700" cap="flat" cmpd="sng" algn="ctr">
                      <a:no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EF7E7"/>
                    </a:solidFill>
                  </a:tcPr>
                </a:tc>
                <a:extLst>
                  <a:ext uri="{0D108BD9-81ED-4DB2-BD59-A6C34878D82A}">
                    <a16:rowId xmlns:a16="http://schemas.microsoft.com/office/drawing/2014/main" val="852545776"/>
                  </a:ext>
                </a:extLst>
              </a:tr>
              <a:tr h="260350">
                <a:tc>
                  <a:txBody>
                    <a:bodyPr/>
                    <a:lstStyle/>
                    <a:p>
                      <a:pPr algn="r" rtl="0" fontAlgn="b"/>
                      <a:r>
                        <a:rPr lang="en-US" sz="1600" b="0" i="0" u="none" strike="noStrike">
                          <a:solidFill>
                            <a:srgbClr val="000000"/>
                          </a:solidFill>
                          <a:effectLst/>
                          <a:latin typeface="Arial" panose="020B0604020202020204" pitchFamily="34" charset="0"/>
                        </a:rPr>
                        <a:t>Over $150K</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56</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81%</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37</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66%</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F7E7"/>
                    </a:solidFill>
                  </a:tcPr>
                </a:tc>
                <a:extLst>
                  <a:ext uri="{0D108BD9-81ED-4DB2-BD59-A6C34878D82A}">
                    <a16:rowId xmlns:a16="http://schemas.microsoft.com/office/drawing/2014/main" val="507866753"/>
                  </a:ext>
                </a:extLst>
              </a:tr>
              <a:tr h="260350">
                <a:tc>
                  <a:txBody>
                    <a:bodyPr/>
                    <a:lstStyle/>
                    <a:p>
                      <a:pPr algn="r" rtl="0" fontAlgn="b"/>
                      <a:r>
                        <a:rPr lang="en-US" sz="1600" b="0" i="0" u="none" strike="noStrike">
                          <a:solidFill>
                            <a:srgbClr val="000000"/>
                          </a:solidFill>
                          <a:effectLst/>
                          <a:latin typeface="Arial" panose="020B0604020202020204" pitchFamily="34" charset="0"/>
                        </a:rPr>
                        <a:t>Under $150K</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13</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19%</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2</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15%</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E7"/>
                    </a:solidFill>
                  </a:tcPr>
                </a:tc>
                <a:extLst>
                  <a:ext uri="{0D108BD9-81ED-4DB2-BD59-A6C34878D82A}">
                    <a16:rowId xmlns:a16="http://schemas.microsoft.com/office/drawing/2014/main" val="1948337970"/>
                  </a:ext>
                </a:extLst>
              </a:tr>
              <a:tr h="260350">
                <a:tc>
                  <a:txBody>
                    <a:bodyPr/>
                    <a:lstStyle/>
                    <a:p>
                      <a:pPr algn="r" rtl="0" fontAlgn="b"/>
                      <a:r>
                        <a:rPr lang="en-US" sz="1600" b="1" i="0" u="none" strike="noStrike">
                          <a:solidFill>
                            <a:srgbClr val="000000"/>
                          </a:solidFill>
                          <a:effectLst/>
                          <a:latin typeface="Arial" panose="020B0604020202020204" pitchFamily="34" charset="0"/>
                        </a:rPr>
                        <a:t>CMH</a:t>
                      </a:r>
                    </a:p>
                  </a:txBody>
                  <a:tcPr marL="6350" marR="6350" marT="6350" marB="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b="1" kern="1200">
                          <a:effectLst/>
                          <a:latin typeface="Arial" panose="020B0604020202020204" pitchFamily="34" charset="0"/>
                          <a:cs typeface="Arial" panose="020B0604020202020204" pitchFamily="34" charset="0"/>
                        </a:rPr>
                        <a:t>25</a:t>
                      </a:r>
                      <a:endParaRPr lang="en-US" sz="16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b="1" kern="1200">
                          <a:effectLst/>
                          <a:latin typeface="Arial" panose="020B0604020202020204" pitchFamily="34" charset="0"/>
                          <a:cs typeface="Arial" panose="020B0604020202020204" pitchFamily="34" charset="0"/>
                        </a:rPr>
                        <a:t>100%</a:t>
                      </a:r>
                      <a:endParaRPr lang="en-US" sz="16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b="1" kern="1200">
                          <a:effectLst/>
                          <a:latin typeface="Arial" panose="020B0604020202020204" pitchFamily="34" charset="0"/>
                          <a:cs typeface="Arial" panose="020B0604020202020204" pitchFamily="34" charset="0"/>
                        </a:rPr>
                        <a:t>18</a:t>
                      </a:r>
                      <a:endParaRPr lang="en-US" sz="16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12700" cap="flat" cmpd="sng" algn="ctr">
                      <a:noFill/>
                      <a:prstDash val="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b="1" kern="1200">
                          <a:effectLst/>
                          <a:latin typeface="Arial" panose="020B0604020202020204" pitchFamily="34" charset="0"/>
                          <a:cs typeface="Arial" panose="020B0604020202020204" pitchFamily="34" charset="0"/>
                        </a:rPr>
                        <a:t>72%</a:t>
                      </a:r>
                      <a:endParaRPr lang="en-US" sz="16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12700" cap="flat" cmpd="sng" algn="ctr">
                      <a:no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EF7E7"/>
                    </a:solidFill>
                  </a:tcPr>
                </a:tc>
                <a:extLst>
                  <a:ext uri="{0D108BD9-81ED-4DB2-BD59-A6C34878D82A}">
                    <a16:rowId xmlns:a16="http://schemas.microsoft.com/office/drawing/2014/main" val="1604482122"/>
                  </a:ext>
                </a:extLst>
              </a:tr>
              <a:tr h="254000">
                <a:tc>
                  <a:txBody>
                    <a:bodyPr/>
                    <a:lstStyle/>
                    <a:p>
                      <a:pPr algn="r" rtl="0" fontAlgn="b"/>
                      <a:r>
                        <a:rPr lang="en-US" sz="1600" b="0" i="0" u="none" strike="noStrike">
                          <a:solidFill>
                            <a:srgbClr val="000000"/>
                          </a:solidFill>
                          <a:effectLst/>
                          <a:latin typeface="Arial" panose="020B0604020202020204" pitchFamily="34" charset="0"/>
                        </a:rPr>
                        <a:t>Over $150K</a:t>
                      </a:r>
                    </a:p>
                  </a:txBody>
                  <a:tcPr marL="6350" marR="6350" marT="6350" marB="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20</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80%</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17</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85%</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EF7E7"/>
                    </a:solidFill>
                  </a:tcPr>
                </a:tc>
                <a:extLst>
                  <a:ext uri="{0D108BD9-81ED-4DB2-BD59-A6C34878D82A}">
                    <a16:rowId xmlns:a16="http://schemas.microsoft.com/office/drawing/2014/main" val="171735968"/>
                  </a:ext>
                </a:extLst>
              </a:tr>
              <a:tr h="260350">
                <a:tc>
                  <a:txBody>
                    <a:bodyPr/>
                    <a:lstStyle/>
                    <a:p>
                      <a:pPr algn="r" rtl="0" fontAlgn="b"/>
                      <a:r>
                        <a:rPr lang="en-US" sz="1600" b="0" i="0" u="none" strike="noStrike">
                          <a:solidFill>
                            <a:srgbClr val="000000"/>
                          </a:solidFill>
                          <a:effectLst/>
                          <a:latin typeface="Arial" panose="020B0604020202020204" pitchFamily="34" charset="0"/>
                        </a:rPr>
                        <a:t>Under $150K</a:t>
                      </a:r>
                    </a:p>
                  </a:txBody>
                  <a:tcPr marL="6350" marR="6350" marT="6350" marB="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5</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20%</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1</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20%</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E7"/>
                    </a:solidFill>
                  </a:tcPr>
                </a:tc>
                <a:extLst>
                  <a:ext uri="{0D108BD9-81ED-4DB2-BD59-A6C34878D82A}">
                    <a16:rowId xmlns:a16="http://schemas.microsoft.com/office/drawing/2014/main" val="1865858712"/>
                  </a:ext>
                </a:extLst>
              </a:tr>
            </a:tbl>
          </a:graphicData>
        </a:graphic>
      </p:graphicFrame>
    </p:spTree>
    <p:extLst>
      <p:ext uri="{BB962C8B-B14F-4D97-AF65-F5344CB8AC3E}">
        <p14:creationId xmlns:p14="http://schemas.microsoft.com/office/powerpoint/2010/main" val="22268211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1917B1-EB96-4B53-94EB-17F8AC300E35}"/>
              </a:ext>
            </a:extLst>
          </p:cNvPr>
          <p:cNvSpPr>
            <a:spLocks noGrp="1"/>
          </p:cNvSpPr>
          <p:nvPr>
            <p:ph type="sldNum" sz="quarter" idx="4"/>
          </p:nvPr>
        </p:nvSpPr>
        <p:spPr/>
        <p:txBody>
          <a:bodyPr/>
          <a:lstStyle/>
          <a:p>
            <a:fld id="{74FF1622-8342-4547-97A2-32A778486B47}" type="slidenum">
              <a:rPr lang="en-US" smtClean="0"/>
              <a:pPr/>
              <a:t>45</a:t>
            </a:fld>
            <a:endParaRPr lang="en-US"/>
          </a:p>
        </p:txBody>
      </p:sp>
      <p:sp>
        <p:nvSpPr>
          <p:cNvPr id="7" name="Title 3">
            <a:extLst>
              <a:ext uri="{FF2B5EF4-FFF2-40B4-BE49-F238E27FC236}">
                <a16:creationId xmlns:a16="http://schemas.microsoft.com/office/drawing/2014/main" id="{3658E0D9-931B-42D2-B93C-22F421DD2B92}"/>
              </a:ext>
            </a:extLst>
          </p:cNvPr>
          <p:cNvSpPr>
            <a:spLocks noGrp="1"/>
          </p:cNvSpPr>
          <p:nvPr>
            <p:ph type="title"/>
          </p:nvPr>
        </p:nvSpPr>
        <p:spPr>
          <a:xfrm>
            <a:off x="768931" y="447885"/>
            <a:ext cx="10654130" cy="857568"/>
          </a:xfrm>
        </p:spPr>
        <p:txBody>
          <a:bodyPr/>
          <a:lstStyle/>
          <a:p>
            <a:r>
              <a:rPr lang="en-US"/>
              <a:t>Survey Response Rates</a:t>
            </a:r>
          </a:p>
        </p:txBody>
      </p:sp>
      <p:sp>
        <p:nvSpPr>
          <p:cNvPr id="8" name="Text Placeholder 4">
            <a:extLst>
              <a:ext uri="{FF2B5EF4-FFF2-40B4-BE49-F238E27FC236}">
                <a16:creationId xmlns:a16="http://schemas.microsoft.com/office/drawing/2014/main" id="{F646030F-A7EF-4F7E-B5F0-37C105411435}"/>
              </a:ext>
            </a:extLst>
          </p:cNvPr>
          <p:cNvSpPr txBox="1">
            <a:spLocks/>
          </p:cNvSpPr>
          <p:nvPr/>
        </p:nvSpPr>
        <p:spPr>
          <a:xfrm>
            <a:off x="768931" y="928112"/>
            <a:ext cx="10654130" cy="483839"/>
          </a:xfrm>
          <a:prstGeom prst="rect">
            <a:avLst/>
          </a:prstGeom>
        </p:spPr>
        <p:txBody>
          <a:bodyPr vert="horz" lIns="91440" tIns="45720" rIns="91440" bIns="45720" rtlCol="0" anchor="b">
            <a:normAutofit/>
          </a:bodyPr>
          <a:lstStyle>
            <a:lvl1pPr marL="0" indent="0" algn="l" defTabSz="914377" rtl="0" eaLnBrk="1" latinLnBrk="0" hangingPunct="1">
              <a:lnSpc>
                <a:spcPct val="90000"/>
              </a:lnSpc>
              <a:spcBef>
                <a:spcPts val="1000"/>
              </a:spcBef>
              <a:buFont typeface="Arial" panose="020B0604020202020204" pitchFamily="34" charset="0"/>
              <a:buNone/>
              <a:defRPr sz="2000" b="1" i="0" kern="1200">
                <a:solidFill>
                  <a:srgbClr val="03647A"/>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Courier New" panose="02070309020205020404" pitchFamily="49" charset="0"/>
              <a:buNone/>
              <a:defRPr sz="2000" b="1" i="0"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System Font Regular"/>
              <a:buNone/>
              <a:defRPr sz="1800" b="1" i="0"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Font typeface="Courier New" panose="02070309020205020404" pitchFamily="49" charset="0"/>
              <a:buNone/>
              <a:defRPr sz="1600" b="1" i="0"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State expenditures represented across all rate study populations</a:t>
            </a:r>
          </a:p>
        </p:txBody>
      </p:sp>
      <p:sp>
        <p:nvSpPr>
          <p:cNvPr id="10" name="TextBox 9">
            <a:extLst>
              <a:ext uri="{FF2B5EF4-FFF2-40B4-BE49-F238E27FC236}">
                <a16:creationId xmlns:a16="http://schemas.microsoft.com/office/drawing/2014/main" id="{2F79EB45-876E-4C38-9345-DFAE38FB9012}"/>
              </a:ext>
            </a:extLst>
          </p:cNvPr>
          <p:cNvSpPr txBox="1"/>
          <p:nvPr/>
        </p:nvSpPr>
        <p:spPr>
          <a:xfrm>
            <a:off x="2126286" y="5841809"/>
            <a:ext cx="2947481" cy="369332"/>
          </a:xfrm>
          <a:prstGeom prst="rect">
            <a:avLst/>
          </a:prstGeom>
          <a:noFill/>
        </p:spPr>
        <p:txBody>
          <a:bodyPr wrap="square" rtlCol="0">
            <a:spAutoFit/>
          </a:bodyPr>
          <a:lstStyle/>
          <a:p>
            <a:r>
              <a:rPr lang="en-US" sz="900">
                <a:latin typeface="Arial" panose="020B0604020202020204" pitchFamily="34" charset="0"/>
                <a:cs typeface="Arial" panose="020B0604020202020204" pitchFamily="34" charset="0"/>
              </a:rPr>
              <a:t>*Excluding Schools, MATS/ABA and Medication Assisted Treatment</a:t>
            </a:r>
          </a:p>
        </p:txBody>
      </p:sp>
      <p:graphicFrame>
        <p:nvGraphicFramePr>
          <p:cNvPr id="5" name="Table 4">
            <a:extLst>
              <a:ext uri="{FF2B5EF4-FFF2-40B4-BE49-F238E27FC236}">
                <a16:creationId xmlns:a16="http://schemas.microsoft.com/office/drawing/2014/main" id="{C82D6EE6-E9B7-4DDD-AA30-B820921111CA}"/>
              </a:ext>
            </a:extLst>
          </p:cNvPr>
          <p:cNvGraphicFramePr>
            <a:graphicFrameLocks noGrp="1"/>
          </p:cNvGraphicFramePr>
          <p:nvPr>
            <p:extLst>
              <p:ext uri="{D42A27DB-BD31-4B8C-83A1-F6EECF244321}">
                <p14:modId xmlns:p14="http://schemas.microsoft.com/office/powerpoint/2010/main" val="3545400720"/>
              </p:ext>
            </p:extLst>
          </p:nvPr>
        </p:nvGraphicFramePr>
        <p:xfrm>
          <a:off x="2247896" y="1572909"/>
          <a:ext cx="7696200" cy="4127500"/>
        </p:xfrm>
        <a:graphic>
          <a:graphicData uri="http://schemas.openxmlformats.org/drawingml/2006/table">
            <a:tbl>
              <a:tblPr/>
              <a:tblGrid>
                <a:gridCol w="1485900">
                  <a:extLst>
                    <a:ext uri="{9D8B030D-6E8A-4147-A177-3AD203B41FA5}">
                      <a16:colId xmlns:a16="http://schemas.microsoft.com/office/drawing/2014/main" val="913170358"/>
                    </a:ext>
                  </a:extLst>
                </a:gridCol>
                <a:gridCol w="1562100">
                  <a:extLst>
                    <a:ext uri="{9D8B030D-6E8A-4147-A177-3AD203B41FA5}">
                      <a16:colId xmlns:a16="http://schemas.microsoft.com/office/drawing/2014/main" val="2640556321"/>
                    </a:ext>
                  </a:extLst>
                </a:gridCol>
                <a:gridCol w="1485900">
                  <a:extLst>
                    <a:ext uri="{9D8B030D-6E8A-4147-A177-3AD203B41FA5}">
                      <a16:colId xmlns:a16="http://schemas.microsoft.com/office/drawing/2014/main" val="3903803156"/>
                    </a:ext>
                  </a:extLst>
                </a:gridCol>
                <a:gridCol w="1676400">
                  <a:extLst>
                    <a:ext uri="{9D8B030D-6E8A-4147-A177-3AD203B41FA5}">
                      <a16:colId xmlns:a16="http://schemas.microsoft.com/office/drawing/2014/main" val="90696165"/>
                    </a:ext>
                  </a:extLst>
                </a:gridCol>
                <a:gridCol w="1485900">
                  <a:extLst>
                    <a:ext uri="{9D8B030D-6E8A-4147-A177-3AD203B41FA5}">
                      <a16:colId xmlns:a16="http://schemas.microsoft.com/office/drawing/2014/main" val="2951304215"/>
                    </a:ext>
                  </a:extLst>
                </a:gridCol>
              </a:tblGrid>
              <a:tr h="1022350">
                <a:tc>
                  <a:txBody>
                    <a:bodyPr/>
                    <a:lstStyle/>
                    <a:p>
                      <a:pPr algn="ctr" rtl="0" fontAlgn="ctr"/>
                      <a:r>
                        <a:rPr lang="en-US" sz="1600" b="1" i="0" u="none" strike="noStrike">
                          <a:solidFill>
                            <a:srgbClr val="000000"/>
                          </a:solidFill>
                          <a:effectLst/>
                          <a:latin typeface="Arial" panose="020B0604020202020204" pitchFamily="34" charset="0"/>
                        </a:rPr>
                        <a:t>Provider by Size​</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500"/>
                    </a:solidFill>
                  </a:tcPr>
                </a:tc>
                <a:tc>
                  <a:txBody>
                    <a:bodyPr/>
                    <a:lstStyle/>
                    <a:p>
                      <a:pPr algn="ctr" rtl="0" fontAlgn="ctr"/>
                      <a:r>
                        <a:rPr lang="en-US" sz="1600" b="1" i="0" u="none" strike="noStrike">
                          <a:solidFill>
                            <a:srgbClr val="000000"/>
                          </a:solidFill>
                          <a:effectLst/>
                          <a:latin typeface="Arial" panose="020B0604020202020204" pitchFamily="34" charset="0"/>
                        </a:rPr>
                        <a:t>Total Expenditures*​</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500"/>
                    </a:solidFill>
                  </a:tcPr>
                </a:tc>
                <a:tc>
                  <a:txBody>
                    <a:bodyPr/>
                    <a:lstStyle/>
                    <a:p>
                      <a:pPr algn="ctr" rtl="0" fontAlgn="ctr"/>
                      <a:r>
                        <a:rPr lang="en-US" sz="1600" b="1" i="0" u="none" strike="noStrike">
                          <a:solidFill>
                            <a:srgbClr val="000000"/>
                          </a:solidFill>
                          <a:effectLst/>
                          <a:latin typeface="Arial" panose="020B0604020202020204" pitchFamily="34" charset="0"/>
                        </a:rPr>
                        <a:t>Percentage of Large and Small Providers​</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500"/>
                    </a:solidFill>
                  </a:tcPr>
                </a:tc>
                <a:tc>
                  <a:txBody>
                    <a:bodyPr/>
                    <a:lstStyle/>
                    <a:p>
                      <a:pPr algn="ctr" rtl="0" fontAlgn="ctr"/>
                      <a:r>
                        <a:rPr lang="en-US" sz="1600" b="1" i="0" u="none" strike="noStrike">
                          <a:solidFill>
                            <a:srgbClr val="000000"/>
                          </a:solidFill>
                          <a:effectLst/>
                          <a:latin typeface="Arial" panose="020B0604020202020204" pitchFamily="34" charset="0"/>
                        </a:rPr>
                        <a:t>Expenditures Captured in Survey Submission​*</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500"/>
                    </a:solidFill>
                  </a:tcPr>
                </a:tc>
                <a:tc>
                  <a:txBody>
                    <a:bodyPr/>
                    <a:lstStyle/>
                    <a:p>
                      <a:pPr algn="ctr" rtl="0" fontAlgn="ctr"/>
                      <a:r>
                        <a:rPr lang="en-US" sz="1600" b="1" i="0" u="none" strike="noStrike">
                          <a:solidFill>
                            <a:srgbClr val="000000"/>
                          </a:solidFill>
                          <a:effectLst/>
                          <a:latin typeface="Arial" panose="020B0604020202020204" pitchFamily="34" charset="0"/>
                        </a:rPr>
                        <a:t>Percent of Expenditures Captured in Surveys​</a:t>
                      </a:r>
                    </a:p>
                  </a:txBody>
                  <a:tcPr marL="6350" marR="6350" marT="6350"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500"/>
                    </a:solidFill>
                  </a:tcPr>
                </a:tc>
                <a:extLst>
                  <a:ext uri="{0D108BD9-81ED-4DB2-BD59-A6C34878D82A}">
                    <a16:rowId xmlns:a16="http://schemas.microsoft.com/office/drawing/2014/main" val="3011349242"/>
                  </a:ext>
                </a:extLst>
              </a:tr>
              <a:tr h="260350">
                <a:tc>
                  <a:txBody>
                    <a:bodyPr/>
                    <a:lstStyle/>
                    <a:p>
                      <a:pPr algn="r" rtl="0" fontAlgn="b"/>
                      <a:r>
                        <a:rPr lang="en-US" sz="1600" b="1" i="0" u="none" strike="noStrike">
                          <a:solidFill>
                            <a:srgbClr val="000000"/>
                          </a:solidFill>
                          <a:effectLst/>
                          <a:latin typeface="Arial" panose="020B0604020202020204" pitchFamily="34" charset="0"/>
                        </a:rPr>
                        <a:t>SLTC</a:t>
                      </a:r>
                    </a:p>
                  </a:txBody>
                  <a:tcPr marL="6350" marR="6350" marT="6350" marB="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b="1" kern="1200">
                          <a:effectLst/>
                          <a:latin typeface="Arial" panose="020B0604020202020204" pitchFamily="34" charset="0"/>
                          <a:cs typeface="Arial" panose="020B0604020202020204" pitchFamily="34" charset="0"/>
                        </a:rPr>
                        <a:t>$104,961,858</a:t>
                      </a:r>
                      <a:endParaRPr lang="en-US" sz="16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b="1" kern="1200">
                          <a:effectLst/>
                          <a:latin typeface="Arial" panose="020B0604020202020204" pitchFamily="34" charset="0"/>
                          <a:cs typeface="Arial" panose="020B0604020202020204" pitchFamily="34" charset="0"/>
                        </a:rPr>
                        <a:t>100%</a:t>
                      </a:r>
                      <a:endParaRPr lang="en-US" sz="16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b="1" kern="1200">
                          <a:effectLst/>
                          <a:latin typeface="Arial" panose="020B0604020202020204" pitchFamily="34" charset="0"/>
                          <a:cs typeface="Arial" panose="020B0604020202020204" pitchFamily="34" charset="0"/>
                        </a:rPr>
                        <a:t>$46,534,037</a:t>
                      </a:r>
                      <a:endParaRPr lang="en-US" sz="16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12700" cap="flat" cmpd="sng" algn="ctr">
                      <a:noFill/>
                      <a:prstDash val="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b="1" kern="1200">
                          <a:effectLst/>
                          <a:latin typeface="Arial" panose="020B0604020202020204" pitchFamily="34" charset="0"/>
                          <a:cs typeface="Arial" panose="020B0604020202020204" pitchFamily="34" charset="0"/>
                        </a:rPr>
                        <a:t>44%</a:t>
                      </a:r>
                      <a:endParaRPr lang="en-US" sz="16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12700" cap="flat" cmpd="sng" algn="ctr">
                      <a:no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solidFill>
                      <a:srgbClr val="EEF7E7"/>
                    </a:solidFill>
                  </a:tcPr>
                </a:tc>
                <a:extLst>
                  <a:ext uri="{0D108BD9-81ED-4DB2-BD59-A6C34878D82A}">
                    <a16:rowId xmlns:a16="http://schemas.microsoft.com/office/drawing/2014/main" val="539058915"/>
                  </a:ext>
                </a:extLst>
              </a:tr>
              <a:tr h="254000">
                <a:tc>
                  <a:txBody>
                    <a:bodyPr/>
                    <a:lstStyle/>
                    <a:p>
                      <a:pPr algn="r" rtl="0" fontAlgn="b"/>
                      <a:r>
                        <a:rPr lang="en-US" sz="1600" b="0" i="0" u="none" strike="noStrike">
                          <a:solidFill>
                            <a:srgbClr val="000000"/>
                          </a:solidFill>
                          <a:effectLst/>
                          <a:latin typeface="Arial" panose="020B0604020202020204" pitchFamily="34" charset="0"/>
                        </a:rPr>
                        <a:t>Over $150K</a:t>
                      </a:r>
                    </a:p>
                  </a:txBody>
                  <a:tcPr marL="6350" marR="6350" marT="6350" marB="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$99,328,903</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95%</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$45,791,427</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46%</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EF7E7"/>
                    </a:solidFill>
                  </a:tcPr>
                </a:tc>
                <a:extLst>
                  <a:ext uri="{0D108BD9-81ED-4DB2-BD59-A6C34878D82A}">
                    <a16:rowId xmlns:a16="http://schemas.microsoft.com/office/drawing/2014/main" val="1781590032"/>
                  </a:ext>
                </a:extLst>
              </a:tr>
              <a:tr h="260350">
                <a:tc>
                  <a:txBody>
                    <a:bodyPr/>
                    <a:lstStyle/>
                    <a:p>
                      <a:pPr algn="r" rtl="0" fontAlgn="b"/>
                      <a:r>
                        <a:rPr lang="en-US" sz="1600" b="0" i="0" u="none" strike="noStrike">
                          <a:solidFill>
                            <a:srgbClr val="000000"/>
                          </a:solidFill>
                          <a:effectLst/>
                          <a:latin typeface="Arial" panose="020B0604020202020204" pitchFamily="34" charset="0"/>
                        </a:rPr>
                        <a:t>Under $150K</a:t>
                      </a:r>
                    </a:p>
                  </a:txBody>
                  <a:tcPr marL="6350" marR="6350" marT="6350" marB="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$5,632,955</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5%</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$742,611</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13%</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E7"/>
                    </a:solidFill>
                  </a:tcPr>
                </a:tc>
                <a:extLst>
                  <a:ext uri="{0D108BD9-81ED-4DB2-BD59-A6C34878D82A}">
                    <a16:rowId xmlns:a16="http://schemas.microsoft.com/office/drawing/2014/main" val="2902303870"/>
                  </a:ext>
                </a:extLst>
              </a:tr>
              <a:tr h="260350">
                <a:tc>
                  <a:txBody>
                    <a:bodyPr/>
                    <a:lstStyle/>
                    <a:p>
                      <a:pPr algn="r" rtl="0" fontAlgn="b"/>
                      <a:r>
                        <a:rPr lang="en-US" sz="1600" b="1" i="0" u="none" strike="noStrike">
                          <a:solidFill>
                            <a:srgbClr val="000000"/>
                          </a:solidFill>
                          <a:effectLst/>
                          <a:latin typeface="Arial" panose="020B0604020202020204" pitchFamily="34" charset="0"/>
                        </a:rPr>
                        <a:t>AMDD</a:t>
                      </a:r>
                    </a:p>
                  </a:txBody>
                  <a:tcPr marL="6350" marR="6350" marT="6350" marB="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b="1" kern="1200">
                          <a:effectLst/>
                          <a:latin typeface="Arial" panose="020B0604020202020204" pitchFamily="34" charset="0"/>
                          <a:cs typeface="Arial" panose="020B0604020202020204" pitchFamily="34" charset="0"/>
                        </a:rPr>
                        <a:t>$56,362,882</a:t>
                      </a:r>
                      <a:endParaRPr lang="en-US" sz="16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b="1" kern="1200">
                          <a:effectLst/>
                          <a:latin typeface="Arial" panose="020B0604020202020204" pitchFamily="34" charset="0"/>
                          <a:cs typeface="Arial" panose="020B0604020202020204" pitchFamily="34" charset="0"/>
                        </a:rPr>
                        <a:t>100%</a:t>
                      </a:r>
                      <a:endParaRPr lang="en-US" sz="16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b="1" kern="1200">
                          <a:effectLst/>
                          <a:latin typeface="Arial" panose="020B0604020202020204" pitchFamily="34" charset="0"/>
                          <a:cs typeface="Arial" panose="020B0604020202020204" pitchFamily="34" charset="0"/>
                        </a:rPr>
                        <a:t>$38,460,888</a:t>
                      </a:r>
                      <a:endParaRPr lang="en-US" sz="16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12700" cap="flat" cmpd="sng" algn="ctr">
                      <a:noFill/>
                      <a:prstDash val="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b="1" kern="1200">
                          <a:effectLst/>
                          <a:latin typeface="Arial" panose="020B0604020202020204" pitchFamily="34" charset="0"/>
                          <a:cs typeface="Arial" panose="020B0604020202020204" pitchFamily="34" charset="0"/>
                        </a:rPr>
                        <a:t>68%</a:t>
                      </a:r>
                      <a:endParaRPr lang="en-US" sz="16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12700" cap="flat" cmpd="sng" algn="ctr">
                      <a:no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EF7E7"/>
                    </a:solidFill>
                  </a:tcPr>
                </a:tc>
                <a:extLst>
                  <a:ext uri="{0D108BD9-81ED-4DB2-BD59-A6C34878D82A}">
                    <a16:rowId xmlns:a16="http://schemas.microsoft.com/office/drawing/2014/main" val="4144907181"/>
                  </a:ext>
                </a:extLst>
              </a:tr>
              <a:tr h="254000">
                <a:tc>
                  <a:txBody>
                    <a:bodyPr/>
                    <a:lstStyle/>
                    <a:p>
                      <a:pPr algn="r" rtl="0" fontAlgn="b"/>
                      <a:r>
                        <a:rPr lang="en-US" sz="1600" b="0" i="0" u="none" strike="noStrike">
                          <a:solidFill>
                            <a:srgbClr val="000000"/>
                          </a:solidFill>
                          <a:effectLst/>
                          <a:latin typeface="Arial" panose="020B0604020202020204" pitchFamily="34" charset="0"/>
                        </a:rPr>
                        <a:t>Over $150K</a:t>
                      </a:r>
                    </a:p>
                  </a:txBody>
                  <a:tcPr marL="6350" marR="6350" marT="6350" marB="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$54,703,127</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97%</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$38,165,649</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70%</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EF7E7"/>
                    </a:solidFill>
                  </a:tcPr>
                </a:tc>
                <a:extLst>
                  <a:ext uri="{0D108BD9-81ED-4DB2-BD59-A6C34878D82A}">
                    <a16:rowId xmlns:a16="http://schemas.microsoft.com/office/drawing/2014/main" val="966262644"/>
                  </a:ext>
                </a:extLst>
              </a:tr>
              <a:tr h="260350">
                <a:tc>
                  <a:txBody>
                    <a:bodyPr/>
                    <a:lstStyle/>
                    <a:p>
                      <a:pPr algn="r" rtl="0" fontAlgn="b"/>
                      <a:r>
                        <a:rPr lang="en-US" sz="1600" b="0" i="0" u="none" strike="noStrike">
                          <a:solidFill>
                            <a:srgbClr val="000000"/>
                          </a:solidFill>
                          <a:effectLst/>
                          <a:latin typeface="Arial" panose="020B0604020202020204" pitchFamily="34" charset="0"/>
                        </a:rPr>
                        <a:t>Under $150K</a:t>
                      </a:r>
                    </a:p>
                  </a:txBody>
                  <a:tcPr marL="6350" marR="6350" marT="6350" marB="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$1,659,754</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3%</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$295,238</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18%</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E7"/>
                    </a:solidFill>
                  </a:tcPr>
                </a:tc>
                <a:extLst>
                  <a:ext uri="{0D108BD9-81ED-4DB2-BD59-A6C34878D82A}">
                    <a16:rowId xmlns:a16="http://schemas.microsoft.com/office/drawing/2014/main" val="630814458"/>
                  </a:ext>
                </a:extLst>
              </a:tr>
              <a:tr h="260350">
                <a:tc>
                  <a:txBody>
                    <a:bodyPr/>
                    <a:lstStyle/>
                    <a:p>
                      <a:pPr algn="r" rtl="0" fontAlgn="b"/>
                      <a:r>
                        <a:rPr lang="en-US" sz="1600" b="1" i="0" u="none" strike="noStrike">
                          <a:solidFill>
                            <a:srgbClr val="000000"/>
                          </a:solidFill>
                          <a:effectLst/>
                          <a:latin typeface="Arial" panose="020B0604020202020204" pitchFamily="34" charset="0"/>
                        </a:rPr>
                        <a:t>DDP</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b="1" kern="1200">
                          <a:effectLst/>
                          <a:latin typeface="Arial" panose="020B0604020202020204" pitchFamily="34" charset="0"/>
                          <a:cs typeface="Arial" panose="020B0604020202020204" pitchFamily="34" charset="0"/>
                        </a:rPr>
                        <a:t>$130,421,796</a:t>
                      </a:r>
                      <a:endParaRPr lang="en-US" sz="16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b="1" kern="1200">
                          <a:effectLst/>
                          <a:latin typeface="Arial" panose="020B0604020202020204" pitchFamily="34" charset="0"/>
                          <a:cs typeface="Arial" panose="020B0604020202020204" pitchFamily="34" charset="0"/>
                        </a:rPr>
                        <a:t>100%</a:t>
                      </a:r>
                      <a:endParaRPr lang="en-US" sz="16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b="1" kern="1200">
                          <a:effectLst/>
                          <a:latin typeface="Arial" panose="020B0604020202020204" pitchFamily="34" charset="0"/>
                          <a:cs typeface="Arial" panose="020B0604020202020204" pitchFamily="34" charset="0"/>
                        </a:rPr>
                        <a:t>$106,192,185</a:t>
                      </a:r>
                      <a:endParaRPr lang="en-US" sz="16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12700" cap="flat" cmpd="sng" algn="ctr">
                      <a:no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b="1" kern="1200">
                          <a:effectLst/>
                          <a:latin typeface="Arial" panose="020B0604020202020204" pitchFamily="34" charset="0"/>
                          <a:cs typeface="Arial" panose="020B0604020202020204" pitchFamily="34" charset="0"/>
                        </a:rPr>
                        <a:t>81%</a:t>
                      </a:r>
                      <a:endParaRPr lang="en-US" sz="16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12700" cap="flat" cmpd="sng" algn="ctr">
                      <a:no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EF7E7"/>
                    </a:solidFill>
                  </a:tcPr>
                </a:tc>
                <a:extLst>
                  <a:ext uri="{0D108BD9-81ED-4DB2-BD59-A6C34878D82A}">
                    <a16:rowId xmlns:a16="http://schemas.microsoft.com/office/drawing/2014/main" val="852545776"/>
                  </a:ext>
                </a:extLst>
              </a:tr>
              <a:tr h="260350">
                <a:tc>
                  <a:txBody>
                    <a:bodyPr/>
                    <a:lstStyle/>
                    <a:p>
                      <a:pPr algn="r" rtl="0" fontAlgn="b"/>
                      <a:r>
                        <a:rPr lang="en-US" sz="1600" b="0" i="0" u="none" strike="noStrike">
                          <a:solidFill>
                            <a:srgbClr val="000000"/>
                          </a:solidFill>
                          <a:effectLst/>
                          <a:latin typeface="Arial" panose="020B0604020202020204" pitchFamily="34" charset="0"/>
                        </a:rPr>
                        <a:t>Over $150K</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$129,583,925</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99%</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$106,043,683</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82%</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F7E7"/>
                    </a:solidFill>
                  </a:tcPr>
                </a:tc>
                <a:extLst>
                  <a:ext uri="{0D108BD9-81ED-4DB2-BD59-A6C34878D82A}">
                    <a16:rowId xmlns:a16="http://schemas.microsoft.com/office/drawing/2014/main" val="507866753"/>
                  </a:ext>
                </a:extLst>
              </a:tr>
              <a:tr h="260350">
                <a:tc>
                  <a:txBody>
                    <a:bodyPr/>
                    <a:lstStyle/>
                    <a:p>
                      <a:pPr algn="r" rtl="0" fontAlgn="b"/>
                      <a:r>
                        <a:rPr lang="en-US" sz="1600" b="0" i="0" u="none" strike="noStrike">
                          <a:solidFill>
                            <a:srgbClr val="000000"/>
                          </a:solidFill>
                          <a:effectLst/>
                          <a:latin typeface="Arial" panose="020B0604020202020204" pitchFamily="34" charset="0"/>
                        </a:rPr>
                        <a:t>Under $150K</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$837,871</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1%</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$148,502</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18%</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E7"/>
                    </a:solidFill>
                  </a:tcPr>
                </a:tc>
                <a:extLst>
                  <a:ext uri="{0D108BD9-81ED-4DB2-BD59-A6C34878D82A}">
                    <a16:rowId xmlns:a16="http://schemas.microsoft.com/office/drawing/2014/main" val="1948337970"/>
                  </a:ext>
                </a:extLst>
              </a:tr>
              <a:tr h="260350">
                <a:tc>
                  <a:txBody>
                    <a:bodyPr/>
                    <a:lstStyle/>
                    <a:p>
                      <a:pPr algn="r" rtl="0" fontAlgn="b"/>
                      <a:r>
                        <a:rPr lang="en-US" sz="1600" b="1" i="0" u="none" strike="noStrike">
                          <a:solidFill>
                            <a:srgbClr val="000000"/>
                          </a:solidFill>
                          <a:effectLst/>
                          <a:latin typeface="Arial" panose="020B0604020202020204" pitchFamily="34" charset="0"/>
                        </a:rPr>
                        <a:t>CMH</a:t>
                      </a:r>
                    </a:p>
                  </a:txBody>
                  <a:tcPr marL="6350" marR="6350" marT="6350" marB="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b="1" kern="1200">
                          <a:effectLst/>
                          <a:latin typeface="Arial" panose="020B0604020202020204" pitchFamily="34" charset="0"/>
                          <a:cs typeface="Arial" panose="020B0604020202020204" pitchFamily="34" charset="0"/>
                        </a:rPr>
                        <a:t>$32,017,365</a:t>
                      </a:r>
                      <a:endParaRPr lang="en-US" sz="16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b="1" kern="1200">
                          <a:effectLst/>
                          <a:latin typeface="Arial" panose="020B0604020202020204" pitchFamily="34" charset="0"/>
                          <a:cs typeface="Arial" panose="020B0604020202020204" pitchFamily="34" charset="0"/>
                        </a:rPr>
                        <a:t>100%</a:t>
                      </a:r>
                      <a:endParaRPr lang="en-US" sz="16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b="1" kern="1200">
                          <a:effectLst/>
                          <a:latin typeface="Arial" panose="020B0604020202020204" pitchFamily="34" charset="0"/>
                          <a:cs typeface="Arial" panose="020B0604020202020204" pitchFamily="34" charset="0"/>
                        </a:rPr>
                        <a:t>$31,622,740</a:t>
                      </a:r>
                      <a:endParaRPr lang="en-US" sz="16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12700" cap="flat" cmpd="sng" algn="ctr">
                      <a:noFill/>
                      <a:prstDash val="dash"/>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b="1" kern="1200">
                          <a:effectLst/>
                          <a:latin typeface="Arial" panose="020B0604020202020204" pitchFamily="34" charset="0"/>
                          <a:cs typeface="Arial" panose="020B0604020202020204" pitchFamily="34" charset="0"/>
                        </a:rPr>
                        <a:t>99%</a:t>
                      </a:r>
                      <a:endParaRPr lang="en-US" sz="1600" b="1">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12700" cap="flat" cmpd="sng" algn="ctr">
                      <a:no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EF7E7"/>
                    </a:solidFill>
                  </a:tcPr>
                </a:tc>
                <a:extLst>
                  <a:ext uri="{0D108BD9-81ED-4DB2-BD59-A6C34878D82A}">
                    <a16:rowId xmlns:a16="http://schemas.microsoft.com/office/drawing/2014/main" val="1604482122"/>
                  </a:ext>
                </a:extLst>
              </a:tr>
              <a:tr h="254000">
                <a:tc>
                  <a:txBody>
                    <a:bodyPr/>
                    <a:lstStyle/>
                    <a:p>
                      <a:pPr algn="r" rtl="0" fontAlgn="b"/>
                      <a:r>
                        <a:rPr lang="en-US" sz="1600" b="0" i="0" u="none" strike="noStrike">
                          <a:solidFill>
                            <a:srgbClr val="000000"/>
                          </a:solidFill>
                          <a:effectLst/>
                          <a:latin typeface="Arial" panose="020B0604020202020204" pitchFamily="34" charset="0"/>
                        </a:rPr>
                        <a:t>Over $150K</a:t>
                      </a:r>
                    </a:p>
                  </a:txBody>
                  <a:tcPr marL="6350" marR="6350" marT="6350" marB="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$31,949,655</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100%</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$31,621,038</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3%</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EF7E7"/>
                    </a:solidFill>
                  </a:tcPr>
                </a:tc>
                <a:extLst>
                  <a:ext uri="{0D108BD9-81ED-4DB2-BD59-A6C34878D82A}">
                    <a16:rowId xmlns:a16="http://schemas.microsoft.com/office/drawing/2014/main" val="171735968"/>
                  </a:ext>
                </a:extLst>
              </a:tr>
              <a:tr h="260350">
                <a:tc>
                  <a:txBody>
                    <a:bodyPr/>
                    <a:lstStyle/>
                    <a:p>
                      <a:pPr algn="r" rtl="0" fontAlgn="b"/>
                      <a:r>
                        <a:rPr lang="en-US" sz="1600" b="0" i="0" u="none" strike="noStrike">
                          <a:solidFill>
                            <a:srgbClr val="000000"/>
                          </a:solidFill>
                          <a:effectLst/>
                          <a:latin typeface="Arial" panose="020B0604020202020204" pitchFamily="34" charset="0"/>
                        </a:rPr>
                        <a:t>Under $150K</a:t>
                      </a:r>
                    </a:p>
                  </a:txBody>
                  <a:tcPr marL="6350" marR="6350" marT="6350" marB="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$67,710</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0%</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kern="1200">
                          <a:effectLst/>
                          <a:latin typeface="Arial" panose="020B0604020202020204" pitchFamily="34" charset="0"/>
                          <a:cs typeface="Arial" panose="020B0604020202020204" pitchFamily="34" charset="0"/>
                        </a:rPr>
                        <a:t>$0</a:t>
                      </a:r>
                      <a:endParaRPr lang="en-US" sz="16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7E7"/>
                    </a:solidFill>
                  </a:tcPr>
                </a:tc>
                <a:tc>
                  <a:txBody>
                    <a:bodyPr/>
                    <a:lstStyle/>
                    <a:p>
                      <a:pPr marL="0" marR="0" algn="ctr" fontAlgn="b">
                        <a:lnSpc>
                          <a:spcPct val="107000"/>
                        </a:lnSpc>
                        <a:spcBef>
                          <a:spcPts val="0"/>
                        </a:spcBef>
                        <a:spcAft>
                          <a:spcPts val="0"/>
                        </a:spcAft>
                      </a:pPr>
                      <a:r>
                        <a:rPr lang="en-US" sz="1600" u="none" kern="1200">
                          <a:effectLst/>
                          <a:latin typeface="Arial" panose="020B0604020202020204" pitchFamily="34" charset="0"/>
                          <a:cs typeface="Arial" panose="020B0604020202020204" pitchFamily="34" charset="0"/>
                        </a:rPr>
                        <a:t>99%</a:t>
                      </a:r>
                      <a:r>
                        <a:rPr lang="en-US" sz="1600" u="none">
                          <a:effectLst/>
                          <a:latin typeface="Arial" panose="020B0604020202020204" pitchFamily="34" charset="0"/>
                          <a:cs typeface="Arial" panose="020B0604020202020204" pitchFamily="34" charset="0"/>
                        </a:rPr>
                        <a:t> </a:t>
                      </a:r>
                      <a:endParaRPr lang="en-US" sz="1600" u="none">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350" marR="6350" marT="635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E7"/>
                    </a:solidFill>
                  </a:tcPr>
                </a:tc>
                <a:extLst>
                  <a:ext uri="{0D108BD9-81ED-4DB2-BD59-A6C34878D82A}">
                    <a16:rowId xmlns:a16="http://schemas.microsoft.com/office/drawing/2014/main" val="1865858712"/>
                  </a:ext>
                </a:extLst>
              </a:tr>
            </a:tbl>
          </a:graphicData>
        </a:graphic>
      </p:graphicFrame>
    </p:spTree>
    <p:extLst>
      <p:ext uri="{BB962C8B-B14F-4D97-AF65-F5344CB8AC3E}">
        <p14:creationId xmlns:p14="http://schemas.microsoft.com/office/powerpoint/2010/main" val="24985766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18F19-436C-4C79-933E-76277CE0C7A7}"/>
              </a:ext>
            </a:extLst>
          </p:cNvPr>
          <p:cNvSpPr>
            <a:spLocks noGrp="1"/>
          </p:cNvSpPr>
          <p:nvPr>
            <p:ph type="title"/>
          </p:nvPr>
        </p:nvSpPr>
        <p:spPr/>
        <p:txBody>
          <a:bodyPr/>
          <a:lstStyle/>
          <a:p>
            <a:r>
              <a:rPr lang="en-US"/>
              <a:t>Analysis by Service Categories</a:t>
            </a:r>
          </a:p>
        </p:txBody>
      </p:sp>
      <p:sp>
        <p:nvSpPr>
          <p:cNvPr id="5" name="Slide Number Placeholder 4">
            <a:extLst>
              <a:ext uri="{FF2B5EF4-FFF2-40B4-BE49-F238E27FC236}">
                <a16:creationId xmlns:a16="http://schemas.microsoft.com/office/drawing/2014/main" id="{4C69DFB5-E863-4A6D-8534-EC89F24523D2}"/>
              </a:ext>
            </a:extLst>
          </p:cNvPr>
          <p:cNvSpPr>
            <a:spLocks noGrp="1"/>
          </p:cNvSpPr>
          <p:nvPr>
            <p:ph type="sldNum" sz="quarter" idx="12"/>
          </p:nvPr>
        </p:nvSpPr>
        <p:spPr/>
        <p:txBody>
          <a:bodyPr/>
          <a:lstStyle/>
          <a:p>
            <a:fld id="{A5ADF824-5DA6-8947-92A8-11800B62386F}" type="slidenum">
              <a:rPr lang="en-US" smtClean="0"/>
              <a:t>46</a:t>
            </a:fld>
            <a:endParaRPr lang="en-US"/>
          </a:p>
        </p:txBody>
      </p:sp>
      <p:sp>
        <p:nvSpPr>
          <p:cNvPr id="7" name="Text Placeholder 6">
            <a:extLst>
              <a:ext uri="{FF2B5EF4-FFF2-40B4-BE49-F238E27FC236}">
                <a16:creationId xmlns:a16="http://schemas.microsoft.com/office/drawing/2014/main" id="{142A834C-D56A-4541-B210-F9D162566A70}"/>
              </a:ext>
            </a:extLst>
          </p:cNvPr>
          <p:cNvSpPr>
            <a:spLocks noGrp="1"/>
          </p:cNvSpPr>
          <p:nvPr>
            <p:ph type="body" idx="13"/>
          </p:nvPr>
        </p:nvSpPr>
        <p:spPr>
          <a:xfrm>
            <a:off x="838199" y="678913"/>
            <a:ext cx="11071013" cy="1026794"/>
          </a:xfrm>
        </p:spPr>
        <p:txBody>
          <a:bodyPr>
            <a:normAutofit/>
          </a:bodyPr>
          <a:lstStyle/>
          <a:p>
            <a:pPr marL="0" indent="0">
              <a:spcAft>
                <a:spcPts val="600"/>
              </a:spcAft>
              <a:buNone/>
            </a:pPr>
            <a:r>
              <a:rPr lang="en-US" sz="1800" b="1">
                <a:solidFill>
                  <a:srgbClr val="03647A"/>
                </a:solidFill>
              </a:rPr>
              <a:t>Because of the similarities in rate changes for similar types of services, Guidehouse analyzed rate impacts driven by more systematic changes within the broader service categories identified below.</a:t>
            </a:r>
          </a:p>
        </p:txBody>
      </p:sp>
      <p:grpSp>
        <p:nvGrpSpPr>
          <p:cNvPr id="20" name="Group 19">
            <a:extLst>
              <a:ext uri="{FF2B5EF4-FFF2-40B4-BE49-F238E27FC236}">
                <a16:creationId xmlns:a16="http://schemas.microsoft.com/office/drawing/2014/main" id="{6F5417C6-A015-409C-A4F5-F65D817DAE53}"/>
              </a:ext>
            </a:extLst>
          </p:cNvPr>
          <p:cNvGrpSpPr/>
          <p:nvPr/>
        </p:nvGrpSpPr>
        <p:grpSpPr>
          <a:xfrm>
            <a:off x="279982" y="4712043"/>
            <a:ext cx="2294775" cy="1598423"/>
            <a:chOff x="1057275" y="2285999"/>
            <a:chExt cx="2266950" cy="2114002"/>
          </a:xfrm>
        </p:grpSpPr>
        <p:sp>
          <p:nvSpPr>
            <p:cNvPr id="21" name="Rectangle 20">
              <a:extLst>
                <a:ext uri="{FF2B5EF4-FFF2-40B4-BE49-F238E27FC236}">
                  <a16:creationId xmlns:a16="http://schemas.microsoft.com/office/drawing/2014/main" id="{61A87587-A242-4ABC-BB92-A740E02AD1BA}"/>
                </a:ext>
              </a:extLst>
            </p:cNvPr>
            <p:cNvSpPr/>
            <p:nvPr/>
          </p:nvSpPr>
          <p:spPr>
            <a:xfrm>
              <a:off x="1057275" y="2669946"/>
              <a:ext cx="2266950" cy="17300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Life Coach</a:t>
              </a:r>
            </a:p>
            <a:p>
              <a:pPr marL="285750" indent="-285750">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Supported Employment</a:t>
              </a:r>
            </a:p>
            <a:p>
              <a:pPr marL="285750" indent="-285750">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Prevocational Services</a:t>
              </a:r>
            </a:p>
            <a:p>
              <a:pPr marL="285750" indent="-285750">
                <a:buFont typeface="Arial" panose="020B0604020202020204" pitchFamily="34" charset="0"/>
                <a:buChar char="•"/>
              </a:pPr>
              <a:endParaRPr lang="en-US" sz="1300">
                <a:solidFill>
                  <a:schemeClr val="tx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350F6A76-4B16-46AA-85FF-DF9F59FB1B98}"/>
                </a:ext>
              </a:extLst>
            </p:cNvPr>
            <p:cNvSpPr/>
            <p:nvPr/>
          </p:nvSpPr>
          <p:spPr>
            <a:xfrm>
              <a:off x="1057275" y="2285999"/>
              <a:ext cx="2266950" cy="383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Arial" panose="020B0604020202020204" pitchFamily="34" charset="0"/>
                  <a:cs typeface="Arial" panose="020B0604020202020204" pitchFamily="34" charset="0"/>
                </a:rPr>
                <a:t>Supported Employment</a:t>
              </a:r>
            </a:p>
          </p:txBody>
        </p:sp>
      </p:grpSp>
      <p:grpSp>
        <p:nvGrpSpPr>
          <p:cNvPr id="35" name="Group 34">
            <a:extLst>
              <a:ext uri="{FF2B5EF4-FFF2-40B4-BE49-F238E27FC236}">
                <a16:creationId xmlns:a16="http://schemas.microsoft.com/office/drawing/2014/main" id="{93098947-160C-4DB9-B6D1-CAA2BAE2D8E3}"/>
              </a:ext>
            </a:extLst>
          </p:cNvPr>
          <p:cNvGrpSpPr/>
          <p:nvPr/>
        </p:nvGrpSpPr>
        <p:grpSpPr>
          <a:xfrm>
            <a:off x="489059" y="1701154"/>
            <a:ext cx="2743200" cy="2950266"/>
            <a:chOff x="1057275" y="2285998"/>
            <a:chExt cx="2266950" cy="981189"/>
          </a:xfrm>
        </p:grpSpPr>
        <p:sp>
          <p:nvSpPr>
            <p:cNvPr id="36" name="Rectangle 35">
              <a:extLst>
                <a:ext uri="{FF2B5EF4-FFF2-40B4-BE49-F238E27FC236}">
                  <a16:creationId xmlns:a16="http://schemas.microsoft.com/office/drawing/2014/main" id="{259A650F-0525-40D4-B023-E7B92D89D8AA}"/>
                </a:ext>
              </a:extLst>
            </p:cNvPr>
            <p:cNvSpPr/>
            <p:nvPr/>
          </p:nvSpPr>
          <p:spPr>
            <a:xfrm>
              <a:off x="1057275" y="2378545"/>
              <a:ext cx="2266950" cy="88864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lvl="0" indent="-285750">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Foster Care – Adult, Youth</a:t>
              </a:r>
            </a:p>
            <a:p>
              <a:pPr marL="285750" lvl="0" indent="-285750">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Group Homes – Adult, Behavioral Health, Therapeutic Group, Intensive Mental Health</a:t>
              </a:r>
            </a:p>
            <a:p>
              <a:pPr marL="285750" lvl="0" indent="-285750">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Congregate Living</a:t>
              </a:r>
            </a:p>
            <a:p>
              <a:pPr marL="285750" lvl="0" indent="-285750">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Assisted Living Facilities and Adult Foster Homes, Specialized Adult Residential TBI-AR</a:t>
              </a:r>
            </a:p>
            <a:p>
              <a:pPr marL="285750" lvl="0" indent="-285750">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Residential Training Support</a:t>
              </a:r>
            </a:p>
            <a:p>
              <a:pPr marL="285750" lvl="0" indent="-285750">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Supported Living</a:t>
              </a:r>
            </a:p>
          </p:txBody>
        </p:sp>
        <p:sp>
          <p:nvSpPr>
            <p:cNvPr id="37" name="Rectangle 36">
              <a:extLst>
                <a:ext uri="{FF2B5EF4-FFF2-40B4-BE49-F238E27FC236}">
                  <a16:creationId xmlns:a16="http://schemas.microsoft.com/office/drawing/2014/main" id="{5C210B01-37EF-4679-9310-C39A5EB89470}"/>
                </a:ext>
              </a:extLst>
            </p:cNvPr>
            <p:cNvSpPr/>
            <p:nvPr/>
          </p:nvSpPr>
          <p:spPr>
            <a:xfrm>
              <a:off x="1057275" y="2285998"/>
              <a:ext cx="2266950" cy="92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Arial" panose="020B0604020202020204" pitchFamily="34" charset="0"/>
                  <a:cs typeface="Arial" panose="020B0604020202020204" pitchFamily="34" charset="0"/>
                </a:rPr>
                <a:t>Residential Services</a:t>
              </a:r>
            </a:p>
          </p:txBody>
        </p:sp>
      </p:grpSp>
      <p:grpSp>
        <p:nvGrpSpPr>
          <p:cNvPr id="23" name="Group 22">
            <a:extLst>
              <a:ext uri="{FF2B5EF4-FFF2-40B4-BE49-F238E27FC236}">
                <a16:creationId xmlns:a16="http://schemas.microsoft.com/office/drawing/2014/main" id="{7875536C-ACFF-4008-B345-6F47E27EEEE6}"/>
              </a:ext>
            </a:extLst>
          </p:cNvPr>
          <p:cNvGrpSpPr/>
          <p:nvPr/>
        </p:nvGrpSpPr>
        <p:grpSpPr>
          <a:xfrm>
            <a:off x="6259418" y="1701154"/>
            <a:ext cx="2657473" cy="2950266"/>
            <a:chOff x="1057275" y="2285998"/>
            <a:chExt cx="2266950" cy="4352300"/>
          </a:xfrm>
        </p:grpSpPr>
        <p:sp>
          <p:nvSpPr>
            <p:cNvPr id="24" name="Rectangle 23">
              <a:extLst>
                <a:ext uri="{FF2B5EF4-FFF2-40B4-BE49-F238E27FC236}">
                  <a16:creationId xmlns:a16="http://schemas.microsoft.com/office/drawing/2014/main" id="{1D1A4A8C-464B-4E80-8456-8B129079456E}"/>
                </a:ext>
              </a:extLst>
            </p:cNvPr>
            <p:cNvSpPr/>
            <p:nvPr/>
          </p:nvSpPr>
          <p:spPr>
            <a:xfrm>
              <a:off x="1057275" y="2696516"/>
              <a:ext cx="2266950" cy="394178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lvl="0" indent="-285750">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ASAM Levels of Care</a:t>
              </a:r>
            </a:p>
            <a:p>
              <a:pPr marL="285750" lvl="0" indent="-285750">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Crisis Stabilization</a:t>
              </a:r>
            </a:p>
            <a:p>
              <a:pPr marL="285750" lvl="0" indent="-285750">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Partial Hospitalization</a:t>
              </a:r>
            </a:p>
            <a:p>
              <a:pPr marL="285750" lvl="0" indent="-285750">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Medication Assisted Treatment</a:t>
              </a:r>
            </a:p>
            <a:p>
              <a:pPr marL="285750" lvl="0" indent="-285750">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PACT, </a:t>
              </a:r>
              <a:r>
                <a:rPr lang="en-US" sz="1300" err="1">
                  <a:solidFill>
                    <a:schemeClr val="tx1"/>
                  </a:solidFill>
                  <a:latin typeface="Arial" panose="020B0604020202020204" pitchFamily="34" charset="0"/>
                  <a:cs typeface="Arial" panose="020B0604020202020204" pitchFamily="34" charset="0"/>
                </a:rPr>
                <a:t>InPACT</a:t>
              </a:r>
              <a:r>
                <a:rPr lang="en-US" sz="1300">
                  <a:solidFill>
                    <a:schemeClr val="tx1"/>
                  </a:solidFill>
                  <a:latin typeface="Arial" panose="020B0604020202020204" pitchFamily="34" charset="0"/>
                  <a:cs typeface="Arial" panose="020B0604020202020204" pitchFamily="34" charset="0"/>
                </a:rPr>
                <a:t>, CMP</a:t>
              </a:r>
            </a:p>
            <a:p>
              <a:pPr marL="285750" lvl="0" indent="-285750">
                <a:buFont typeface="Arial" panose="020B0604020202020204" pitchFamily="34" charset="0"/>
                <a:buChar char="•"/>
              </a:pPr>
              <a:endParaRPr lang="en-US" sz="1300">
                <a:solidFill>
                  <a:schemeClr val="tx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AFD14284-D7E7-42BB-9A4B-B937AA8856E0}"/>
                </a:ext>
              </a:extLst>
            </p:cNvPr>
            <p:cNvSpPr/>
            <p:nvPr/>
          </p:nvSpPr>
          <p:spPr>
            <a:xfrm>
              <a:off x="1057275" y="2285998"/>
              <a:ext cx="2266950" cy="410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Arial" panose="020B0604020202020204" pitchFamily="34" charset="0"/>
                  <a:cs typeface="Arial" panose="020B0604020202020204" pitchFamily="34" charset="0"/>
                </a:rPr>
                <a:t>Intensive Outpatient</a:t>
              </a:r>
            </a:p>
          </p:txBody>
        </p:sp>
      </p:grpSp>
      <p:grpSp>
        <p:nvGrpSpPr>
          <p:cNvPr id="26" name="Group 25">
            <a:extLst>
              <a:ext uri="{FF2B5EF4-FFF2-40B4-BE49-F238E27FC236}">
                <a16:creationId xmlns:a16="http://schemas.microsoft.com/office/drawing/2014/main" id="{4112D723-599A-442F-AB5D-F4B8B4EE6F2B}"/>
              </a:ext>
            </a:extLst>
          </p:cNvPr>
          <p:cNvGrpSpPr/>
          <p:nvPr/>
        </p:nvGrpSpPr>
        <p:grpSpPr>
          <a:xfrm>
            <a:off x="5114575" y="4707495"/>
            <a:ext cx="2176940" cy="1602971"/>
            <a:chOff x="1057275" y="3258401"/>
            <a:chExt cx="2266950" cy="1269947"/>
          </a:xfrm>
        </p:grpSpPr>
        <p:sp>
          <p:nvSpPr>
            <p:cNvPr id="27" name="Rectangle 26">
              <a:extLst>
                <a:ext uri="{FF2B5EF4-FFF2-40B4-BE49-F238E27FC236}">
                  <a16:creationId xmlns:a16="http://schemas.microsoft.com/office/drawing/2014/main" id="{A94E097F-2467-43DC-BF2A-4A82B5EE53FE}"/>
                </a:ext>
              </a:extLst>
            </p:cNvPr>
            <p:cNvSpPr/>
            <p:nvPr/>
          </p:nvSpPr>
          <p:spPr>
            <a:xfrm>
              <a:off x="1057275" y="3491999"/>
              <a:ext cx="2266950" cy="103634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lvl="0" indent="-285750">
                <a:buFont typeface="Arial" panose="020B0604020202020204" pitchFamily="34" charset="0"/>
                <a:buChar char="•"/>
              </a:pPr>
              <a:r>
                <a:rPr lang="en-US" sz="1300" b="0" i="0" u="none">
                  <a:solidFill>
                    <a:schemeClr val="tx1"/>
                  </a:solidFill>
                  <a:latin typeface="Arial" panose="020B0604020202020204" pitchFamily="34" charset="0"/>
                  <a:cs typeface="Arial" panose="020B0604020202020204" pitchFamily="34" charset="0"/>
                </a:rPr>
                <a:t>Day Supports</a:t>
              </a:r>
            </a:p>
            <a:p>
              <a:pPr marL="285750" lvl="0" indent="-285750">
                <a:buFont typeface="Arial" panose="020B0604020202020204" pitchFamily="34" charset="0"/>
                <a:buChar char="•"/>
              </a:pPr>
              <a:r>
                <a:rPr lang="en-US" sz="1300" b="0" i="0" u="none">
                  <a:solidFill>
                    <a:schemeClr val="tx1"/>
                  </a:solidFill>
                  <a:latin typeface="Arial" panose="020B0604020202020204" pitchFamily="34" charset="0"/>
                  <a:cs typeface="Arial" panose="020B0604020202020204" pitchFamily="34" charset="0"/>
                </a:rPr>
                <a:t>Retirement Services</a:t>
              </a:r>
            </a:p>
            <a:p>
              <a:pPr marL="285750" lvl="0" indent="-285750">
                <a:buFont typeface="Arial" panose="020B0604020202020204" pitchFamily="34" charset="0"/>
                <a:buChar char="•"/>
              </a:pPr>
              <a:r>
                <a:rPr lang="en-US" sz="1300" b="0" i="0" u="none">
                  <a:solidFill>
                    <a:schemeClr val="tx1"/>
                  </a:solidFill>
                  <a:latin typeface="Arial" panose="020B0604020202020204" pitchFamily="34" charset="0"/>
                  <a:cs typeface="Arial" panose="020B0604020202020204" pitchFamily="34" charset="0"/>
                </a:rPr>
                <a:t>Adult Day Care</a:t>
              </a:r>
            </a:p>
            <a:p>
              <a:pPr marL="285750" lvl="0" indent="-285750">
                <a:buFont typeface="Arial" panose="020B0604020202020204" pitchFamily="34" charset="0"/>
                <a:buChar char="•"/>
              </a:pPr>
              <a:r>
                <a:rPr lang="en-US" sz="1300" b="0" i="0" u="none">
                  <a:solidFill>
                    <a:schemeClr val="tx1"/>
                  </a:solidFill>
                  <a:latin typeface="Arial" panose="020B0604020202020204" pitchFamily="34" charset="0"/>
                  <a:cs typeface="Arial" panose="020B0604020202020204" pitchFamily="34" charset="0"/>
                </a:rPr>
                <a:t>Day Habilitation / Treatment</a:t>
              </a:r>
            </a:p>
            <a:p>
              <a:pPr marL="285750" lvl="0" indent="-285750">
                <a:buFont typeface="Arial" panose="020B0604020202020204" pitchFamily="34" charset="0"/>
                <a:buChar char="•"/>
              </a:pPr>
              <a:endParaRPr lang="en-US" sz="1300" b="0" i="0" u="none">
                <a:solidFill>
                  <a:schemeClr val="tx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sz="1300" b="0" i="0" u="none">
                <a:solidFill>
                  <a:schemeClr val="tx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sz="1300" b="0" i="0" u="none">
                <a:solidFill>
                  <a:schemeClr val="tx1"/>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F82B2DAF-84F1-4C5A-9263-95760919704E}"/>
                </a:ext>
              </a:extLst>
            </p:cNvPr>
            <p:cNvSpPr/>
            <p:nvPr/>
          </p:nvSpPr>
          <p:spPr>
            <a:xfrm>
              <a:off x="1057275" y="3258401"/>
              <a:ext cx="2266950" cy="2299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Arial" panose="020B0604020202020204" pitchFamily="34" charset="0"/>
                  <a:cs typeface="Arial" panose="020B0604020202020204" pitchFamily="34" charset="0"/>
                </a:rPr>
                <a:t>Day Services</a:t>
              </a:r>
            </a:p>
          </p:txBody>
        </p:sp>
      </p:grpSp>
      <p:grpSp>
        <p:nvGrpSpPr>
          <p:cNvPr id="14" name="Group 13">
            <a:extLst>
              <a:ext uri="{FF2B5EF4-FFF2-40B4-BE49-F238E27FC236}">
                <a16:creationId xmlns:a16="http://schemas.microsoft.com/office/drawing/2014/main" id="{C62C210F-8884-4A57-8849-A89828B9B567}"/>
              </a:ext>
            </a:extLst>
          </p:cNvPr>
          <p:cNvGrpSpPr/>
          <p:nvPr/>
        </p:nvGrpSpPr>
        <p:grpSpPr>
          <a:xfrm>
            <a:off x="9045469" y="1703905"/>
            <a:ext cx="2657472" cy="2954997"/>
            <a:chOff x="1057275" y="2286000"/>
            <a:chExt cx="2266950" cy="1959311"/>
          </a:xfrm>
        </p:grpSpPr>
        <p:sp>
          <p:nvSpPr>
            <p:cNvPr id="15" name="Rectangle 14">
              <a:extLst>
                <a:ext uri="{FF2B5EF4-FFF2-40B4-BE49-F238E27FC236}">
                  <a16:creationId xmlns:a16="http://schemas.microsoft.com/office/drawing/2014/main" id="{0029051A-8E26-4885-B7E3-7C0FF153BB78}"/>
                </a:ext>
              </a:extLst>
            </p:cNvPr>
            <p:cNvSpPr/>
            <p:nvPr/>
          </p:nvSpPr>
          <p:spPr>
            <a:xfrm>
              <a:off x="1057275" y="2473646"/>
              <a:ext cx="2266950" cy="177166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lvl="0" indent="-285750">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Community-based psychiatric rehabilitation &amp; support </a:t>
              </a:r>
            </a:p>
            <a:p>
              <a:pPr marL="285750" lvl="0" indent="-285750">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Dialectical Behavior Therapy</a:t>
              </a:r>
            </a:p>
            <a:p>
              <a:pPr marL="285750" lvl="0" indent="-285750">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Illness Management and Recovery</a:t>
              </a:r>
            </a:p>
            <a:p>
              <a:pPr marL="285750" lvl="0" indent="-285750">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Consultative Clinical and Therapeutic Services</a:t>
              </a:r>
            </a:p>
            <a:p>
              <a:pPr marL="285750" lvl="0" indent="-285750">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Behavioral Support Services</a:t>
              </a:r>
            </a:p>
            <a:p>
              <a:pPr marL="285750" lvl="0" indent="-285750">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Psychological Services</a:t>
              </a:r>
            </a:p>
            <a:p>
              <a:pPr marL="285750" lvl="0" indent="-285750">
                <a:buFont typeface="Arial" panose="020B0604020202020204" pitchFamily="34" charset="0"/>
                <a:buChar char="•"/>
              </a:pPr>
              <a:endParaRPr lang="en-US" sz="130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7EDD0CA5-7127-49BF-BF05-E76FF9F77832}"/>
                </a:ext>
              </a:extLst>
            </p:cNvPr>
            <p:cNvSpPr/>
            <p:nvPr/>
          </p:nvSpPr>
          <p:spPr>
            <a:xfrm>
              <a:off x="1057275" y="2286000"/>
              <a:ext cx="2266950" cy="187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300" b="1">
                  <a:solidFill>
                    <a:schemeClr val="tx1"/>
                  </a:solidFill>
                  <a:latin typeface="Arial" panose="020B0604020202020204" pitchFamily="34" charset="0"/>
                  <a:cs typeface="Arial" panose="020B0604020202020204" pitchFamily="34" charset="0"/>
                </a:rPr>
                <a:t>Behavioral Services</a:t>
              </a:r>
            </a:p>
          </p:txBody>
        </p:sp>
      </p:grpSp>
      <p:grpSp>
        <p:nvGrpSpPr>
          <p:cNvPr id="50" name="Group 49">
            <a:extLst>
              <a:ext uri="{FF2B5EF4-FFF2-40B4-BE49-F238E27FC236}">
                <a16:creationId xmlns:a16="http://schemas.microsoft.com/office/drawing/2014/main" id="{D20B1B89-FD34-5296-FEB6-85F4F8862046}"/>
              </a:ext>
            </a:extLst>
          </p:cNvPr>
          <p:cNvGrpSpPr/>
          <p:nvPr/>
        </p:nvGrpSpPr>
        <p:grpSpPr>
          <a:xfrm>
            <a:off x="7472954" y="4719523"/>
            <a:ext cx="2176939" cy="1590944"/>
            <a:chOff x="1057275" y="2285998"/>
            <a:chExt cx="2266950" cy="2401807"/>
          </a:xfrm>
        </p:grpSpPr>
        <p:sp>
          <p:nvSpPr>
            <p:cNvPr id="51" name="Rectangle 50">
              <a:extLst>
                <a:ext uri="{FF2B5EF4-FFF2-40B4-BE49-F238E27FC236}">
                  <a16:creationId xmlns:a16="http://schemas.microsoft.com/office/drawing/2014/main" id="{F890433A-DE72-F525-8CA1-F3DD282FD9BE}"/>
                </a:ext>
              </a:extLst>
            </p:cNvPr>
            <p:cNvSpPr/>
            <p:nvPr/>
          </p:nvSpPr>
          <p:spPr>
            <a:xfrm>
              <a:off x="1057275" y="2699229"/>
              <a:ext cx="2266950" cy="198857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Private Duty Nursing – RN</a:t>
              </a:r>
            </a:p>
            <a:p>
              <a:pPr marL="285750" indent="-285750">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Private Duty Nursing- LPN</a:t>
              </a:r>
            </a:p>
          </p:txBody>
        </p:sp>
        <p:sp>
          <p:nvSpPr>
            <p:cNvPr id="52" name="Rectangle 51">
              <a:extLst>
                <a:ext uri="{FF2B5EF4-FFF2-40B4-BE49-F238E27FC236}">
                  <a16:creationId xmlns:a16="http://schemas.microsoft.com/office/drawing/2014/main" id="{DBB645A6-07E9-A1B0-4236-751AFB6BC10C}"/>
                </a:ext>
              </a:extLst>
            </p:cNvPr>
            <p:cNvSpPr/>
            <p:nvPr/>
          </p:nvSpPr>
          <p:spPr>
            <a:xfrm>
              <a:off x="1057275" y="2285998"/>
              <a:ext cx="2266950" cy="4313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Arial" panose="020B0604020202020204" pitchFamily="34" charset="0"/>
                  <a:cs typeface="Arial" panose="020B0604020202020204" pitchFamily="34" charset="0"/>
                </a:rPr>
                <a:t>Nursing</a:t>
              </a:r>
            </a:p>
          </p:txBody>
        </p:sp>
      </p:grpSp>
      <p:sp>
        <p:nvSpPr>
          <p:cNvPr id="54" name="Rectangle 53">
            <a:extLst>
              <a:ext uri="{FF2B5EF4-FFF2-40B4-BE49-F238E27FC236}">
                <a16:creationId xmlns:a16="http://schemas.microsoft.com/office/drawing/2014/main" id="{5E25141F-E42E-7F76-9B86-3E42754B0B5D}"/>
              </a:ext>
            </a:extLst>
          </p:cNvPr>
          <p:cNvSpPr/>
          <p:nvPr/>
        </p:nvSpPr>
        <p:spPr>
          <a:xfrm>
            <a:off x="3438530" y="1939196"/>
            <a:ext cx="2657470" cy="271970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lvl="0" indent="-285750">
              <a:buFont typeface="Arial" panose="020B0604020202020204" pitchFamily="34" charset="0"/>
              <a:buChar char="•"/>
            </a:pPr>
            <a:r>
              <a:rPr lang="en-US" sz="1300" b="0" i="0" u="none">
                <a:solidFill>
                  <a:schemeClr val="tx1"/>
                </a:solidFill>
                <a:latin typeface="Arial" panose="020B0604020202020204" pitchFamily="34" charset="0"/>
                <a:cs typeface="Arial" panose="020B0604020202020204" pitchFamily="34" charset="0"/>
              </a:rPr>
              <a:t>Homemaker Chores</a:t>
            </a:r>
          </a:p>
          <a:p>
            <a:pPr marL="285750" lvl="0" indent="-285750">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Nutrition (Meals)</a:t>
            </a:r>
          </a:p>
          <a:p>
            <a:pPr marL="285750" lvl="0" indent="-285750">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Caregiver and Family Training and Supports</a:t>
            </a:r>
          </a:p>
          <a:p>
            <a:pPr marL="285750" lvl="0" indent="-285750">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Companion</a:t>
            </a:r>
          </a:p>
          <a:p>
            <a:pPr marL="285750" lvl="0" indent="-285750">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Extraordinary Needs Aide</a:t>
            </a:r>
          </a:p>
          <a:p>
            <a:pPr marL="285750" indent="-285750">
              <a:buFont typeface="Arial" panose="020B0604020202020204" pitchFamily="34" charset="0"/>
              <a:buChar char="•"/>
            </a:pPr>
            <a:r>
              <a:rPr lang="en-US" sz="1300" b="0" i="0" u="none">
                <a:solidFill>
                  <a:schemeClr val="tx1"/>
                </a:solidFill>
                <a:latin typeface="Arial" panose="020B0604020202020204" pitchFamily="34" charset="0"/>
                <a:cs typeface="Arial" panose="020B0604020202020204" pitchFamily="34" charset="0"/>
              </a:rPr>
              <a:t>Home Support Services</a:t>
            </a:r>
            <a:endParaRPr lang="en-US" sz="1300">
              <a:solidFill>
                <a:schemeClr val="tx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Medical Escort</a:t>
            </a:r>
          </a:p>
          <a:p>
            <a:pPr marL="285750" indent="-285750">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Personal Assistance / Care / Supports</a:t>
            </a:r>
          </a:p>
          <a:p>
            <a:pPr marL="285750" indent="-285750">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Respite</a:t>
            </a:r>
          </a:p>
          <a:p>
            <a:pPr marL="285750" lvl="0" indent="-285750">
              <a:buFont typeface="Arial" panose="020B0604020202020204" pitchFamily="34" charset="0"/>
              <a:buChar char="•"/>
            </a:pPr>
            <a:r>
              <a:rPr lang="en-US" sz="1300" b="0" i="0" u="none">
                <a:solidFill>
                  <a:schemeClr val="tx1"/>
                </a:solidFill>
                <a:latin typeface="Arial" panose="020B0604020202020204" pitchFamily="34" charset="0"/>
                <a:cs typeface="Arial" panose="020B0604020202020204" pitchFamily="34" charset="0"/>
              </a:rPr>
              <a:t>Special Child Care</a:t>
            </a:r>
          </a:p>
          <a:p>
            <a:pPr marL="285750" lvl="0" indent="-285750">
              <a:buFont typeface="Arial" panose="020B0604020202020204" pitchFamily="34" charset="0"/>
              <a:buChar char="•"/>
            </a:pPr>
            <a:r>
              <a:rPr lang="en-US" sz="1300" b="0" i="0" u="none">
                <a:solidFill>
                  <a:schemeClr val="tx1"/>
                </a:solidFill>
                <a:latin typeface="Arial" panose="020B0604020202020204" pitchFamily="34" charset="0"/>
                <a:cs typeface="Arial" panose="020B0604020202020204" pitchFamily="34" charset="0"/>
              </a:rPr>
              <a:t>Specially Trained Attendant</a:t>
            </a:r>
            <a:endParaRPr lang="en-US" sz="13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300">
              <a:solidFill>
                <a:schemeClr val="tx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sz="1300">
              <a:solidFill>
                <a:schemeClr val="tx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sz="1300">
              <a:solidFill>
                <a:schemeClr val="tx1"/>
              </a:solidFill>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B2F0B313-081E-B3C3-4621-D570BB2F43C9}"/>
              </a:ext>
            </a:extLst>
          </p:cNvPr>
          <p:cNvSpPr/>
          <p:nvPr/>
        </p:nvSpPr>
        <p:spPr>
          <a:xfrm>
            <a:off x="3438530" y="1701154"/>
            <a:ext cx="2657470" cy="238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Arial" panose="020B0604020202020204" pitchFamily="34" charset="0"/>
                <a:cs typeface="Arial" panose="020B0604020202020204" pitchFamily="34" charset="0"/>
              </a:rPr>
              <a:t>In-Home</a:t>
            </a:r>
          </a:p>
        </p:txBody>
      </p:sp>
      <p:grpSp>
        <p:nvGrpSpPr>
          <p:cNvPr id="11" name="Group 10">
            <a:extLst>
              <a:ext uri="{FF2B5EF4-FFF2-40B4-BE49-F238E27FC236}">
                <a16:creationId xmlns:a16="http://schemas.microsoft.com/office/drawing/2014/main" id="{D86D6C0E-ABB1-166A-7B2F-3FB3C852F78B}"/>
              </a:ext>
            </a:extLst>
          </p:cNvPr>
          <p:cNvGrpSpPr/>
          <p:nvPr/>
        </p:nvGrpSpPr>
        <p:grpSpPr>
          <a:xfrm>
            <a:off x="2756196" y="4719523"/>
            <a:ext cx="2176940" cy="1598425"/>
            <a:chOff x="2553519" y="4839840"/>
            <a:chExt cx="2294776" cy="1598425"/>
          </a:xfrm>
        </p:grpSpPr>
        <p:sp>
          <p:nvSpPr>
            <p:cNvPr id="57" name="Rectangle 56">
              <a:extLst>
                <a:ext uri="{FF2B5EF4-FFF2-40B4-BE49-F238E27FC236}">
                  <a16:creationId xmlns:a16="http://schemas.microsoft.com/office/drawing/2014/main" id="{68A8B22D-4082-F5FB-1310-A1E95A360E5E}"/>
                </a:ext>
              </a:extLst>
            </p:cNvPr>
            <p:cNvSpPr/>
            <p:nvPr/>
          </p:nvSpPr>
          <p:spPr>
            <a:xfrm>
              <a:off x="2553519" y="5128524"/>
              <a:ext cx="2294776" cy="130974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Case Management</a:t>
              </a:r>
            </a:p>
            <a:p>
              <a:pPr marL="285750" indent="-285750">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Targeted Case Management</a:t>
              </a:r>
            </a:p>
          </p:txBody>
        </p:sp>
        <p:sp>
          <p:nvSpPr>
            <p:cNvPr id="58" name="Rectangle 57">
              <a:extLst>
                <a:ext uri="{FF2B5EF4-FFF2-40B4-BE49-F238E27FC236}">
                  <a16:creationId xmlns:a16="http://schemas.microsoft.com/office/drawing/2014/main" id="{76474C17-654A-847E-1F40-EDD92264BE73}"/>
                </a:ext>
              </a:extLst>
            </p:cNvPr>
            <p:cNvSpPr/>
            <p:nvPr/>
          </p:nvSpPr>
          <p:spPr>
            <a:xfrm>
              <a:off x="2553519" y="4839840"/>
              <a:ext cx="2294776" cy="285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Arial" panose="020B0604020202020204" pitchFamily="34" charset="0"/>
                  <a:cs typeface="Arial" panose="020B0604020202020204" pitchFamily="34" charset="0"/>
                </a:rPr>
                <a:t>Case Management</a:t>
              </a:r>
            </a:p>
          </p:txBody>
        </p:sp>
      </p:grpSp>
      <p:grpSp>
        <p:nvGrpSpPr>
          <p:cNvPr id="59" name="Group 58">
            <a:extLst>
              <a:ext uri="{FF2B5EF4-FFF2-40B4-BE49-F238E27FC236}">
                <a16:creationId xmlns:a16="http://schemas.microsoft.com/office/drawing/2014/main" id="{884A48F4-4BF6-4ACF-655C-D0855E1BCDC5}"/>
              </a:ext>
            </a:extLst>
          </p:cNvPr>
          <p:cNvGrpSpPr/>
          <p:nvPr/>
        </p:nvGrpSpPr>
        <p:grpSpPr>
          <a:xfrm>
            <a:off x="9831332" y="4712043"/>
            <a:ext cx="2176938" cy="1590943"/>
            <a:chOff x="1057275" y="2285998"/>
            <a:chExt cx="2266950" cy="2401807"/>
          </a:xfrm>
        </p:grpSpPr>
        <p:sp>
          <p:nvSpPr>
            <p:cNvPr id="60" name="Rectangle 59">
              <a:extLst>
                <a:ext uri="{FF2B5EF4-FFF2-40B4-BE49-F238E27FC236}">
                  <a16:creationId xmlns:a16="http://schemas.microsoft.com/office/drawing/2014/main" id="{405724B7-025B-1514-2189-CE0A444235FC}"/>
                </a:ext>
              </a:extLst>
            </p:cNvPr>
            <p:cNvSpPr/>
            <p:nvPr/>
          </p:nvSpPr>
          <p:spPr>
            <a:xfrm>
              <a:off x="1057275" y="2724266"/>
              <a:ext cx="2266950" cy="196353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Psychiatric Residential Treatment Facilities – In State</a:t>
              </a:r>
            </a:p>
            <a:p>
              <a:pPr marL="285750" lvl="0" indent="-285750">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Psychiatric Residential Treatment Facilities – Out of State</a:t>
              </a:r>
            </a:p>
          </p:txBody>
        </p:sp>
        <p:sp>
          <p:nvSpPr>
            <p:cNvPr id="61" name="Rectangle 60">
              <a:extLst>
                <a:ext uri="{FF2B5EF4-FFF2-40B4-BE49-F238E27FC236}">
                  <a16:creationId xmlns:a16="http://schemas.microsoft.com/office/drawing/2014/main" id="{6C5B2454-4762-6375-2FDB-4CE97391EA28}"/>
                </a:ext>
              </a:extLst>
            </p:cNvPr>
            <p:cNvSpPr/>
            <p:nvPr/>
          </p:nvSpPr>
          <p:spPr>
            <a:xfrm>
              <a:off x="1057275" y="2285998"/>
              <a:ext cx="2266950" cy="4313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Arial" panose="020B0604020202020204" pitchFamily="34" charset="0"/>
                  <a:cs typeface="Arial" panose="020B0604020202020204" pitchFamily="34" charset="0"/>
                </a:rPr>
                <a:t>PRTF</a:t>
              </a:r>
            </a:p>
          </p:txBody>
        </p:sp>
      </p:grpSp>
    </p:spTree>
    <p:extLst>
      <p:ext uri="{BB962C8B-B14F-4D97-AF65-F5344CB8AC3E}">
        <p14:creationId xmlns:p14="http://schemas.microsoft.com/office/powerpoint/2010/main" val="37133916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DB4E95-6489-E34E-A5E9-0FDD9AD2F0EB}"/>
              </a:ext>
            </a:extLst>
          </p:cNvPr>
          <p:cNvSpPr>
            <a:spLocks noGrp="1"/>
          </p:cNvSpPr>
          <p:nvPr>
            <p:ph type="title"/>
          </p:nvPr>
        </p:nvSpPr>
        <p:spPr/>
        <p:txBody>
          <a:bodyPr/>
          <a:lstStyle/>
          <a:p>
            <a:r>
              <a:rPr lang="en-US"/>
              <a:t>Analysis by Service Category – AMDD Services</a:t>
            </a:r>
          </a:p>
        </p:txBody>
      </p:sp>
      <p:sp>
        <p:nvSpPr>
          <p:cNvPr id="5" name="Slide Number Placeholder 4">
            <a:extLst>
              <a:ext uri="{FF2B5EF4-FFF2-40B4-BE49-F238E27FC236}">
                <a16:creationId xmlns:a16="http://schemas.microsoft.com/office/drawing/2014/main" id="{E69E2D98-0959-6446-B8B2-1B52EE0A9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DF824-5DA6-8947-92A8-11800B62386F}" type="slidenum">
              <a:rPr kumimoji="0" 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 Placeholder 7">
            <a:extLst>
              <a:ext uri="{FF2B5EF4-FFF2-40B4-BE49-F238E27FC236}">
                <a16:creationId xmlns:a16="http://schemas.microsoft.com/office/drawing/2014/main" id="{E8D7353A-0402-C446-82B6-52CEC93B038F}"/>
              </a:ext>
            </a:extLst>
          </p:cNvPr>
          <p:cNvSpPr>
            <a:spLocks noGrp="1"/>
          </p:cNvSpPr>
          <p:nvPr>
            <p:ph type="body" idx="13"/>
          </p:nvPr>
        </p:nvSpPr>
        <p:spPr>
          <a:xfrm>
            <a:off x="838200" y="1163322"/>
            <a:ext cx="10515600" cy="630957"/>
          </a:xfrm>
        </p:spPr>
        <p:txBody>
          <a:bodyPr>
            <a:noAutofit/>
          </a:bodyPr>
          <a:lstStyle/>
          <a:p>
            <a:r>
              <a:rPr lang="en-US" sz="1800"/>
              <a:t>The chart below identifies which service categories are the major cost drivers for the system, as reflected in proportionate expenditures at current rates.</a:t>
            </a:r>
          </a:p>
        </p:txBody>
      </p:sp>
      <p:sp>
        <p:nvSpPr>
          <p:cNvPr id="13" name="Content Placeholder 6">
            <a:extLst>
              <a:ext uri="{FF2B5EF4-FFF2-40B4-BE49-F238E27FC236}">
                <a16:creationId xmlns:a16="http://schemas.microsoft.com/office/drawing/2014/main" id="{C8919B4B-A722-4734-AFA2-1C0342D1BDC0}"/>
              </a:ext>
            </a:extLst>
          </p:cNvPr>
          <p:cNvSpPr txBox="1">
            <a:spLocks/>
          </p:cNvSpPr>
          <p:nvPr/>
        </p:nvSpPr>
        <p:spPr>
          <a:xfrm>
            <a:off x="838200" y="1935803"/>
            <a:ext cx="3888036" cy="43173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Courier New" panose="02070309020205020404" pitchFamily="49" charset="0"/>
              <a:buChar char="o"/>
              <a:defRPr sz="15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a:solidFill>
                  <a:srgbClr val="000000"/>
                </a:solidFill>
              </a:rPr>
              <a:t>The service mix specific for adult behavioral health has a different pattern than the larger population due to the large volume of intensive outpatient services that are only present in this population</a:t>
            </a:r>
          </a:p>
          <a:p>
            <a:pPr>
              <a:defRPr/>
            </a:pPr>
            <a:r>
              <a:rPr lang="en-US" sz="1800">
                <a:solidFill>
                  <a:srgbClr val="000000"/>
                </a:solidFill>
              </a:rPr>
              <a:t>Residential services, accompanied by case management are the second and third largest categories.</a:t>
            </a:r>
          </a:p>
          <a:p>
            <a:pPr>
              <a:defRPr/>
            </a:pPr>
            <a:r>
              <a:rPr lang="en-US" sz="1800">
                <a:solidFill>
                  <a:srgbClr val="000000"/>
                </a:solidFill>
              </a:rPr>
              <a:t>In-Home services and Nursing are a couple of the smallest categories in AMDD, which accounts for the smaller overall financial impact when comparing to SLTC and DSD. </a:t>
            </a:r>
          </a:p>
          <a:p>
            <a:pPr marL="514337" lvl="1" indent="-171446">
              <a:defRPr/>
            </a:pPr>
            <a:endParaRPr lang="en-US" sz="1800">
              <a:solidFill>
                <a:srgbClr val="000000"/>
              </a:solidFill>
            </a:endParaRPr>
          </a:p>
        </p:txBody>
      </p:sp>
      <p:sp>
        <p:nvSpPr>
          <p:cNvPr id="14" name="TextBox 13">
            <a:extLst>
              <a:ext uri="{FF2B5EF4-FFF2-40B4-BE49-F238E27FC236}">
                <a16:creationId xmlns:a16="http://schemas.microsoft.com/office/drawing/2014/main" id="{C54D09D1-3F32-4DE4-8528-DF4E27F53663}"/>
              </a:ext>
            </a:extLst>
          </p:cNvPr>
          <p:cNvSpPr txBox="1"/>
          <p:nvPr/>
        </p:nvSpPr>
        <p:spPr>
          <a:xfrm>
            <a:off x="1931741" y="6215874"/>
            <a:ext cx="11068050" cy="276999"/>
          </a:xfrm>
          <a:prstGeom prst="rect">
            <a:avLst/>
          </a:prstGeom>
          <a:noFill/>
        </p:spPr>
        <p:txBody>
          <a:bodyPr wrap="square">
            <a:spAutoFit/>
          </a:bodyPr>
          <a:lstStyle/>
          <a:p>
            <a:r>
              <a:rPr lang="en-US" sz="1200" b="1">
                <a:solidFill>
                  <a:srgbClr val="FF0000"/>
                </a:solidFill>
                <a:latin typeface="Arial" panose="020B0604020202020204" pitchFamily="34" charset="0"/>
                <a:cs typeface="Arial" panose="020B0604020202020204" pitchFamily="34" charset="0"/>
              </a:rPr>
              <a:t>Analysis for rate study purposes ONLY.</a:t>
            </a:r>
          </a:p>
        </p:txBody>
      </p:sp>
      <p:graphicFrame>
        <p:nvGraphicFramePr>
          <p:cNvPr id="11" name="Content Placeholder 10">
            <a:extLst>
              <a:ext uri="{FF2B5EF4-FFF2-40B4-BE49-F238E27FC236}">
                <a16:creationId xmlns:a16="http://schemas.microsoft.com/office/drawing/2014/main" id="{663DB3DA-78B0-4F2A-B6F5-13699606233A}"/>
              </a:ext>
            </a:extLst>
          </p:cNvPr>
          <p:cNvGraphicFramePr>
            <a:graphicFrameLocks noGrp="1"/>
          </p:cNvGraphicFramePr>
          <p:nvPr>
            <p:ph idx="1"/>
            <p:extLst>
              <p:ext uri="{D42A27DB-BD31-4B8C-83A1-F6EECF244321}">
                <p14:modId xmlns:p14="http://schemas.microsoft.com/office/powerpoint/2010/main" val="3061050733"/>
              </p:ext>
            </p:extLst>
          </p:nvPr>
        </p:nvGraphicFramePr>
        <p:xfrm>
          <a:off x="5243208" y="1808482"/>
          <a:ext cx="6400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A7C49501-ECE4-4306-8887-ACB77A70339A}"/>
              </a:ext>
            </a:extLst>
          </p:cNvPr>
          <p:cNvSpPr txBox="1"/>
          <p:nvPr/>
        </p:nvSpPr>
        <p:spPr>
          <a:xfrm>
            <a:off x="5383458" y="5946589"/>
            <a:ext cx="4876801" cy="400110"/>
          </a:xfrm>
          <a:prstGeom prst="rect">
            <a:avLst/>
          </a:prstGeom>
          <a:noFill/>
        </p:spPr>
        <p:txBody>
          <a:bodyPr wrap="square" rtlCol="0">
            <a:spAutoFit/>
          </a:bodyPr>
          <a:lstStyle/>
          <a:p>
            <a:r>
              <a:rPr lang="en-US" sz="1000">
                <a:latin typeface="Arial" panose="020B0604020202020204" pitchFamily="34" charset="0"/>
                <a:cs typeface="Arial" panose="020B0604020202020204" pitchFamily="34" charset="0"/>
              </a:rPr>
              <a:t>*Other represents categories that have less than 1% of the total (Transportation and Nursing)</a:t>
            </a:r>
          </a:p>
        </p:txBody>
      </p:sp>
    </p:spTree>
    <p:extLst>
      <p:ext uri="{BB962C8B-B14F-4D97-AF65-F5344CB8AC3E}">
        <p14:creationId xmlns:p14="http://schemas.microsoft.com/office/powerpoint/2010/main" val="7331777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DB4E95-6489-E34E-A5E9-0FDD9AD2F0EB}"/>
              </a:ext>
            </a:extLst>
          </p:cNvPr>
          <p:cNvSpPr>
            <a:spLocks noGrp="1"/>
          </p:cNvSpPr>
          <p:nvPr>
            <p:ph type="title"/>
          </p:nvPr>
        </p:nvSpPr>
        <p:spPr>
          <a:xfrm>
            <a:off x="561839" y="197829"/>
            <a:ext cx="10515600" cy="1026794"/>
          </a:xfrm>
        </p:spPr>
        <p:txBody>
          <a:bodyPr/>
          <a:lstStyle/>
          <a:p>
            <a:r>
              <a:rPr lang="en-US"/>
              <a:t>Analysis by Service Category – AMDD</a:t>
            </a:r>
            <a:br>
              <a:rPr lang="en-US"/>
            </a:br>
            <a:endParaRPr lang="en-US"/>
          </a:p>
        </p:txBody>
      </p:sp>
      <p:sp>
        <p:nvSpPr>
          <p:cNvPr id="5" name="Slide Number Placeholder 4">
            <a:extLst>
              <a:ext uri="{FF2B5EF4-FFF2-40B4-BE49-F238E27FC236}">
                <a16:creationId xmlns:a16="http://schemas.microsoft.com/office/drawing/2014/main" id="{E69E2D98-0959-6446-B8B2-1B52EE0A9023}"/>
              </a:ext>
            </a:extLst>
          </p:cNvPr>
          <p:cNvSpPr>
            <a:spLocks noGrp="1"/>
          </p:cNvSpPr>
          <p:nvPr>
            <p:ph type="sldNum" sz="quarter" idx="12"/>
          </p:nvPr>
        </p:nvSpPr>
        <p:spPr/>
        <p:txBody>
          <a:bodyPr/>
          <a:lstStyle/>
          <a:p>
            <a:fld id="{A5ADF824-5DA6-8947-92A8-11800B62386F}" type="slidenum">
              <a:rPr lang="en-US" smtClean="0"/>
              <a:t>48</a:t>
            </a:fld>
            <a:endParaRPr lang="en-US"/>
          </a:p>
        </p:txBody>
      </p:sp>
      <p:graphicFrame>
        <p:nvGraphicFramePr>
          <p:cNvPr id="12" name="Table 11">
            <a:extLst>
              <a:ext uri="{FF2B5EF4-FFF2-40B4-BE49-F238E27FC236}">
                <a16:creationId xmlns:a16="http://schemas.microsoft.com/office/drawing/2014/main" id="{9266530A-F383-4301-834F-2B124AEA0380}"/>
              </a:ext>
            </a:extLst>
          </p:cNvPr>
          <p:cNvGraphicFramePr>
            <a:graphicFrameLocks noGrp="1"/>
          </p:cNvGraphicFramePr>
          <p:nvPr>
            <p:extLst>
              <p:ext uri="{D42A27DB-BD31-4B8C-83A1-F6EECF244321}">
                <p14:modId xmlns:p14="http://schemas.microsoft.com/office/powerpoint/2010/main" val="2175120046"/>
              </p:ext>
            </p:extLst>
          </p:nvPr>
        </p:nvGraphicFramePr>
        <p:xfrm>
          <a:off x="422313" y="1176286"/>
          <a:ext cx="11347374" cy="4999370"/>
        </p:xfrm>
        <a:graphic>
          <a:graphicData uri="http://schemas.openxmlformats.org/drawingml/2006/table">
            <a:tbl>
              <a:tblPr/>
              <a:tblGrid>
                <a:gridCol w="1410160">
                  <a:extLst>
                    <a:ext uri="{9D8B030D-6E8A-4147-A177-3AD203B41FA5}">
                      <a16:colId xmlns:a16="http://schemas.microsoft.com/office/drawing/2014/main" val="2093925141"/>
                    </a:ext>
                  </a:extLst>
                </a:gridCol>
                <a:gridCol w="1711287">
                  <a:extLst>
                    <a:ext uri="{9D8B030D-6E8A-4147-A177-3AD203B41FA5}">
                      <a16:colId xmlns:a16="http://schemas.microsoft.com/office/drawing/2014/main" val="167968594"/>
                    </a:ext>
                  </a:extLst>
                </a:gridCol>
                <a:gridCol w="1711287">
                  <a:extLst>
                    <a:ext uri="{9D8B030D-6E8A-4147-A177-3AD203B41FA5}">
                      <a16:colId xmlns:a16="http://schemas.microsoft.com/office/drawing/2014/main" val="822064295"/>
                    </a:ext>
                  </a:extLst>
                </a:gridCol>
                <a:gridCol w="1711287">
                  <a:extLst>
                    <a:ext uri="{9D8B030D-6E8A-4147-A177-3AD203B41FA5}">
                      <a16:colId xmlns:a16="http://schemas.microsoft.com/office/drawing/2014/main" val="534569197"/>
                    </a:ext>
                  </a:extLst>
                </a:gridCol>
                <a:gridCol w="914400">
                  <a:extLst>
                    <a:ext uri="{9D8B030D-6E8A-4147-A177-3AD203B41FA5}">
                      <a16:colId xmlns:a16="http://schemas.microsoft.com/office/drawing/2014/main" val="2250307175"/>
                    </a:ext>
                  </a:extLst>
                </a:gridCol>
                <a:gridCol w="1399142">
                  <a:extLst>
                    <a:ext uri="{9D8B030D-6E8A-4147-A177-3AD203B41FA5}">
                      <a16:colId xmlns:a16="http://schemas.microsoft.com/office/drawing/2014/main" val="2990862204"/>
                    </a:ext>
                  </a:extLst>
                </a:gridCol>
                <a:gridCol w="1101687">
                  <a:extLst>
                    <a:ext uri="{9D8B030D-6E8A-4147-A177-3AD203B41FA5}">
                      <a16:colId xmlns:a16="http://schemas.microsoft.com/office/drawing/2014/main" val="234980430"/>
                    </a:ext>
                  </a:extLst>
                </a:gridCol>
                <a:gridCol w="1388124">
                  <a:extLst>
                    <a:ext uri="{9D8B030D-6E8A-4147-A177-3AD203B41FA5}">
                      <a16:colId xmlns:a16="http://schemas.microsoft.com/office/drawing/2014/main" val="2098045731"/>
                    </a:ext>
                  </a:extLst>
                </a:gridCol>
              </a:tblGrid>
              <a:tr h="401196">
                <a:tc>
                  <a:txBody>
                    <a:bodyPr/>
                    <a:lstStyle/>
                    <a:p>
                      <a:pPr algn="ctr" fontAlgn="b"/>
                      <a:r>
                        <a:rPr lang="en-US" sz="1400" b="1" i="0" u="none" strike="noStrike">
                          <a:solidFill>
                            <a:srgbClr val="000000"/>
                          </a:solidFill>
                          <a:effectLst/>
                          <a:latin typeface="Arial" panose="020B0604020202020204" pitchFamily="34" charset="0"/>
                        </a:rPr>
                        <a:t>By Service Category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1" i="0" u="none" strike="noStrike">
                          <a:solidFill>
                            <a:srgbClr val="000000"/>
                          </a:solidFill>
                          <a:effectLst/>
                          <a:latin typeface="Arial" panose="020B0604020202020204" pitchFamily="34" charset="0"/>
                        </a:rPr>
                        <a:t>Paid in SFY20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1" i="0" u="none" strike="noStrike">
                          <a:solidFill>
                            <a:srgbClr val="000000"/>
                          </a:solidFill>
                          <a:effectLst/>
                          <a:latin typeface="Arial" panose="020B0604020202020204" pitchFamily="34" charset="0"/>
                        </a:rPr>
                        <a:t>Paid at SFY22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1" i="0" u="none" strike="noStrike">
                          <a:solidFill>
                            <a:srgbClr val="000000"/>
                          </a:solidFill>
                          <a:effectLst/>
                          <a:latin typeface="Arial" panose="020B0604020202020204" pitchFamily="34" charset="0"/>
                        </a:rPr>
                        <a:t>Benchmark Cost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1" i="0" u="none" strike="noStrike">
                          <a:solidFill>
                            <a:srgbClr val="000000"/>
                          </a:solidFill>
                          <a:effectLst/>
                          <a:latin typeface="Arial" panose="020B0604020202020204" pitchFamily="34" charset="0"/>
                        </a:rPr>
                        <a:t>Change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1" i="0" u="none" strike="noStrike">
                          <a:solidFill>
                            <a:srgbClr val="000000"/>
                          </a:solidFill>
                          <a:effectLst/>
                          <a:latin typeface="Arial" panose="020B0604020202020204" pitchFamily="34" charset="0"/>
                        </a:rPr>
                        <a:t>Difference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1" i="0" u="none" strike="noStrike">
                          <a:solidFill>
                            <a:srgbClr val="000000"/>
                          </a:solidFill>
                          <a:effectLst/>
                          <a:latin typeface="Arial" panose="020B0604020202020204" pitchFamily="34" charset="0"/>
                        </a:rPr>
                        <a:t>SFY22 % of Total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1" i="0" u="none" strike="noStrike">
                          <a:solidFill>
                            <a:srgbClr val="000000"/>
                          </a:solidFill>
                          <a:effectLst/>
                          <a:latin typeface="Arial" panose="020B0604020202020204" pitchFamily="34" charset="0"/>
                        </a:rPr>
                        <a:t>Benchmark % of Total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381637384"/>
                  </a:ext>
                </a:extLst>
              </a:tr>
              <a:tr h="401196">
                <a:tc>
                  <a:txBody>
                    <a:bodyPr/>
                    <a:lstStyle/>
                    <a:p>
                      <a:pPr algn="ctr" fontAlgn="b"/>
                      <a:r>
                        <a:rPr lang="en-US" sz="1400" b="1" i="0" u="none" strike="noStrike">
                          <a:solidFill>
                            <a:srgbClr val="000000"/>
                          </a:solidFill>
                          <a:effectLst/>
                          <a:latin typeface="Arial" panose="020B0604020202020204" pitchFamily="34" charset="0"/>
                        </a:rPr>
                        <a:t>AMDD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$15,737,178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$17,636,581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$20,959,394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18.8%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$3,322,813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0356496"/>
                  </a:ext>
                </a:extLst>
              </a:tr>
              <a:tr h="401196">
                <a:tc>
                  <a:txBody>
                    <a:bodyPr/>
                    <a:lstStyle/>
                    <a:p>
                      <a:pPr algn="ctr" fontAlgn="t"/>
                      <a:r>
                        <a:rPr lang="en-US" sz="1400" b="0" i="0" u="none" strike="noStrike">
                          <a:solidFill>
                            <a:srgbClr val="000000"/>
                          </a:solidFill>
                          <a:effectLst/>
                          <a:latin typeface="Arial" panose="020B0604020202020204" pitchFamily="34" charset="0"/>
                        </a:rPr>
                        <a:t> Residential Services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$5,090,811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$6,636,859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$7,343,858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10.7%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$706,999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37.6%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35.0%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9003129"/>
                  </a:ext>
                </a:extLst>
              </a:tr>
              <a:tr h="401196">
                <a:tc>
                  <a:txBody>
                    <a:bodyPr/>
                    <a:lstStyle/>
                    <a:p>
                      <a:pPr algn="ctr" fontAlgn="t"/>
                      <a:r>
                        <a:rPr lang="en-US" sz="1400" b="0" i="0" u="none" strike="noStrike">
                          <a:solidFill>
                            <a:srgbClr val="000000"/>
                          </a:solidFill>
                          <a:effectLst/>
                          <a:latin typeface="Arial" panose="020B0604020202020204" pitchFamily="34" charset="0"/>
                        </a:rPr>
                        <a:t> Intensive Outpatient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$5,077,560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$5,221,574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$5,800,177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$578,602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29.6%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27.7%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9822822"/>
                  </a:ext>
                </a:extLst>
              </a:tr>
              <a:tr h="401196">
                <a:tc>
                  <a:txBody>
                    <a:bodyPr/>
                    <a:lstStyle/>
                    <a:p>
                      <a:pPr algn="ctr" fontAlgn="t"/>
                      <a:r>
                        <a:rPr lang="en-US" sz="1400" b="0" i="0" u="none" strike="noStrike">
                          <a:solidFill>
                            <a:srgbClr val="000000"/>
                          </a:solidFill>
                          <a:effectLst/>
                          <a:latin typeface="Arial" panose="020B0604020202020204" pitchFamily="34" charset="0"/>
                        </a:rPr>
                        <a:t> Case Management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$2,328,497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$2,398,587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$2,795,249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16.5%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$396,663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13.6%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13.3%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8293571"/>
                  </a:ext>
                </a:extLst>
              </a:tr>
              <a:tr h="401196">
                <a:tc>
                  <a:txBody>
                    <a:bodyPr/>
                    <a:lstStyle/>
                    <a:p>
                      <a:pPr algn="ctr" fontAlgn="t"/>
                      <a:r>
                        <a:rPr lang="en-US" sz="1400" b="0" i="0" u="none" strike="noStrike">
                          <a:solidFill>
                            <a:srgbClr val="000000"/>
                          </a:solidFill>
                          <a:effectLst/>
                          <a:latin typeface="Arial" panose="020B0604020202020204" pitchFamily="34" charset="0"/>
                        </a:rPr>
                        <a:t> In-Home Services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$1,675,005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$1,763,047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$2,714,860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54.0%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$951,813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7838290"/>
                  </a:ext>
                </a:extLst>
              </a:tr>
              <a:tr h="401196">
                <a:tc>
                  <a:txBody>
                    <a:bodyPr/>
                    <a:lstStyle/>
                    <a:p>
                      <a:pPr algn="ctr" fontAlgn="t"/>
                      <a:r>
                        <a:rPr lang="en-US" sz="1400" b="0" i="0" u="none" strike="noStrike">
                          <a:solidFill>
                            <a:srgbClr val="000000"/>
                          </a:solidFill>
                          <a:effectLst/>
                          <a:latin typeface="Arial" panose="020B0604020202020204" pitchFamily="34" charset="0"/>
                        </a:rPr>
                        <a:t> Day Services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$667,036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$686,448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$1,051,625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53.2%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$365,177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5975140"/>
                  </a:ext>
                </a:extLst>
              </a:tr>
              <a:tr h="401196">
                <a:tc>
                  <a:txBody>
                    <a:bodyPr/>
                    <a:lstStyle/>
                    <a:p>
                      <a:pPr algn="ctr" fontAlgn="t"/>
                      <a:r>
                        <a:rPr lang="en-US" sz="1400" b="0" i="0" u="none" strike="noStrike">
                          <a:solidFill>
                            <a:srgbClr val="000000"/>
                          </a:solidFill>
                          <a:effectLst/>
                          <a:latin typeface="Arial" panose="020B0604020202020204" pitchFamily="34" charset="0"/>
                        </a:rPr>
                        <a:t> Behavioral Services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$368,140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$379,570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$618,942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63.1%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$239,372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4150991"/>
                  </a:ext>
                </a:extLst>
              </a:tr>
              <a:tr h="401196">
                <a:tc>
                  <a:txBody>
                    <a:bodyPr/>
                    <a:lstStyle/>
                    <a:p>
                      <a:pPr algn="ctr" fontAlgn="t"/>
                      <a:r>
                        <a:rPr lang="en-US" sz="1400" b="0" i="0" u="none" strike="noStrike">
                          <a:solidFill>
                            <a:srgbClr val="000000"/>
                          </a:solidFill>
                          <a:effectLst/>
                          <a:latin typeface="Arial" panose="020B0604020202020204" pitchFamily="34" charset="0"/>
                        </a:rPr>
                        <a:t> Supported Employment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$245,264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$253,424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$259,599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$6,175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1333022"/>
                  </a:ext>
                </a:extLst>
              </a:tr>
              <a:tr h="401196">
                <a:tc>
                  <a:txBody>
                    <a:bodyPr/>
                    <a:lstStyle/>
                    <a:p>
                      <a:pPr algn="ctr" fontAlgn="t"/>
                      <a:r>
                        <a:rPr lang="en-US" sz="1400" b="0" i="0" u="none" strike="noStrike">
                          <a:solidFill>
                            <a:srgbClr val="000000"/>
                          </a:solidFill>
                          <a:effectLst/>
                          <a:latin typeface="Arial" panose="020B0604020202020204" pitchFamily="34" charset="0"/>
                        </a:rPr>
                        <a:t>Peer Support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$209,698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$216,532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$250,722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15.8%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$34,189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3688257"/>
                  </a:ext>
                </a:extLst>
              </a:tr>
              <a:tr h="401196">
                <a:tc>
                  <a:txBody>
                    <a:bodyPr/>
                    <a:lstStyle/>
                    <a:p>
                      <a:pPr algn="ctr" fontAlgn="t"/>
                      <a:r>
                        <a:rPr lang="en-US" sz="1400" b="0" i="0" u="none" strike="noStrike">
                          <a:solidFill>
                            <a:srgbClr val="000000"/>
                          </a:solidFill>
                          <a:effectLst/>
                          <a:latin typeface="Arial" panose="020B0604020202020204" pitchFamily="34" charset="0"/>
                        </a:rPr>
                        <a:t> Nursing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$50,602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$52,349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$81,546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55.8%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$29,198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9383270"/>
                  </a:ext>
                </a:extLst>
              </a:tr>
              <a:tr h="401196">
                <a:tc>
                  <a:txBody>
                    <a:bodyPr/>
                    <a:lstStyle/>
                    <a:p>
                      <a:pPr algn="ctr" fontAlgn="t"/>
                      <a:r>
                        <a:rPr lang="en-US" sz="1400" b="0" i="0" u="none" strike="noStrike">
                          <a:solidFill>
                            <a:srgbClr val="000000"/>
                          </a:solidFill>
                          <a:effectLst/>
                          <a:latin typeface="Arial" panose="020B0604020202020204" pitchFamily="34" charset="0"/>
                        </a:rPr>
                        <a:t> Transport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$24,565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$28,191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$42,816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51.9%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$14,624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9591425"/>
                  </a:ext>
                </a:extLst>
              </a:tr>
            </a:tbl>
          </a:graphicData>
        </a:graphic>
      </p:graphicFrame>
      <p:sp>
        <p:nvSpPr>
          <p:cNvPr id="7" name="Text Placeholder 7">
            <a:extLst>
              <a:ext uri="{FF2B5EF4-FFF2-40B4-BE49-F238E27FC236}">
                <a16:creationId xmlns:a16="http://schemas.microsoft.com/office/drawing/2014/main" id="{ACD2D7B5-B568-47F5-8F49-1040AB9713BF}"/>
              </a:ext>
            </a:extLst>
          </p:cNvPr>
          <p:cNvSpPr>
            <a:spLocks noGrp="1"/>
          </p:cNvSpPr>
          <p:nvPr>
            <p:ph type="body" idx="13"/>
          </p:nvPr>
        </p:nvSpPr>
        <p:spPr>
          <a:xfrm>
            <a:off x="683964" y="427090"/>
            <a:ext cx="10515600" cy="630957"/>
          </a:xfrm>
        </p:spPr>
        <p:txBody>
          <a:bodyPr>
            <a:noAutofit/>
          </a:bodyPr>
          <a:lstStyle/>
          <a:p>
            <a:r>
              <a:rPr lang="en-US" sz="2000"/>
              <a:t>The table below includes only state share costs.</a:t>
            </a:r>
          </a:p>
        </p:txBody>
      </p:sp>
      <p:sp>
        <p:nvSpPr>
          <p:cNvPr id="8" name="TextBox 7">
            <a:extLst>
              <a:ext uri="{FF2B5EF4-FFF2-40B4-BE49-F238E27FC236}">
                <a16:creationId xmlns:a16="http://schemas.microsoft.com/office/drawing/2014/main" id="{266A0CAC-BCB4-4E69-A897-6F2AAECD5109}"/>
              </a:ext>
            </a:extLst>
          </p:cNvPr>
          <p:cNvSpPr txBox="1"/>
          <p:nvPr/>
        </p:nvSpPr>
        <p:spPr>
          <a:xfrm>
            <a:off x="4331121" y="6292410"/>
            <a:ext cx="3221286" cy="276999"/>
          </a:xfrm>
          <a:prstGeom prst="rect">
            <a:avLst/>
          </a:prstGeom>
          <a:noFill/>
        </p:spPr>
        <p:txBody>
          <a:bodyPr wrap="square">
            <a:spAutoFit/>
          </a:bodyPr>
          <a:lstStyle/>
          <a:p>
            <a:r>
              <a:rPr lang="en-US" sz="1200" b="1">
                <a:solidFill>
                  <a:srgbClr val="FF0000"/>
                </a:solidFill>
                <a:latin typeface="Arial" panose="020B0604020202020204" pitchFamily="34" charset="0"/>
                <a:cs typeface="Arial" panose="020B0604020202020204" pitchFamily="34" charset="0"/>
              </a:rPr>
              <a:t>Analysis for rate study purposes ONLY.</a:t>
            </a:r>
          </a:p>
        </p:txBody>
      </p:sp>
    </p:spTree>
    <p:extLst>
      <p:ext uri="{BB962C8B-B14F-4D97-AF65-F5344CB8AC3E}">
        <p14:creationId xmlns:p14="http://schemas.microsoft.com/office/powerpoint/2010/main" val="41430030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DB4E95-6489-E34E-A5E9-0FDD9AD2F0EB}"/>
              </a:ext>
            </a:extLst>
          </p:cNvPr>
          <p:cNvSpPr>
            <a:spLocks noGrp="1"/>
          </p:cNvSpPr>
          <p:nvPr>
            <p:ph type="title"/>
          </p:nvPr>
        </p:nvSpPr>
        <p:spPr/>
        <p:txBody>
          <a:bodyPr/>
          <a:lstStyle/>
          <a:p>
            <a:r>
              <a:rPr lang="en-US"/>
              <a:t>Analysis by Service Category – CMH Services</a:t>
            </a:r>
          </a:p>
        </p:txBody>
      </p:sp>
      <p:sp>
        <p:nvSpPr>
          <p:cNvPr id="5" name="Slide Number Placeholder 4">
            <a:extLst>
              <a:ext uri="{FF2B5EF4-FFF2-40B4-BE49-F238E27FC236}">
                <a16:creationId xmlns:a16="http://schemas.microsoft.com/office/drawing/2014/main" id="{E69E2D98-0959-6446-B8B2-1B52EE0A9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DF824-5DA6-8947-92A8-11800B62386F}" type="slidenum">
              <a:rPr kumimoji="0" 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 Placeholder 7">
            <a:extLst>
              <a:ext uri="{FF2B5EF4-FFF2-40B4-BE49-F238E27FC236}">
                <a16:creationId xmlns:a16="http://schemas.microsoft.com/office/drawing/2014/main" id="{E8D7353A-0402-C446-82B6-52CEC93B038F}"/>
              </a:ext>
            </a:extLst>
          </p:cNvPr>
          <p:cNvSpPr>
            <a:spLocks noGrp="1"/>
          </p:cNvSpPr>
          <p:nvPr>
            <p:ph type="body" idx="13"/>
          </p:nvPr>
        </p:nvSpPr>
        <p:spPr>
          <a:xfrm>
            <a:off x="838200" y="1163322"/>
            <a:ext cx="10515600" cy="630957"/>
          </a:xfrm>
        </p:spPr>
        <p:txBody>
          <a:bodyPr>
            <a:noAutofit/>
          </a:bodyPr>
          <a:lstStyle/>
          <a:p>
            <a:r>
              <a:rPr lang="en-US" sz="1800"/>
              <a:t>The chart below identifies which service categories are the major cost drivers for the system, as reflected in proportionate expenditures at current rates.</a:t>
            </a:r>
          </a:p>
        </p:txBody>
      </p:sp>
      <p:sp>
        <p:nvSpPr>
          <p:cNvPr id="13" name="Content Placeholder 6">
            <a:extLst>
              <a:ext uri="{FF2B5EF4-FFF2-40B4-BE49-F238E27FC236}">
                <a16:creationId xmlns:a16="http://schemas.microsoft.com/office/drawing/2014/main" id="{C8919B4B-A722-4734-AFA2-1C0342D1BDC0}"/>
              </a:ext>
            </a:extLst>
          </p:cNvPr>
          <p:cNvSpPr txBox="1">
            <a:spLocks/>
          </p:cNvSpPr>
          <p:nvPr/>
        </p:nvSpPr>
        <p:spPr>
          <a:xfrm>
            <a:off x="838200" y="1935803"/>
            <a:ext cx="3888036" cy="43173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Courier New" panose="02070309020205020404" pitchFamily="49" charset="0"/>
              <a:buChar char="o"/>
              <a:defRPr sz="15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a:solidFill>
                  <a:srgbClr val="000000"/>
                </a:solidFill>
              </a:rPr>
              <a:t>The service mix specific for children’s mental health also follows a different pattern than when looking at the entire state. </a:t>
            </a:r>
          </a:p>
          <a:p>
            <a:pPr>
              <a:defRPr/>
            </a:pPr>
            <a:r>
              <a:rPr lang="en-US" sz="1800">
                <a:solidFill>
                  <a:srgbClr val="000000"/>
                </a:solidFill>
              </a:rPr>
              <a:t>Behavioral services are the largest group due to services such as CSCT.</a:t>
            </a:r>
          </a:p>
          <a:p>
            <a:pPr>
              <a:defRPr/>
            </a:pPr>
            <a:r>
              <a:rPr lang="en-US" sz="1800">
                <a:solidFill>
                  <a:srgbClr val="000000"/>
                </a:solidFill>
              </a:rPr>
              <a:t>In-Home Services are the smallest category for children’s mental health which is an indicator as to why their overall financial impact is the smallest. </a:t>
            </a:r>
          </a:p>
          <a:p>
            <a:pPr marL="514337" lvl="1" indent="-171446">
              <a:defRPr/>
            </a:pPr>
            <a:endParaRPr lang="en-US" sz="1800">
              <a:solidFill>
                <a:srgbClr val="000000"/>
              </a:solidFill>
            </a:endParaRPr>
          </a:p>
        </p:txBody>
      </p:sp>
      <p:sp>
        <p:nvSpPr>
          <p:cNvPr id="14" name="TextBox 13">
            <a:extLst>
              <a:ext uri="{FF2B5EF4-FFF2-40B4-BE49-F238E27FC236}">
                <a16:creationId xmlns:a16="http://schemas.microsoft.com/office/drawing/2014/main" id="{C54D09D1-3F32-4DE4-8528-DF4E27F53663}"/>
              </a:ext>
            </a:extLst>
          </p:cNvPr>
          <p:cNvSpPr txBox="1"/>
          <p:nvPr/>
        </p:nvSpPr>
        <p:spPr>
          <a:xfrm>
            <a:off x="1931741" y="6215874"/>
            <a:ext cx="11068050" cy="276999"/>
          </a:xfrm>
          <a:prstGeom prst="rect">
            <a:avLst/>
          </a:prstGeom>
          <a:noFill/>
        </p:spPr>
        <p:txBody>
          <a:bodyPr wrap="square">
            <a:spAutoFit/>
          </a:bodyPr>
          <a:lstStyle/>
          <a:p>
            <a:r>
              <a:rPr lang="en-US" sz="1200" b="1">
                <a:solidFill>
                  <a:srgbClr val="FF0000"/>
                </a:solidFill>
                <a:latin typeface="Arial" panose="020B0604020202020204" pitchFamily="34" charset="0"/>
                <a:cs typeface="Arial" panose="020B0604020202020204" pitchFamily="34" charset="0"/>
              </a:rPr>
              <a:t>Analysis for rate study purposes ONLY.</a:t>
            </a:r>
          </a:p>
        </p:txBody>
      </p:sp>
      <p:graphicFrame>
        <p:nvGraphicFramePr>
          <p:cNvPr id="11" name="Content Placeholder 10">
            <a:extLst>
              <a:ext uri="{FF2B5EF4-FFF2-40B4-BE49-F238E27FC236}">
                <a16:creationId xmlns:a16="http://schemas.microsoft.com/office/drawing/2014/main" id="{E3C4802B-5C51-4B43-AA88-F441296E5D7A}"/>
              </a:ext>
            </a:extLst>
          </p:cNvPr>
          <p:cNvGraphicFramePr>
            <a:graphicFrameLocks noGrp="1"/>
          </p:cNvGraphicFramePr>
          <p:nvPr>
            <p:ph idx="1"/>
            <p:extLst>
              <p:ext uri="{D42A27DB-BD31-4B8C-83A1-F6EECF244321}">
                <p14:modId xmlns:p14="http://schemas.microsoft.com/office/powerpoint/2010/main" val="2587114983"/>
              </p:ext>
            </p:extLst>
          </p:nvPr>
        </p:nvGraphicFramePr>
        <p:xfrm>
          <a:off x="4953000" y="1794279"/>
          <a:ext cx="64008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6188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DB4E95-6489-E34E-A5E9-0FDD9AD2F0EB}"/>
              </a:ext>
            </a:extLst>
          </p:cNvPr>
          <p:cNvSpPr>
            <a:spLocks noGrp="1"/>
          </p:cNvSpPr>
          <p:nvPr>
            <p:ph type="title"/>
          </p:nvPr>
        </p:nvSpPr>
        <p:spPr>
          <a:xfrm>
            <a:off x="362211" y="54609"/>
            <a:ext cx="10515600" cy="1026794"/>
          </a:xfrm>
        </p:spPr>
        <p:txBody>
          <a:bodyPr/>
          <a:lstStyle/>
          <a:p>
            <a:r>
              <a:rPr lang="en-US" dirty="0"/>
              <a:t>Provider Rate Study Overview</a:t>
            </a:r>
          </a:p>
        </p:txBody>
      </p:sp>
      <p:sp>
        <p:nvSpPr>
          <p:cNvPr id="7" name="Content Placeholder 6">
            <a:extLst>
              <a:ext uri="{FF2B5EF4-FFF2-40B4-BE49-F238E27FC236}">
                <a16:creationId xmlns:a16="http://schemas.microsoft.com/office/drawing/2014/main" id="{2552A02D-D09E-C340-98AB-442261EB916B}"/>
              </a:ext>
            </a:extLst>
          </p:cNvPr>
          <p:cNvSpPr>
            <a:spLocks noGrp="1"/>
          </p:cNvSpPr>
          <p:nvPr>
            <p:ph idx="1"/>
          </p:nvPr>
        </p:nvSpPr>
        <p:spPr>
          <a:xfrm>
            <a:off x="210878" y="1715487"/>
            <a:ext cx="3297865" cy="4929862"/>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dirty="0">
                <a:solidFill>
                  <a:srgbClr val="000000"/>
                </a:solidFill>
              </a:rPr>
              <a:t>Our rate recommendations and report are intended to fulfill legislative requirements in HB 632 to adjust rates to address impacts of COVID-19, and in HB 155 to develop a cost reporting plan.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report references other Guidehouse analyses outside this scope either when they are relevant to these programs, or when our findings have implications for programs outside the scope of the study.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514337" marR="0" lvl="1" indent="-171446"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E69E2D98-0959-6446-B8B2-1B52EE0A9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DF824-5DA6-8947-92A8-11800B62386F}" type="slidenum">
              <a:rPr kumimoji="0" 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 Placeholder 7">
            <a:extLst>
              <a:ext uri="{FF2B5EF4-FFF2-40B4-BE49-F238E27FC236}">
                <a16:creationId xmlns:a16="http://schemas.microsoft.com/office/drawing/2014/main" id="{E8D7353A-0402-C446-82B6-52CEC93B038F}"/>
              </a:ext>
            </a:extLst>
          </p:cNvPr>
          <p:cNvSpPr>
            <a:spLocks noGrp="1"/>
          </p:cNvSpPr>
          <p:nvPr>
            <p:ph type="body" idx="13"/>
          </p:nvPr>
        </p:nvSpPr>
        <p:spPr>
          <a:xfrm>
            <a:off x="362211" y="763703"/>
            <a:ext cx="11467578" cy="951784"/>
          </a:xfrm>
        </p:spPr>
        <p:txBody>
          <a:bodyPr>
            <a:noAutofit/>
          </a:bodyPr>
          <a:lstStyle/>
          <a:p>
            <a:r>
              <a:rPr lang="en-US" sz="1800" dirty="0"/>
              <a:t>The Provider Rate Study involved rebasing of Behavioral Health, Development Disabilities, and Senior and Long Term Care rates to derive benchmark rate recommendations. The figure below identifies the programs specific to this study.</a:t>
            </a:r>
          </a:p>
        </p:txBody>
      </p:sp>
      <p:pic>
        <p:nvPicPr>
          <p:cNvPr id="9" name="Picture 8">
            <a:extLst>
              <a:ext uri="{FF2B5EF4-FFF2-40B4-BE49-F238E27FC236}">
                <a16:creationId xmlns:a16="http://schemas.microsoft.com/office/drawing/2014/main" id="{A2DEE593-765D-4786-8C53-3BE3F7B42CE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1934" y="1715487"/>
            <a:ext cx="8549188" cy="4669691"/>
          </a:xfrm>
          <a:prstGeom prst="rect">
            <a:avLst/>
          </a:prstGeom>
          <a:noFill/>
        </p:spPr>
      </p:pic>
    </p:spTree>
    <p:extLst>
      <p:ext uri="{BB962C8B-B14F-4D97-AF65-F5344CB8AC3E}">
        <p14:creationId xmlns:p14="http://schemas.microsoft.com/office/powerpoint/2010/main" val="29795615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DB4E95-6489-E34E-A5E9-0FDD9AD2F0EB}"/>
              </a:ext>
            </a:extLst>
          </p:cNvPr>
          <p:cNvSpPr>
            <a:spLocks noGrp="1"/>
          </p:cNvSpPr>
          <p:nvPr>
            <p:ph type="title"/>
          </p:nvPr>
        </p:nvSpPr>
        <p:spPr>
          <a:xfrm>
            <a:off x="561839" y="197829"/>
            <a:ext cx="10515600" cy="1026794"/>
          </a:xfrm>
        </p:spPr>
        <p:txBody>
          <a:bodyPr/>
          <a:lstStyle/>
          <a:p>
            <a:r>
              <a:rPr lang="en-US"/>
              <a:t>Analysis by Service Category – CMH</a:t>
            </a:r>
            <a:br>
              <a:rPr lang="en-US"/>
            </a:br>
            <a:endParaRPr lang="en-US"/>
          </a:p>
        </p:txBody>
      </p:sp>
      <p:sp>
        <p:nvSpPr>
          <p:cNvPr id="5" name="Slide Number Placeholder 4">
            <a:extLst>
              <a:ext uri="{FF2B5EF4-FFF2-40B4-BE49-F238E27FC236}">
                <a16:creationId xmlns:a16="http://schemas.microsoft.com/office/drawing/2014/main" id="{E69E2D98-0959-6446-B8B2-1B52EE0A9023}"/>
              </a:ext>
            </a:extLst>
          </p:cNvPr>
          <p:cNvSpPr>
            <a:spLocks noGrp="1"/>
          </p:cNvSpPr>
          <p:nvPr>
            <p:ph type="sldNum" sz="quarter" idx="12"/>
          </p:nvPr>
        </p:nvSpPr>
        <p:spPr/>
        <p:txBody>
          <a:bodyPr/>
          <a:lstStyle/>
          <a:p>
            <a:fld id="{A5ADF824-5DA6-8947-92A8-11800B62386F}" type="slidenum">
              <a:rPr lang="en-US" smtClean="0"/>
              <a:t>50</a:t>
            </a:fld>
            <a:endParaRPr lang="en-US"/>
          </a:p>
        </p:txBody>
      </p:sp>
      <p:graphicFrame>
        <p:nvGraphicFramePr>
          <p:cNvPr id="12" name="Table 11">
            <a:extLst>
              <a:ext uri="{FF2B5EF4-FFF2-40B4-BE49-F238E27FC236}">
                <a16:creationId xmlns:a16="http://schemas.microsoft.com/office/drawing/2014/main" id="{9266530A-F383-4301-834F-2B124AEA0380}"/>
              </a:ext>
            </a:extLst>
          </p:cNvPr>
          <p:cNvGraphicFramePr>
            <a:graphicFrameLocks noGrp="1"/>
          </p:cNvGraphicFramePr>
          <p:nvPr>
            <p:extLst>
              <p:ext uri="{D42A27DB-BD31-4B8C-83A1-F6EECF244321}">
                <p14:modId xmlns:p14="http://schemas.microsoft.com/office/powerpoint/2010/main" val="1572206739"/>
              </p:ext>
            </p:extLst>
          </p:nvPr>
        </p:nvGraphicFramePr>
        <p:xfrm>
          <a:off x="422313" y="1287308"/>
          <a:ext cx="11347374" cy="3318014"/>
        </p:xfrm>
        <a:graphic>
          <a:graphicData uri="http://schemas.openxmlformats.org/drawingml/2006/table">
            <a:tbl>
              <a:tblPr/>
              <a:tblGrid>
                <a:gridCol w="1410160">
                  <a:extLst>
                    <a:ext uri="{9D8B030D-6E8A-4147-A177-3AD203B41FA5}">
                      <a16:colId xmlns:a16="http://schemas.microsoft.com/office/drawing/2014/main" val="2093925141"/>
                    </a:ext>
                  </a:extLst>
                </a:gridCol>
                <a:gridCol w="1711287">
                  <a:extLst>
                    <a:ext uri="{9D8B030D-6E8A-4147-A177-3AD203B41FA5}">
                      <a16:colId xmlns:a16="http://schemas.microsoft.com/office/drawing/2014/main" val="167968594"/>
                    </a:ext>
                  </a:extLst>
                </a:gridCol>
                <a:gridCol w="1711287">
                  <a:extLst>
                    <a:ext uri="{9D8B030D-6E8A-4147-A177-3AD203B41FA5}">
                      <a16:colId xmlns:a16="http://schemas.microsoft.com/office/drawing/2014/main" val="822064295"/>
                    </a:ext>
                  </a:extLst>
                </a:gridCol>
                <a:gridCol w="1711287">
                  <a:extLst>
                    <a:ext uri="{9D8B030D-6E8A-4147-A177-3AD203B41FA5}">
                      <a16:colId xmlns:a16="http://schemas.microsoft.com/office/drawing/2014/main" val="534569197"/>
                    </a:ext>
                  </a:extLst>
                </a:gridCol>
                <a:gridCol w="914400">
                  <a:extLst>
                    <a:ext uri="{9D8B030D-6E8A-4147-A177-3AD203B41FA5}">
                      <a16:colId xmlns:a16="http://schemas.microsoft.com/office/drawing/2014/main" val="2250307175"/>
                    </a:ext>
                  </a:extLst>
                </a:gridCol>
                <a:gridCol w="1399142">
                  <a:extLst>
                    <a:ext uri="{9D8B030D-6E8A-4147-A177-3AD203B41FA5}">
                      <a16:colId xmlns:a16="http://schemas.microsoft.com/office/drawing/2014/main" val="2990862204"/>
                    </a:ext>
                  </a:extLst>
                </a:gridCol>
                <a:gridCol w="1101687">
                  <a:extLst>
                    <a:ext uri="{9D8B030D-6E8A-4147-A177-3AD203B41FA5}">
                      <a16:colId xmlns:a16="http://schemas.microsoft.com/office/drawing/2014/main" val="234980430"/>
                    </a:ext>
                  </a:extLst>
                </a:gridCol>
                <a:gridCol w="1388124">
                  <a:extLst>
                    <a:ext uri="{9D8B030D-6E8A-4147-A177-3AD203B41FA5}">
                      <a16:colId xmlns:a16="http://schemas.microsoft.com/office/drawing/2014/main" val="2098045731"/>
                    </a:ext>
                  </a:extLst>
                </a:gridCol>
              </a:tblGrid>
              <a:tr h="401196">
                <a:tc>
                  <a:txBody>
                    <a:bodyPr/>
                    <a:lstStyle/>
                    <a:p>
                      <a:pPr algn="ctr" fontAlgn="b"/>
                      <a:r>
                        <a:rPr lang="en-US" sz="1400" b="1" i="0" u="none" strike="noStrike">
                          <a:solidFill>
                            <a:srgbClr val="000000"/>
                          </a:solidFill>
                          <a:effectLst/>
                          <a:latin typeface="Arial" panose="020B0604020202020204" pitchFamily="34" charset="0"/>
                          <a:cs typeface="Arial" panose="020B0604020202020204" pitchFamily="34" charset="0"/>
                        </a:rPr>
                        <a:t>By Service Category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1" i="0" u="none" strike="noStrike">
                          <a:solidFill>
                            <a:srgbClr val="000000"/>
                          </a:solidFill>
                          <a:effectLst/>
                          <a:latin typeface="Arial" panose="020B0604020202020204" pitchFamily="34" charset="0"/>
                          <a:cs typeface="Arial" panose="020B0604020202020204" pitchFamily="34" charset="0"/>
                        </a:rPr>
                        <a:t>Paid in SFY20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1" i="0" u="none" strike="noStrike">
                          <a:solidFill>
                            <a:srgbClr val="000000"/>
                          </a:solidFill>
                          <a:effectLst/>
                          <a:latin typeface="Arial" panose="020B0604020202020204" pitchFamily="34" charset="0"/>
                          <a:cs typeface="Arial" panose="020B0604020202020204" pitchFamily="34" charset="0"/>
                        </a:rPr>
                        <a:t>Paid at SFY22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1" i="0" u="none" strike="noStrike">
                          <a:solidFill>
                            <a:srgbClr val="000000"/>
                          </a:solidFill>
                          <a:effectLst/>
                          <a:latin typeface="Arial" panose="020B0604020202020204" pitchFamily="34" charset="0"/>
                          <a:cs typeface="Arial" panose="020B0604020202020204" pitchFamily="34" charset="0"/>
                        </a:rPr>
                        <a:t>Benchmark Cost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1" i="0" u="none" strike="noStrike">
                          <a:solidFill>
                            <a:srgbClr val="000000"/>
                          </a:solidFill>
                          <a:effectLst/>
                          <a:latin typeface="Arial" panose="020B0604020202020204" pitchFamily="34" charset="0"/>
                          <a:cs typeface="Arial" panose="020B0604020202020204" pitchFamily="34" charset="0"/>
                        </a:rPr>
                        <a:t>Change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1" i="0" u="none" strike="noStrike">
                          <a:solidFill>
                            <a:srgbClr val="000000"/>
                          </a:solidFill>
                          <a:effectLst/>
                          <a:latin typeface="Arial" panose="020B0604020202020204" pitchFamily="34" charset="0"/>
                          <a:cs typeface="Arial" panose="020B0604020202020204" pitchFamily="34" charset="0"/>
                        </a:rPr>
                        <a:t>Difference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1" i="0" u="none" strike="noStrike">
                          <a:solidFill>
                            <a:srgbClr val="000000"/>
                          </a:solidFill>
                          <a:effectLst/>
                          <a:latin typeface="Arial" panose="020B0604020202020204" pitchFamily="34" charset="0"/>
                          <a:cs typeface="Arial" panose="020B0604020202020204" pitchFamily="34" charset="0"/>
                        </a:rPr>
                        <a:t>SFY22 % of Total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1" i="0" u="none" strike="noStrike">
                          <a:solidFill>
                            <a:srgbClr val="000000"/>
                          </a:solidFill>
                          <a:effectLst/>
                          <a:latin typeface="Arial" panose="020B0604020202020204" pitchFamily="34" charset="0"/>
                          <a:cs typeface="Arial" panose="020B0604020202020204" pitchFamily="34" charset="0"/>
                        </a:rPr>
                        <a:t>Benchmark % of Total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381637384"/>
                  </a:ext>
                </a:extLst>
              </a:tr>
              <a:tr h="401196">
                <a:tc>
                  <a:txBody>
                    <a:bodyPr/>
                    <a:lstStyle/>
                    <a:p>
                      <a:pPr algn="ctr" fontAlgn="b"/>
                      <a:r>
                        <a:rPr lang="en-US" sz="1400" b="1" i="0" u="none" strike="noStrike">
                          <a:solidFill>
                            <a:srgbClr val="000000"/>
                          </a:solidFill>
                          <a:effectLst/>
                          <a:latin typeface="Arial" panose="020B0604020202020204" pitchFamily="34" charset="0"/>
                        </a:rPr>
                        <a:t>CMH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$27,609,773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$28,530,000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$32,601,855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14.3%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$4,071,855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0356496"/>
                  </a:ext>
                </a:extLst>
              </a:tr>
              <a:tr h="401196">
                <a:tc>
                  <a:txBody>
                    <a:bodyPr/>
                    <a:lstStyle/>
                    <a:p>
                      <a:pPr algn="ctr" fontAlgn="t"/>
                      <a:r>
                        <a:rPr lang="en-US" sz="1400" b="0" i="0" u="none" strike="noStrike">
                          <a:solidFill>
                            <a:srgbClr val="000000"/>
                          </a:solidFill>
                          <a:effectLst/>
                          <a:latin typeface="Arial" panose="020B0604020202020204" pitchFamily="34" charset="0"/>
                        </a:rPr>
                        <a:t> Behavioral Services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$10,837,414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$11,188,116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$11,939,597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$751,481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39.2%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36.6%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0876496"/>
                  </a:ext>
                </a:extLst>
              </a:tr>
              <a:tr h="401196">
                <a:tc>
                  <a:txBody>
                    <a:bodyPr/>
                    <a:lstStyle/>
                    <a:p>
                      <a:pPr algn="ctr" fontAlgn="t"/>
                      <a:r>
                        <a:rPr lang="en-US" sz="1400" b="0" i="0" u="none" strike="noStrike">
                          <a:solidFill>
                            <a:srgbClr val="000000"/>
                          </a:solidFill>
                          <a:effectLst/>
                          <a:latin typeface="Arial" panose="020B0604020202020204" pitchFamily="34" charset="0"/>
                        </a:rPr>
                        <a:t> PRTF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$6,860,825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$7,215,507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$9,303,668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28.9%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$2,088,162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25.3%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28.5%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6405249"/>
                  </a:ext>
                </a:extLst>
              </a:tr>
              <a:tr h="401196">
                <a:tc>
                  <a:txBody>
                    <a:bodyPr/>
                    <a:lstStyle/>
                    <a:p>
                      <a:pPr algn="ctr" fontAlgn="t"/>
                      <a:r>
                        <a:rPr lang="en-US" sz="1400" b="0" i="0" u="none" strike="noStrike">
                          <a:solidFill>
                            <a:srgbClr val="000000"/>
                          </a:solidFill>
                          <a:effectLst/>
                          <a:latin typeface="Arial" panose="020B0604020202020204" pitchFamily="34" charset="0"/>
                        </a:rPr>
                        <a:t> Residential Services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$6,567,742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$6,755,966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$7,619,978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12.8%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$864,012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23.7%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23.4%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1672384"/>
                  </a:ext>
                </a:extLst>
              </a:tr>
              <a:tr h="401196">
                <a:tc>
                  <a:txBody>
                    <a:bodyPr/>
                    <a:lstStyle/>
                    <a:p>
                      <a:pPr algn="ctr" fontAlgn="t"/>
                      <a:r>
                        <a:rPr lang="en-US" sz="1400" b="0" i="0" u="none" strike="noStrike">
                          <a:solidFill>
                            <a:srgbClr val="000000"/>
                          </a:solidFill>
                          <a:effectLst/>
                          <a:latin typeface="Arial" panose="020B0604020202020204" pitchFamily="34" charset="0"/>
                        </a:rPr>
                        <a:t> Case Management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$1,989,105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$2,246,510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$2,206,873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-$39,637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7838290"/>
                  </a:ext>
                </a:extLst>
              </a:tr>
              <a:tr h="401196">
                <a:tc>
                  <a:txBody>
                    <a:bodyPr/>
                    <a:lstStyle/>
                    <a:p>
                      <a:pPr algn="ctr" fontAlgn="t"/>
                      <a:r>
                        <a:rPr lang="en-US" sz="1400" b="0" i="0" u="none" strike="noStrike">
                          <a:solidFill>
                            <a:srgbClr val="000000"/>
                          </a:solidFill>
                          <a:effectLst/>
                          <a:latin typeface="Arial" panose="020B0604020202020204" pitchFamily="34" charset="0"/>
                        </a:rPr>
                        <a:t> Day Services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$933,389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$960,390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$1,270,405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32.3%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$310,015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5975140"/>
                  </a:ext>
                </a:extLst>
              </a:tr>
              <a:tr h="401196">
                <a:tc>
                  <a:txBody>
                    <a:bodyPr/>
                    <a:lstStyle/>
                    <a:p>
                      <a:pPr algn="ctr" fontAlgn="t"/>
                      <a:r>
                        <a:rPr lang="en-US" sz="1400" b="0" i="0" u="none" strike="noStrike">
                          <a:solidFill>
                            <a:srgbClr val="000000"/>
                          </a:solidFill>
                          <a:effectLst/>
                          <a:latin typeface="Arial" panose="020B0604020202020204" pitchFamily="34" charset="0"/>
                        </a:rPr>
                        <a:t>In-Home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$421,297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$163,512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$261,334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59.8%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$97,823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5641997"/>
                  </a:ext>
                </a:extLst>
              </a:tr>
            </a:tbl>
          </a:graphicData>
        </a:graphic>
      </p:graphicFrame>
      <p:sp>
        <p:nvSpPr>
          <p:cNvPr id="7" name="Text Placeholder 7">
            <a:extLst>
              <a:ext uri="{FF2B5EF4-FFF2-40B4-BE49-F238E27FC236}">
                <a16:creationId xmlns:a16="http://schemas.microsoft.com/office/drawing/2014/main" id="{ACD2D7B5-B568-47F5-8F49-1040AB9713BF}"/>
              </a:ext>
            </a:extLst>
          </p:cNvPr>
          <p:cNvSpPr>
            <a:spLocks noGrp="1"/>
          </p:cNvSpPr>
          <p:nvPr>
            <p:ph type="body" idx="13"/>
          </p:nvPr>
        </p:nvSpPr>
        <p:spPr>
          <a:xfrm>
            <a:off x="683964" y="427090"/>
            <a:ext cx="10515600" cy="630957"/>
          </a:xfrm>
        </p:spPr>
        <p:txBody>
          <a:bodyPr>
            <a:noAutofit/>
          </a:bodyPr>
          <a:lstStyle/>
          <a:p>
            <a:r>
              <a:rPr lang="en-US" sz="2000"/>
              <a:t>The table below includes only state share costs.</a:t>
            </a:r>
          </a:p>
        </p:txBody>
      </p:sp>
      <p:sp>
        <p:nvSpPr>
          <p:cNvPr id="8" name="TextBox 7">
            <a:extLst>
              <a:ext uri="{FF2B5EF4-FFF2-40B4-BE49-F238E27FC236}">
                <a16:creationId xmlns:a16="http://schemas.microsoft.com/office/drawing/2014/main" id="{266A0CAC-BCB4-4E69-A897-6F2AAECD5109}"/>
              </a:ext>
            </a:extLst>
          </p:cNvPr>
          <p:cNvSpPr txBox="1"/>
          <p:nvPr/>
        </p:nvSpPr>
        <p:spPr>
          <a:xfrm>
            <a:off x="407739" y="5998344"/>
            <a:ext cx="11068050" cy="276999"/>
          </a:xfrm>
          <a:prstGeom prst="rect">
            <a:avLst/>
          </a:prstGeom>
          <a:noFill/>
        </p:spPr>
        <p:txBody>
          <a:bodyPr wrap="square">
            <a:spAutoFit/>
          </a:bodyPr>
          <a:lstStyle/>
          <a:p>
            <a:r>
              <a:rPr lang="en-US" sz="1200" b="1">
                <a:solidFill>
                  <a:srgbClr val="FF0000"/>
                </a:solidFill>
                <a:latin typeface="Arial" panose="020B0604020202020204" pitchFamily="34" charset="0"/>
                <a:cs typeface="Arial" panose="020B0604020202020204" pitchFamily="34" charset="0"/>
              </a:rPr>
              <a:t>Analysis for rate study purposes ONLY.</a:t>
            </a:r>
          </a:p>
        </p:txBody>
      </p:sp>
    </p:spTree>
    <p:extLst>
      <p:ext uri="{BB962C8B-B14F-4D97-AF65-F5344CB8AC3E}">
        <p14:creationId xmlns:p14="http://schemas.microsoft.com/office/powerpoint/2010/main" val="28787422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DB4E95-6489-E34E-A5E9-0FDD9AD2F0EB}"/>
              </a:ext>
            </a:extLst>
          </p:cNvPr>
          <p:cNvSpPr>
            <a:spLocks noGrp="1"/>
          </p:cNvSpPr>
          <p:nvPr>
            <p:ph type="title"/>
          </p:nvPr>
        </p:nvSpPr>
        <p:spPr/>
        <p:txBody>
          <a:bodyPr/>
          <a:lstStyle/>
          <a:p>
            <a:r>
              <a:rPr lang="en-US"/>
              <a:t>Analysis by Service Category – DSD Services</a:t>
            </a:r>
          </a:p>
        </p:txBody>
      </p:sp>
      <p:sp>
        <p:nvSpPr>
          <p:cNvPr id="5" name="Slide Number Placeholder 4">
            <a:extLst>
              <a:ext uri="{FF2B5EF4-FFF2-40B4-BE49-F238E27FC236}">
                <a16:creationId xmlns:a16="http://schemas.microsoft.com/office/drawing/2014/main" id="{E69E2D98-0959-6446-B8B2-1B52EE0A9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DF824-5DA6-8947-92A8-11800B62386F}" type="slidenum">
              <a:rPr kumimoji="0" 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 Placeholder 7">
            <a:extLst>
              <a:ext uri="{FF2B5EF4-FFF2-40B4-BE49-F238E27FC236}">
                <a16:creationId xmlns:a16="http://schemas.microsoft.com/office/drawing/2014/main" id="{E8D7353A-0402-C446-82B6-52CEC93B038F}"/>
              </a:ext>
            </a:extLst>
          </p:cNvPr>
          <p:cNvSpPr>
            <a:spLocks noGrp="1"/>
          </p:cNvSpPr>
          <p:nvPr>
            <p:ph type="body" idx="13"/>
          </p:nvPr>
        </p:nvSpPr>
        <p:spPr>
          <a:xfrm>
            <a:off x="838200" y="1163322"/>
            <a:ext cx="10515600" cy="630957"/>
          </a:xfrm>
        </p:spPr>
        <p:txBody>
          <a:bodyPr>
            <a:noAutofit/>
          </a:bodyPr>
          <a:lstStyle/>
          <a:p>
            <a:r>
              <a:rPr lang="en-US" sz="1800"/>
              <a:t>The chart below identifies which service categories are the major cost drivers for the system, as reflected in proportionate expenditures at current rates.</a:t>
            </a:r>
          </a:p>
        </p:txBody>
      </p:sp>
      <p:sp>
        <p:nvSpPr>
          <p:cNvPr id="13" name="Content Placeholder 6">
            <a:extLst>
              <a:ext uri="{FF2B5EF4-FFF2-40B4-BE49-F238E27FC236}">
                <a16:creationId xmlns:a16="http://schemas.microsoft.com/office/drawing/2014/main" id="{C8919B4B-A722-4734-AFA2-1C0342D1BDC0}"/>
              </a:ext>
            </a:extLst>
          </p:cNvPr>
          <p:cNvSpPr txBox="1">
            <a:spLocks/>
          </p:cNvSpPr>
          <p:nvPr/>
        </p:nvSpPr>
        <p:spPr>
          <a:xfrm>
            <a:off x="838200" y="1935803"/>
            <a:ext cx="3888036" cy="43173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Courier New" panose="02070309020205020404" pitchFamily="49" charset="0"/>
              <a:buChar char="o"/>
              <a:defRPr sz="15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service mix specific to developmental services is significantly different than services overall for all populations.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Residential services, accompanied by day services, heavily dominate service provision for this population.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Although expenditures for in-home service increase dramatically for the developmental disability population, these services are a small part of overall service provision.</a:t>
            </a:r>
          </a:p>
          <a:p>
            <a:pPr marL="514337" marR="0" lvl="1" indent="-171446"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54D09D1-3F32-4DE4-8528-DF4E27F53663}"/>
              </a:ext>
            </a:extLst>
          </p:cNvPr>
          <p:cNvSpPr txBox="1"/>
          <p:nvPr/>
        </p:nvSpPr>
        <p:spPr>
          <a:xfrm>
            <a:off x="1931741" y="6215874"/>
            <a:ext cx="1106805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Analysis for rate study purposes ONLY.</a:t>
            </a:r>
          </a:p>
        </p:txBody>
      </p:sp>
      <p:graphicFrame>
        <p:nvGraphicFramePr>
          <p:cNvPr id="10" name="Content Placeholder 9">
            <a:extLst>
              <a:ext uri="{FF2B5EF4-FFF2-40B4-BE49-F238E27FC236}">
                <a16:creationId xmlns:a16="http://schemas.microsoft.com/office/drawing/2014/main" id="{4958974A-2420-4441-9104-A99C8BD326AD}"/>
              </a:ext>
            </a:extLst>
          </p:cNvPr>
          <p:cNvGraphicFramePr>
            <a:graphicFrameLocks noGrp="1"/>
          </p:cNvGraphicFramePr>
          <p:nvPr>
            <p:ph idx="1"/>
            <p:extLst>
              <p:ext uri="{D42A27DB-BD31-4B8C-83A1-F6EECF244321}">
                <p14:modId xmlns:p14="http://schemas.microsoft.com/office/powerpoint/2010/main" val="1088090902"/>
              </p:ext>
            </p:extLst>
          </p:nvPr>
        </p:nvGraphicFramePr>
        <p:xfrm>
          <a:off x="4953000" y="1808482"/>
          <a:ext cx="64008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23402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DB4E95-6489-E34E-A5E9-0FDD9AD2F0EB}"/>
              </a:ext>
            </a:extLst>
          </p:cNvPr>
          <p:cNvSpPr>
            <a:spLocks noGrp="1"/>
          </p:cNvSpPr>
          <p:nvPr>
            <p:ph type="title"/>
          </p:nvPr>
        </p:nvSpPr>
        <p:spPr>
          <a:xfrm>
            <a:off x="561839" y="197829"/>
            <a:ext cx="10515600" cy="1026794"/>
          </a:xfrm>
        </p:spPr>
        <p:txBody>
          <a:bodyPr/>
          <a:lstStyle/>
          <a:p>
            <a:r>
              <a:rPr lang="en-US"/>
              <a:t>Analysis by Service Category – DSD</a:t>
            </a:r>
            <a:br>
              <a:rPr lang="en-US"/>
            </a:br>
            <a:endParaRPr lang="en-US"/>
          </a:p>
        </p:txBody>
      </p:sp>
      <p:sp>
        <p:nvSpPr>
          <p:cNvPr id="5" name="Slide Number Placeholder 4">
            <a:extLst>
              <a:ext uri="{FF2B5EF4-FFF2-40B4-BE49-F238E27FC236}">
                <a16:creationId xmlns:a16="http://schemas.microsoft.com/office/drawing/2014/main" id="{E69E2D98-0959-6446-B8B2-1B52EE0A9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DF824-5DA6-8947-92A8-11800B62386F}" type="slidenum">
              <a:rPr kumimoji="0" 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12" name="Table 11">
            <a:extLst>
              <a:ext uri="{FF2B5EF4-FFF2-40B4-BE49-F238E27FC236}">
                <a16:creationId xmlns:a16="http://schemas.microsoft.com/office/drawing/2014/main" id="{9266530A-F383-4301-834F-2B124AEA0380}"/>
              </a:ext>
            </a:extLst>
          </p:cNvPr>
          <p:cNvGraphicFramePr>
            <a:graphicFrameLocks noGrp="1"/>
          </p:cNvGraphicFramePr>
          <p:nvPr>
            <p:extLst>
              <p:ext uri="{D42A27DB-BD31-4B8C-83A1-F6EECF244321}">
                <p14:modId xmlns:p14="http://schemas.microsoft.com/office/powerpoint/2010/main" val="1660225352"/>
              </p:ext>
            </p:extLst>
          </p:nvPr>
        </p:nvGraphicFramePr>
        <p:xfrm>
          <a:off x="561839" y="1287308"/>
          <a:ext cx="11347374" cy="4542170"/>
        </p:xfrm>
        <a:graphic>
          <a:graphicData uri="http://schemas.openxmlformats.org/drawingml/2006/table">
            <a:tbl>
              <a:tblPr/>
              <a:tblGrid>
                <a:gridCol w="1410160">
                  <a:extLst>
                    <a:ext uri="{9D8B030D-6E8A-4147-A177-3AD203B41FA5}">
                      <a16:colId xmlns:a16="http://schemas.microsoft.com/office/drawing/2014/main" val="2093925141"/>
                    </a:ext>
                  </a:extLst>
                </a:gridCol>
                <a:gridCol w="1711287">
                  <a:extLst>
                    <a:ext uri="{9D8B030D-6E8A-4147-A177-3AD203B41FA5}">
                      <a16:colId xmlns:a16="http://schemas.microsoft.com/office/drawing/2014/main" val="167968594"/>
                    </a:ext>
                  </a:extLst>
                </a:gridCol>
                <a:gridCol w="1711287">
                  <a:extLst>
                    <a:ext uri="{9D8B030D-6E8A-4147-A177-3AD203B41FA5}">
                      <a16:colId xmlns:a16="http://schemas.microsoft.com/office/drawing/2014/main" val="822064295"/>
                    </a:ext>
                  </a:extLst>
                </a:gridCol>
                <a:gridCol w="1711287">
                  <a:extLst>
                    <a:ext uri="{9D8B030D-6E8A-4147-A177-3AD203B41FA5}">
                      <a16:colId xmlns:a16="http://schemas.microsoft.com/office/drawing/2014/main" val="534569197"/>
                    </a:ext>
                  </a:extLst>
                </a:gridCol>
                <a:gridCol w="914400">
                  <a:extLst>
                    <a:ext uri="{9D8B030D-6E8A-4147-A177-3AD203B41FA5}">
                      <a16:colId xmlns:a16="http://schemas.microsoft.com/office/drawing/2014/main" val="2250307175"/>
                    </a:ext>
                  </a:extLst>
                </a:gridCol>
                <a:gridCol w="1399142">
                  <a:extLst>
                    <a:ext uri="{9D8B030D-6E8A-4147-A177-3AD203B41FA5}">
                      <a16:colId xmlns:a16="http://schemas.microsoft.com/office/drawing/2014/main" val="2990862204"/>
                    </a:ext>
                  </a:extLst>
                </a:gridCol>
                <a:gridCol w="1101687">
                  <a:extLst>
                    <a:ext uri="{9D8B030D-6E8A-4147-A177-3AD203B41FA5}">
                      <a16:colId xmlns:a16="http://schemas.microsoft.com/office/drawing/2014/main" val="234980430"/>
                    </a:ext>
                  </a:extLst>
                </a:gridCol>
                <a:gridCol w="1388124">
                  <a:extLst>
                    <a:ext uri="{9D8B030D-6E8A-4147-A177-3AD203B41FA5}">
                      <a16:colId xmlns:a16="http://schemas.microsoft.com/office/drawing/2014/main" val="2098045731"/>
                    </a:ext>
                  </a:extLst>
                </a:gridCol>
              </a:tblGrid>
              <a:tr h="401196">
                <a:tc>
                  <a:txBody>
                    <a:bodyPr/>
                    <a:lstStyle/>
                    <a:p>
                      <a:pPr algn="ctr" fontAlgn="b"/>
                      <a:r>
                        <a:rPr lang="en-US" sz="1300" b="1" i="0" u="none" strike="noStrike">
                          <a:solidFill>
                            <a:srgbClr val="000000"/>
                          </a:solidFill>
                          <a:effectLst/>
                          <a:latin typeface="Arial" panose="020B0604020202020204" pitchFamily="34" charset="0"/>
                        </a:rPr>
                        <a:t>By Service Category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300" b="1" i="0" u="none" strike="noStrike">
                          <a:solidFill>
                            <a:srgbClr val="000000"/>
                          </a:solidFill>
                          <a:effectLst/>
                          <a:latin typeface="Arial" panose="020B0604020202020204" pitchFamily="34" charset="0"/>
                        </a:rPr>
                        <a:t>Paid in SFY20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300" b="1" i="0" u="none" strike="noStrike">
                          <a:solidFill>
                            <a:srgbClr val="000000"/>
                          </a:solidFill>
                          <a:effectLst/>
                          <a:latin typeface="Arial" panose="020B0604020202020204" pitchFamily="34" charset="0"/>
                        </a:rPr>
                        <a:t>Paid at SFY22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300" b="1" i="0" u="none" strike="noStrike">
                          <a:solidFill>
                            <a:srgbClr val="000000"/>
                          </a:solidFill>
                          <a:effectLst/>
                          <a:latin typeface="Arial" panose="020B0604020202020204" pitchFamily="34" charset="0"/>
                        </a:rPr>
                        <a:t>Benchmark Cost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300" b="1" i="0" u="none" strike="noStrike">
                          <a:solidFill>
                            <a:srgbClr val="000000"/>
                          </a:solidFill>
                          <a:effectLst/>
                          <a:latin typeface="Arial" panose="020B0604020202020204" pitchFamily="34" charset="0"/>
                        </a:rPr>
                        <a:t>Change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300" b="1" i="0" u="none" strike="noStrike">
                          <a:solidFill>
                            <a:srgbClr val="000000"/>
                          </a:solidFill>
                          <a:effectLst/>
                          <a:latin typeface="Arial" panose="020B0604020202020204" pitchFamily="34" charset="0"/>
                        </a:rPr>
                        <a:t>Difference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300" b="1" i="0" u="none" strike="noStrike">
                          <a:solidFill>
                            <a:srgbClr val="000000"/>
                          </a:solidFill>
                          <a:effectLst/>
                          <a:latin typeface="Arial" panose="020B0604020202020204" pitchFamily="34" charset="0"/>
                        </a:rPr>
                        <a:t>SFY22 % of Total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300" b="1" i="0" u="none" strike="noStrike">
                          <a:solidFill>
                            <a:srgbClr val="000000"/>
                          </a:solidFill>
                          <a:effectLst/>
                          <a:latin typeface="Arial" panose="020B0604020202020204" pitchFamily="34" charset="0"/>
                        </a:rPr>
                        <a:t>Benchmark % of Total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381637384"/>
                  </a:ext>
                </a:extLst>
              </a:tr>
              <a:tr h="401196">
                <a:tc>
                  <a:txBody>
                    <a:bodyPr/>
                    <a:lstStyle/>
                    <a:p>
                      <a:pPr algn="ctr" fontAlgn="b"/>
                      <a:r>
                        <a:rPr lang="en-US" sz="1400" b="1" i="0" u="none" strike="noStrike">
                          <a:solidFill>
                            <a:srgbClr val="000000"/>
                          </a:solidFill>
                          <a:effectLst/>
                          <a:latin typeface="Arial" panose="020B0604020202020204" pitchFamily="34" charset="0"/>
                        </a:rPr>
                        <a:t>DSD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$44,506,548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$46,978,746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$59,100,347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25.8%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$12,121,601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0356496"/>
                  </a:ext>
                </a:extLst>
              </a:tr>
              <a:tr h="401196">
                <a:tc>
                  <a:txBody>
                    <a:bodyPr/>
                    <a:lstStyle/>
                    <a:p>
                      <a:pPr algn="ctr" fontAlgn="t"/>
                      <a:r>
                        <a:rPr lang="en-US" sz="1400" b="0" i="0" u="none" strike="noStrike">
                          <a:solidFill>
                            <a:srgbClr val="000000"/>
                          </a:solidFill>
                          <a:effectLst/>
                          <a:latin typeface="Arial" panose="020B0604020202020204" pitchFamily="34" charset="0"/>
                        </a:rPr>
                        <a:t> Residential Services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$30,523,974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$31,705,819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$40,344,278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27.2%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$8,638,459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67.5%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68.3%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5641997"/>
                  </a:ext>
                </a:extLst>
              </a:tr>
              <a:tr h="401196">
                <a:tc>
                  <a:txBody>
                    <a:bodyPr/>
                    <a:lstStyle/>
                    <a:p>
                      <a:pPr algn="ctr" fontAlgn="t"/>
                      <a:r>
                        <a:rPr lang="en-US" sz="1400" b="0" i="0" u="none" strike="noStrike">
                          <a:solidFill>
                            <a:srgbClr val="000000"/>
                          </a:solidFill>
                          <a:effectLst/>
                          <a:latin typeface="Arial" panose="020B0604020202020204" pitchFamily="34" charset="0"/>
                        </a:rPr>
                        <a:t> Day Services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$9,649,273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$9,922,663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$12,063,535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21.6%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$2,140,872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21.1%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20.4%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1333022"/>
                  </a:ext>
                </a:extLst>
              </a:tr>
              <a:tr h="401196">
                <a:tc>
                  <a:txBody>
                    <a:bodyPr/>
                    <a:lstStyle/>
                    <a:p>
                      <a:pPr algn="ctr" fontAlgn="t"/>
                      <a:r>
                        <a:rPr lang="en-US" sz="1400" b="0" i="0" u="none" strike="noStrike">
                          <a:solidFill>
                            <a:srgbClr val="000000"/>
                          </a:solidFill>
                          <a:effectLst/>
                          <a:latin typeface="Arial" panose="020B0604020202020204" pitchFamily="34" charset="0"/>
                        </a:rPr>
                        <a:t> In-Home Services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$1,369,381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$1,459,873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$2,161,104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48.0%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$701,231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0691716"/>
                  </a:ext>
                </a:extLst>
              </a:tr>
              <a:tr h="401196">
                <a:tc>
                  <a:txBody>
                    <a:bodyPr/>
                    <a:lstStyle/>
                    <a:p>
                      <a:pPr algn="ctr" fontAlgn="t"/>
                      <a:r>
                        <a:rPr lang="en-US" sz="1400" b="0" i="0" u="none" strike="noStrike">
                          <a:solidFill>
                            <a:srgbClr val="000000"/>
                          </a:solidFill>
                          <a:effectLst/>
                          <a:latin typeface="Arial" panose="020B0604020202020204" pitchFamily="34" charset="0"/>
                        </a:rPr>
                        <a:t> Case Management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$527,560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$1,242,058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$1,275,058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$33,000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773207"/>
                  </a:ext>
                </a:extLst>
              </a:tr>
              <a:tr h="401196">
                <a:tc>
                  <a:txBody>
                    <a:bodyPr/>
                    <a:lstStyle/>
                    <a:p>
                      <a:pPr algn="ctr" fontAlgn="t"/>
                      <a:r>
                        <a:rPr lang="en-US" sz="1400" b="0" i="0" u="none" strike="noStrike">
                          <a:solidFill>
                            <a:srgbClr val="000000"/>
                          </a:solidFill>
                          <a:effectLst/>
                          <a:latin typeface="Arial" panose="020B0604020202020204" pitchFamily="34" charset="0"/>
                        </a:rPr>
                        <a:t> Transport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$919,132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$1,112,140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$1,040,848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-$71,292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3688257"/>
                  </a:ext>
                </a:extLst>
              </a:tr>
              <a:tr h="401196">
                <a:tc>
                  <a:txBody>
                    <a:bodyPr/>
                    <a:lstStyle/>
                    <a:p>
                      <a:pPr algn="ctr" fontAlgn="t"/>
                      <a:r>
                        <a:rPr lang="en-US" sz="1400" b="0" i="0" u="none" strike="noStrike">
                          <a:solidFill>
                            <a:srgbClr val="000000"/>
                          </a:solidFill>
                          <a:effectLst/>
                          <a:latin typeface="Arial" panose="020B0604020202020204" pitchFamily="34" charset="0"/>
                        </a:rPr>
                        <a:t> SEP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$1,066,336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$1,060,664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$1,504,653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41.9%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$443,989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9383270"/>
                  </a:ext>
                </a:extLst>
              </a:tr>
              <a:tr h="401196">
                <a:tc>
                  <a:txBody>
                    <a:bodyPr/>
                    <a:lstStyle/>
                    <a:p>
                      <a:pPr algn="ctr" fontAlgn="t"/>
                      <a:r>
                        <a:rPr lang="en-US" sz="1400" b="0" i="0" u="none" strike="noStrike">
                          <a:solidFill>
                            <a:srgbClr val="000000"/>
                          </a:solidFill>
                          <a:effectLst/>
                          <a:latin typeface="Arial" panose="020B0604020202020204" pitchFamily="34" charset="0"/>
                        </a:rPr>
                        <a:t> Nursing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$272,081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$282,189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$441,382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56.4%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$159,193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9591425"/>
                  </a:ext>
                </a:extLst>
              </a:tr>
              <a:tr h="401196">
                <a:tc>
                  <a:txBody>
                    <a:bodyPr/>
                    <a:lstStyle/>
                    <a:p>
                      <a:pPr algn="ctr" fontAlgn="t"/>
                      <a:r>
                        <a:rPr lang="en-US" sz="1400" b="0" i="0" u="none" strike="noStrike">
                          <a:solidFill>
                            <a:srgbClr val="000000"/>
                          </a:solidFill>
                          <a:effectLst/>
                          <a:latin typeface="Arial" panose="020B0604020202020204" pitchFamily="34" charset="0"/>
                        </a:rPr>
                        <a:t> Behavioral Services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$178,456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$192,857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$268,851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39.4%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$75,994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3138399"/>
                  </a:ext>
                </a:extLst>
              </a:tr>
              <a:tr h="401196">
                <a:tc>
                  <a:txBody>
                    <a:bodyPr/>
                    <a:lstStyle/>
                    <a:p>
                      <a:pPr algn="ctr" fontAlgn="t"/>
                      <a:r>
                        <a:rPr lang="en-US" sz="1400" b="0" i="0" u="none" strike="noStrike">
                          <a:solidFill>
                            <a:srgbClr val="000000"/>
                          </a:solidFill>
                          <a:effectLst/>
                          <a:latin typeface="Arial" panose="020B0604020202020204" pitchFamily="34" charset="0"/>
                        </a:rPr>
                        <a:t> Self-Directed Support Services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$356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$483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$638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32.0%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$155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3825747"/>
                  </a:ext>
                </a:extLst>
              </a:tr>
            </a:tbl>
          </a:graphicData>
        </a:graphic>
      </p:graphicFrame>
      <p:sp>
        <p:nvSpPr>
          <p:cNvPr id="7" name="Text Placeholder 7">
            <a:extLst>
              <a:ext uri="{FF2B5EF4-FFF2-40B4-BE49-F238E27FC236}">
                <a16:creationId xmlns:a16="http://schemas.microsoft.com/office/drawing/2014/main" id="{ACD2D7B5-B568-47F5-8F49-1040AB9713BF}"/>
              </a:ext>
            </a:extLst>
          </p:cNvPr>
          <p:cNvSpPr>
            <a:spLocks noGrp="1"/>
          </p:cNvSpPr>
          <p:nvPr>
            <p:ph type="body" idx="13"/>
          </p:nvPr>
        </p:nvSpPr>
        <p:spPr>
          <a:xfrm>
            <a:off x="683964" y="427090"/>
            <a:ext cx="10515600" cy="630957"/>
          </a:xfrm>
        </p:spPr>
        <p:txBody>
          <a:bodyPr>
            <a:noAutofit/>
          </a:bodyPr>
          <a:lstStyle/>
          <a:p>
            <a:r>
              <a:rPr lang="en-US" sz="2000"/>
              <a:t>The table below includes only state share costs.</a:t>
            </a:r>
          </a:p>
        </p:txBody>
      </p:sp>
      <p:sp>
        <p:nvSpPr>
          <p:cNvPr id="8" name="TextBox 7">
            <a:extLst>
              <a:ext uri="{FF2B5EF4-FFF2-40B4-BE49-F238E27FC236}">
                <a16:creationId xmlns:a16="http://schemas.microsoft.com/office/drawing/2014/main" id="{266A0CAC-BCB4-4E69-A897-6F2AAECD5109}"/>
              </a:ext>
            </a:extLst>
          </p:cNvPr>
          <p:cNvSpPr txBox="1"/>
          <p:nvPr/>
        </p:nvSpPr>
        <p:spPr>
          <a:xfrm>
            <a:off x="407739" y="5795850"/>
            <a:ext cx="1106805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Analysis for rate study purposes ONLY.</a:t>
            </a:r>
          </a:p>
        </p:txBody>
      </p:sp>
    </p:spTree>
    <p:extLst>
      <p:ext uri="{BB962C8B-B14F-4D97-AF65-F5344CB8AC3E}">
        <p14:creationId xmlns:p14="http://schemas.microsoft.com/office/powerpoint/2010/main" val="20664226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DB4E95-6489-E34E-A5E9-0FDD9AD2F0EB}"/>
              </a:ext>
            </a:extLst>
          </p:cNvPr>
          <p:cNvSpPr>
            <a:spLocks noGrp="1"/>
          </p:cNvSpPr>
          <p:nvPr>
            <p:ph type="title"/>
          </p:nvPr>
        </p:nvSpPr>
        <p:spPr/>
        <p:txBody>
          <a:bodyPr/>
          <a:lstStyle/>
          <a:p>
            <a:r>
              <a:rPr lang="en-US"/>
              <a:t>Analysis by Service Category – SLTC Services</a:t>
            </a:r>
          </a:p>
        </p:txBody>
      </p:sp>
      <p:sp>
        <p:nvSpPr>
          <p:cNvPr id="5" name="Slide Number Placeholder 4">
            <a:extLst>
              <a:ext uri="{FF2B5EF4-FFF2-40B4-BE49-F238E27FC236}">
                <a16:creationId xmlns:a16="http://schemas.microsoft.com/office/drawing/2014/main" id="{E69E2D98-0959-6446-B8B2-1B52EE0A9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DF824-5DA6-8947-92A8-11800B62386F}" type="slidenum">
              <a:rPr kumimoji="0" 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 Placeholder 7">
            <a:extLst>
              <a:ext uri="{FF2B5EF4-FFF2-40B4-BE49-F238E27FC236}">
                <a16:creationId xmlns:a16="http://schemas.microsoft.com/office/drawing/2014/main" id="{E8D7353A-0402-C446-82B6-52CEC93B038F}"/>
              </a:ext>
            </a:extLst>
          </p:cNvPr>
          <p:cNvSpPr>
            <a:spLocks noGrp="1"/>
          </p:cNvSpPr>
          <p:nvPr>
            <p:ph type="body" idx="13"/>
          </p:nvPr>
        </p:nvSpPr>
        <p:spPr>
          <a:xfrm>
            <a:off x="838200" y="1163322"/>
            <a:ext cx="10515600" cy="630957"/>
          </a:xfrm>
        </p:spPr>
        <p:txBody>
          <a:bodyPr>
            <a:noAutofit/>
          </a:bodyPr>
          <a:lstStyle/>
          <a:p>
            <a:r>
              <a:rPr lang="en-US" sz="1800"/>
              <a:t>The chart below identifies which service categories are the major cost drivers for the system, as reflected in proportionate expenditures at current rates.</a:t>
            </a:r>
          </a:p>
        </p:txBody>
      </p:sp>
      <p:sp>
        <p:nvSpPr>
          <p:cNvPr id="13" name="Content Placeholder 6">
            <a:extLst>
              <a:ext uri="{FF2B5EF4-FFF2-40B4-BE49-F238E27FC236}">
                <a16:creationId xmlns:a16="http://schemas.microsoft.com/office/drawing/2014/main" id="{C8919B4B-A722-4734-AFA2-1C0342D1BDC0}"/>
              </a:ext>
            </a:extLst>
          </p:cNvPr>
          <p:cNvSpPr txBox="1">
            <a:spLocks/>
          </p:cNvSpPr>
          <p:nvPr/>
        </p:nvSpPr>
        <p:spPr>
          <a:xfrm>
            <a:off x="838200" y="1935803"/>
            <a:ext cx="3888036" cy="43173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Courier New" panose="02070309020205020404" pitchFamily="49" charset="0"/>
              <a:buChar char="o"/>
              <a:defRPr sz="15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service mix specific for senior and long-term care follows a similar pattern to the larger population.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Residential services, accompanied by in-home services, heavily dominate service provision for this population.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In-Home service rates have the largest increases which result in the senior and long-term care division showing the largest overall change in expenditures under the recommended benchmark rates.</a:t>
            </a:r>
          </a:p>
          <a:p>
            <a:pPr marL="514337" marR="0" lvl="1" indent="-171446"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54D09D1-3F32-4DE4-8528-DF4E27F53663}"/>
              </a:ext>
            </a:extLst>
          </p:cNvPr>
          <p:cNvSpPr txBox="1"/>
          <p:nvPr/>
        </p:nvSpPr>
        <p:spPr>
          <a:xfrm>
            <a:off x="1931741" y="6215874"/>
            <a:ext cx="1106805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Analysis for rate study purposes ONLY.</a:t>
            </a:r>
          </a:p>
        </p:txBody>
      </p:sp>
      <p:graphicFrame>
        <p:nvGraphicFramePr>
          <p:cNvPr id="12" name="Content Placeholder 11">
            <a:extLst>
              <a:ext uri="{FF2B5EF4-FFF2-40B4-BE49-F238E27FC236}">
                <a16:creationId xmlns:a16="http://schemas.microsoft.com/office/drawing/2014/main" id="{64636F81-FA9B-4BBD-BE5E-394063BAE435}"/>
              </a:ext>
            </a:extLst>
          </p:cNvPr>
          <p:cNvGraphicFramePr>
            <a:graphicFrameLocks noGrp="1"/>
          </p:cNvGraphicFramePr>
          <p:nvPr>
            <p:ph idx="1"/>
            <p:extLst>
              <p:ext uri="{D42A27DB-BD31-4B8C-83A1-F6EECF244321}">
                <p14:modId xmlns:p14="http://schemas.microsoft.com/office/powerpoint/2010/main" val="3508009240"/>
              </p:ext>
            </p:extLst>
          </p:nvPr>
        </p:nvGraphicFramePr>
        <p:xfrm>
          <a:off x="5030713" y="1780542"/>
          <a:ext cx="6400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A7C49501-ECE4-4306-8887-ACB77A70339A}"/>
              </a:ext>
            </a:extLst>
          </p:cNvPr>
          <p:cNvSpPr txBox="1"/>
          <p:nvPr/>
        </p:nvSpPr>
        <p:spPr>
          <a:xfrm>
            <a:off x="5027365" y="5953540"/>
            <a:ext cx="487680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*Other represents categories that have less than 1% of the total (Behavioral, Day, Supported Employment, Transportation, Nursing and Self-Directed Services</a:t>
            </a:r>
          </a:p>
        </p:txBody>
      </p:sp>
    </p:spTree>
    <p:extLst>
      <p:ext uri="{BB962C8B-B14F-4D97-AF65-F5344CB8AC3E}">
        <p14:creationId xmlns:p14="http://schemas.microsoft.com/office/powerpoint/2010/main" val="42778187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DB4E95-6489-E34E-A5E9-0FDD9AD2F0EB}"/>
              </a:ext>
            </a:extLst>
          </p:cNvPr>
          <p:cNvSpPr>
            <a:spLocks noGrp="1"/>
          </p:cNvSpPr>
          <p:nvPr>
            <p:ph type="title"/>
          </p:nvPr>
        </p:nvSpPr>
        <p:spPr>
          <a:xfrm>
            <a:off x="561839" y="197829"/>
            <a:ext cx="10515600" cy="1026794"/>
          </a:xfrm>
        </p:spPr>
        <p:txBody>
          <a:bodyPr/>
          <a:lstStyle/>
          <a:p>
            <a:r>
              <a:rPr lang="en-US"/>
              <a:t>Analysis by Service Category – SLTC</a:t>
            </a:r>
            <a:br>
              <a:rPr lang="en-US"/>
            </a:br>
            <a:endParaRPr lang="en-US"/>
          </a:p>
        </p:txBody>
      </p:sp>
      <p:sp>
        <p:nvSpPr>
          <p:cNvPr id="5" name="Slide Number Placeholder 4">
            <a:extLst>
              <a:ext uri="{FF2B5EF4-FFF2-40B4-BE49-F238E27FC236}">
                <a16:creationId xmlns:a16="http://schemas.microsoft.com/office/drawing/2014/main" id="{E69E2D98-0959-6446-B8B2-1B52EE0A9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DF824-5DA6-8947-92A8-11800B62386F}" type="slidenum">
              <a:rPr kumimoji="0" 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12" name="Table 11">
            <a:extLst>
              <a:ext uri="{FF2B5EF4-FFF2-40B4-BE49-F238E27FC236}">
                <a16:creationId xmlns:a16="http://schemas.microsoft.com/office/drawing/2014/main" id="{9266530A-F383-4301-834F-2B124AEA0380}"/>
              </a:ext>
            </a:extLst>
          </p:cNvPr>
          <p:cNvGraphicFramePr>
            <a:graphicFrameLocks noGrp="1"/>
          </p:cNvGraphicFramePr>
          <p:nvPr>
            <p:extLst>
              <p:ext uri="{D42A27DB-BD31-4B8C-83A1-F6EECF244321}">
                <p14:modId xmlns:p14="http://schemas.microsoft.com/office/powerpoint/2010/main" val="580226374"/>
              </p:ext>
            </p:extLst>
          </p:nvPr>
        </p:nvGraphicFramePr>
        <p:xfrm>
          <a:off x="561839" y="1287308"/>
          <a:ext cx="11347374" cy="4572650"/>
        </p:xfrm>
        <a:graphic>
          <a:graphicData uri="http://schemas.openxmlformats.org/drawingml/2006/table">
            <a:tbl>
              <a:tblPr/>
              <a:tblGrid>
                <a:gridCol w="1410160">
                  <a:extLst>
                    <a:ext uri="{9D8B030D-6E8A-4147-A177-3AD203B41FA5}">
                      <a16:colId xmlns:a16="http://schemas.microsoft.com/office/drawing/2014/main" val="2093925141"/>
                    </a:ext>
                  </a:extLst>
                </a:gridCol>
                <a:gridCol w="1711287">
                  <a:extLst>
                    <a:ext uri="{9D8B030D-6E8A-4147-A177-3AD203B41FA5}">
                      <a16:colId xmlns:a16="http://schemas.microsoft.com/office/drawing/2014/main" val="167968594"/>
                    </a:ext>
                  </a:extLst>
                </a:gridCol>
                <a:gridCol w="1711287">
                  <a:extLst>
                    <a:ext uri="{9D8B030D-6E8A-4147-A177-3AD203B41FA5}">
                      <a16:colId xmlns:a16="http://schemas.microsoft.com/office/drawing/2014/main" val="822064295"/>
                    </a:ext>
                  </a:extLst>
                </a:gridCol>
                <a:gridCol w="1711287">
                  <a:extLst>
                    <a:ext uri="{9D8B030D-6E8A-4147-A177-3AD203B41FA5}">
                      <a16:colId xmlns:a16="http://schemas.microsoft.com/office/drawing/2014/main" val="534569197"/>
                    </a:ext>
                  </a:extLst>
                </a:gridCol>
                <a:gridCol w="914400">
                  <a:extLst>
                    <a:ext uri="{9D8B030D-6E8A-4147-A177-3AD203B41FA5}">
                      <a16:colId xmlns:a16="http://schemas.microsoft.com/office/drawing/2014/main" val="2250307175"/>
                    </a:ext>
                  </a:extLst>
                </a:gridCol>
                <a:gridCol w="1399142">
                  <a:extLst>
                    <a:ext uri="{9D8B030D-6E8A-4147-A177-3AD203B41FA5}">
                      <a16:colId xmlns:a16="http://schemas.microsoft.com/office/drawing/2014/main" val="2990862204"/>
                    </a:ext>
                  </a:extLst>
                </a:gridCol>
                <a:gridCol w="1101687">
                  <a:extLst>
                    <a:ext uri="{9D8B030D-6E8A-4147-A177-3AD203B41FA5}">
                      <a16:colId xmlns:a16="http://schemas.microsoft.com/office/drawing/2014/main" val="234980430"/>
                    </a:ext>
                  </a:extLst>
                </a:gridCol>
                <a:gridCol w="1388124">
                  <a:extLst>
                    <a:ext uri="{9D8B030D-6E8A-4147-A177-3AD203B41FA5}">
                      <a16:colId xmlns:a16="http://schemas.microsoft.com/office/drawing/2014/main" val="2098045731"/>
                    </a:ext>
                  </a:extLst>
                </a:gridCol>
              </a:tblGrid>
              <a:tr h="401196">
                <a:tc>
                  <a:txBody>
                    <a:bodyPr/>
                    <a:lstStyle/>
                    <a:p>
                      <a:pPr algn="ctr" fontAlgn="b"/>
                      <a:r>
                        <a:rPr lang="en-US" sz="1400" b="1" i="0" u="none" strike="noStrike">
                          <a:solidFill>
                            <a:srgbClr val="000000"/>
                          </a:solidFill>
                          <a:effectLst/>
                          <a:latin typeface="Arial" panose="020B0604020202020204" pitchFamily="34" charset="0"/>
                        </a:rPr>
                        <a:t>By Service Category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1" i="0" u="none" strike="noStrike">
                          <a:solidFill>
                            <a:srgbClr val="000000"/>
                          </a:solidFill>
                          <a:effectLst/>
                          <a:latin typeface="Arial" panose="020B0604020202020204" pitchFamily="34" charset="0"/>
                        </a:rPr>
                        <a:t>Paid in SFY20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1" i="0" u="none" strike="noStrike">
                          <a:solidFill>
                            <a:srgbClr val="000000"/>
                          </a:solidFill>
                          <a:effectLst/>
                          <a:latin typeface="Arial" panose="020B0604020202020204" pitchFamily="34" charset="0"/>
                        </a:rPr>
                        <a:t>Paid at SFY22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1" i="0" u="none" strike="noStrike">
                          <a:solidFill>
                            <a:srgbClr val="000000"/>
                          </a:solidFill>
                          <a:effectLst/>
                          <a:latin typeface="Arial" panose="020B0604020202020204" pitchFamily="34" charset="0"/>
                        </a:rPr>
                        <a:t>Benchmark Cost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1" i="0" u="none" strike="noStrike">
                          <a:solidFill>
                            <a:srgbClr val="000000"/>
                          </a:solidFill>
                          <a:effectLst/>
                          <a:latin typeface="Arial" panose="020B0604020202020204" pitchFamily="34" charset="0"/>
                        </a:rPr>
                        <a:t>Change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1" i="0" u="none" strike="noStrike">
                          <a:solidFill>
                            <a:srgbClr val="000000"/>
                          </a:solidFill>
                          <a:effectLst/>
                          <a:latin typeface="Arial" panose="020B0604020202020204" pitchFamily="34" charset="0"/>
                        </a:rPr>
                        <a:t>Difference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1" i="0" u="none" strike="noStrike">
                          <a:solidFill>
                            <a:srgbClr val="000000"/>
                          </a:solidFill>
                          <a:effectLst/>
                          <a:latin typeface="Arial" panose="020B0604020202020204" pitchFamily="34" charset="0"/>
                        </a:rPr>
                        <a:t>SFY22 % of Total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1" i="0" u="none" strike="noStrike">
                          <a:solidFill>
                            <a:srgbClr val="000000"/>
                          </a:solidFill>
                          <a:effectLst/>
                          <a:latin typeface="Arial" panose="020B0604020202020204" pitchFamily="34" charset="0"/>
                        </a:rPr>
                        <a:t>Benchmark % of Total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381637384"/>
                  </a:ext>
                </a:extLst>
              </a:tr>
              <a:tr h="401196">
                <a:tc>
                  <a:txBody>
                    <a:bodyPr/>
                    <a:lstStyle/>
                    <a:p>
                      <a:pPr algn="ctr" fontAlgn="b"/>
                      <a:r>
                        <a:rPr lang="en-US" sz="1400" b="1" i="0" u="none" strike="noStrike">
                          <a:solidFill>
                            <a:srgbClr val="000000"/>
                          </a:solidFill>
                          <a:effectLst/>
                          <a:latin typeface="Arial" panose="020B0604020202020204" pitchFamily="34" charset="0"/>
                        </a:rPr>
                        <a:t>SLTC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$26,483,794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$30,419,125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$41,819,081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37.5%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$11,399,956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0356496"/>
                  </a:ext>
                </a:extLst>
              </a:tr>
              <a:tr h="401196">
                <a:tc>
                  <a:txBody>
                    <a:bodyPr/>
                    <a:lstStyle/>
                    <a:p>
                      <a:pPr algn="ctr" fontAlgn="t"/>
                      <a:r>
                        <a:rPr lang="en-US" sz="1400" b="0" i="0" u="none" strike="noStrike">
                          <a:solidFill>
                            <a:srgbClr val="000000"/>
                          </a:solidFill>
                          <a:effectLst/>
                          <a:latin typeface="Arial" panose="020B0604020202020204" pitchFamily="34" charset="0"/>
                        </a:rPr>
                        <a:t> In-Home Services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$14,526,393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$14,937,692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$23,707,375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58.7%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$8,769,683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49.11%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56.7%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7838290"/>
                  </a:ext>
                </a:extLst>
              </a:tr>
              <a:tr h="401196">
                <a:tc>
                  <a:txBody>
                    <a:bodyPr/>
                    <a:lstStyle/>
                    <a:p>
                      <a:pPr algn="ctr" fontAlgn="t"/>
                      <a:r>
                        <a:rPr lang="en-US" sz="1400" b="0" i="0" u="none" strike="noStrike">
                          <a:solidFill>
                            <a:srgbClr val="000000"/>
                          </a:solidFill>
                          <a:effectLst/>
                          <a:latin typeface="Arial" panose="020B0604020202020204" pitchFamily="34" charset="0"/>
                        </a:rPr>
                        <a:t> Residential Services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$8,658,145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$12,084,835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$14,419,304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$2,334,469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39.73%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34.5%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5975140"/>
                  </a:ext>
                </a:extLst>
              </a:tr>
              <a:tr h="401196">
                <a:tc>
                  <a:txBody>
                    <a:bodyPr/>
                    <a:lstStyle/>
                    <a:p>
                      <a:pPr algn="ctr" fontAlgn="t"/>
                      <a:r>
                        <a:rPr lang="en-US" sz="1400" b="0" i="0" u="none" strike="noStrike">
                          <a:solidFill>
                            <a:srgbClr val="000000"/>
                          </a:solidFill>
                          <a:effectLst/>
                          <a:latin typeface="Arial" panose="020B0604020202020204" pitchFamily="34" charset="0"/>
                        </a:rPr>
                        <a:t> Case Management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$2,817,688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$2,876,121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$2,905,870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$29,748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9.45%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4150991"/>
                  </a:ext>
                </a:extLst>
              </a:tr>
              <a:tr h="401196">
                <a:tc>
                  <a:txBody>
                    <a:bodyPr/>
                    <a:lstStyle/>
                    <a:p>
                      <a:pPr algn="ctr" fontAlgn="t"/>
                      <a:r>
                        <a:rPr lang="en-US" sz="1400" b="0" i="0" u="none" strike="noStrike">
                          <a:solidFill>
                            <a:srgbClr val="000000"/>
                          </a:solidFill>
                          <a:effectLst/>
                          <a:latin typeface="Arial" panose="020B0604020202020204" pitchFamily="34" charset="0"/>
                        </a:rPr>
                        <a:t> Nursing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$295,579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$304,105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$487,727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60.4%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$183,623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5641997"/>
                  </a:ext>
                </a:extLst>
              </a:tr>
              <a:tr h="401196">
                <a:tc>
                  <a:txBody>
                    <a:bodyPr/>
                    <a:lstStyle/>
                    <a:p>
                      <a:pPr algn="ctr" fontAlgn="t"/>
                      <a:r>
                        <a:rPr lang="en-US" sz="1400" b="0" i="0" u="none" strike="noStrike">
                          <a:solidFill>
                            <a:srgbClr val="000000"/>
                          </a:solidFill>
                          <a:effectLst/>
                          <a:latin typeface="Arial" panose="020B0604020202020204" pitchFamily="34" charset="0"/>
                        </a:rPr>
                        <a:t> Day Services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$73,185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$91,020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$123,746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36.0%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$32,726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0.30%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1333022"/>
                  </a:ext>
                </a:extLst>
              </a:tr>
              <a:tr h="401196">
                <a:tc>
                  <a:txBody>
                    <a:bodyPr/>
                    <a:lstStyle/>
                    <a:p>
                      <a:pPr algn="ctr" fontAlgn="t"/>
                      <a:r>
                        <a:rPr lang="en-US" sz="1400" b="0" i="0" u="none" strike="noStrike">
                          <a:solidFill>
                            <a:srgbClr val="000000"/>
                          </a:solidFill>
                          <a:effectLst/>
                          <a:latin typeface="Arial" panose="020B0604020202020204" pitchFamily="34" charset="0"/>
                        </a:rPr>
                        <a:t> Transport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$54,949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$65,603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$101,224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54.3%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$35,621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3688257"/>
                  </a:ext>
                </a:extLst>
              </a:tr>
              <a:tr h="401196">
                <a:tc>
                  <a:txBody>
                    <a:bodyPr/>
                    <a:lstStyle/>
                    <a:p>
                      <a:pPr algn="ctr" fontAlgn="t"/>
                      <a:r>
                        <a:rPr lang="en-US" sz="1400" b="0" i="0" u="none" strike="noStrike">
                          <a:solidFill>
                            <a:srgbClr val="000000"/>
                          </a:solidFill>
                          <a:effectLst/>
                          <a:latin typeface="Arial" panose="020B0604020202020204" pitchFamily="34" charset="0"/>
                        </a:rPr>
                        <a:t>SEP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$35,765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$36,796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$49,953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35.8%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$13,158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9383270"/>
                  </a:ext>
                </a:extLst>
              </a:tr>
              <a:tr h="401196">
                <a:tc>
                  <a:txBody>
                    <a:bodyPr/>
                    <a:lstStyle/>
                    <a:p>
                      <a:pPr algn="ctr" fontAlgn="t"/>
                      <a:r>
                        <a:rPr lang="en-US" sz="1400" b="0" i="0" u="none" strike="noStrike">
                          <a:solidFill>
                            <a:srgbClr val="000000"/>
                          </a:solidFill>
                          <a:effectLst/>
                          <a:latin typeface="Arial" panose="020B0604020202020204" pitchFamily="34" charset="0"/>
                        </a:rPr>
                        <a:t> Self-Directed Support Services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$21,105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$21,583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$22,062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$479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0.07%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9591425"/>
                  </a:ext>
                </a:extLst>
              </a:tr>
              <a:tr h="401196">
                <a:tc>
                  <a:txBody>
                    <a:bodyPr/>
                    <a:lstStyle/>
                    <a:p>
                      <a:pPr algn="ctr" fontAlgn="t"/>
                      <a:r>
                        <a:rPr lang="en-US" sz="1400" b="0" i="0" u="none" strike="noStrike">
                          <a:solidFill>
                            <a:srgbClr val="000000"/>
                          </a:solidFill>
                          <a:effectLst/>
                          <a:latin typeface="Arial" panose="020B0604020202020204" pitchFamily="34" charset="0"/>
                        </a:rPr>
                        <a:t> Behavioral Services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$985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$1,370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Arial" panose="020B0604020202020204" pitchFamily="34" charset="0"/>
                        </a:rPr>
                        <a:t>$1,819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32.8%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$449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3825747"/>
                  </a:ext>
                </a:extLst>
              </a:tr>
            </a:tbl>
          </a:graphicData>
        </a:graphic>
      </p:graphicFrame>
      <p:sp>
        <p:nvSpPr>
          <p:cNvPr id="7" name="Text Placeholder 7">
            <a:extLst>
              <a:ext uri="{FF2B5EF4-FFF2-40B4-BE49-F238E27FC236}">
                <a16:creationId xmlns:a16="http://schemas.microsoft.com/office/drawing/2014/main" id="{ACD2D7B5-B568-47F5-8F49-1040AB9713BF}"/>
              </a:ext>
            </a:extLst>
          </p:cNvPr>
          <p:cNvSpPr>
            <a:spLocks noGrp="1"/>
          </p:cNvSpPr>
          <p:nvPr>
            <p:ph type="body" idx="13"/>
          </p:nvPr>
        </p:nvSpPr>
        <p:spPr>
          <a:xfrm>
            <a:off x="683964" y="427090"/>
            <a:ext cx="10515600" cy="630957"/>
          </a:xfrm>
        </p:spPr>
        <p:txBody>
          <a:bodyPr>
            <a:noAutofit/>
          </a:bodyPr>
          <a:lstStyle/>
          <a:p>
            <a:r>
              <a:rPr lang="en-US" sz="2000"/>
              <a:t>The table below includes only state share costs.</a:t>
            </a:r>
          </a:p>
        </p:txBody>
      </p:sp>
      <p:sp>
        <p:nvSpPr>
          <p:cNvPr id="8" name="TextBox 7">
            <a:extLst>
              <a:ext uri="{FF2B5EF4-FFF2-40B4-BE49-F238E27FC236}">
                <a16:creationId xmlns:a16="http://schemas.microsoft.com/office/drawing/2014/main" id="{266A0CAC-BCB4-4E69-A897-6F2AAECD5109}"/>
              </a:ext>
            </a:extLst>
          </p:cNvPr>
          <p:cNvSpPr txBox="1"/>
          <p:nvPr/>
        </p:nvSpPr>
        <p:spPr>
          <a:xfrm>
            <a:off x="407739" y="5998344"/>
            <a:ext cx="1106805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Analysis for rate study purposes ONLY.</a:t>
            </a:r>
          </a:p>
        </p:txBody>
      </p:sp>
    </p:spTree>
    <p:extLst>
      <p:ext uri="{BB962C8B-B14F-4D97-AF65-F5344CB8AC3E}">
        <p14:creationId xmlns:p14="http://schemas.microsoft.com/office/powerpoint/2010/main" val="41602916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5BB649-E8CE-4054-ADE9-D2A8858C35AE}"/>
              </a:ext>
            </a:extLst>
          </p:cNvPr>
          <p:cNvSpPr>
            <a:spLocks noGrp="1"/>
          </p:cNvSpPr>
          <p:nvPr>
            <p:ph type="title"/>
          </p:nvPr>
        </p:nvSpPr>
        <p:spPr>
          <a:xfrm>
            <a:off x="785707" y="365127"/>
            <a:ext cx="10568093" cy="1026794"/>
          </a:xfrm>
        </p:spPr>
        <p:txBody>
          <a:bodyPr>
            <a:normAutofit/>
          </a:bodyPr>
          <a:lstStyle/>
          <a:p>
            <a:r>
              <a:rPr lang="en-US" sz="3200"/>
              <a:t>Cost Reporting Standardization</a:t>
            </a:r>
          </a:p>
        </p:txBody>
      </p:sp>
      <p:sp>
        <p:nvSpPr>
          <p:cNvPr id="5" name="Slide Number Placeholder 4">
            <a:extLst>
              <a:ext uri="{FF2B5EF4-FFF2-40B4-BE49-F238E27FC236}">
                <a16:creationId xmlns:a16="http://schemas.microsoft.com/office/drawing/2014/main" id="{02217128-3E12-470D-8195-51837A9756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DF824-5DA6-8947-92A8-11800B62386F}" type="slidenum">
              <a:rPr kumimoji="0" 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2" name="Table 2">
            <a:extLst>
              <a:ext uri="{FF2B5EF4-FFF2-40B4-BE49-F238E27FC236}">
                <a16:creationId xmlns:a16="http://schemas.microsoft.com/office/drawing/2014/main" id="{97AC41A3-BFEB-6B2E-D9E4-AECE34CFB4ED}"/>
              </a:ext>
            </a:extLst>
          </p:cNvPr>
          <p:cNvGraphicFramePr>
            <a:graphicFrameLocks noGrp="1"/>
          </p:cNvGraphicFramePr>
          <p:nvPr/>
        </p:nvGraphicFramePr>
        <p:xfrm>
          <a:off x="491319" y="1961636"/>
          <a:ext cx="11417894" cy="4084320"/>
        </p:xfrm>
        <a:graphic>
          <a:graphicData uri="http://schemas.openxmlformats.org/drawingml/2006/table">
            <a:tbl>
              <a:tblPr firstRow="1" bandRow="1">
                <a:tableStyleId>{5C22544A-7EE6-4342-B048-85BDC9FD1C3A}</a:tableStyleId>
              </a:tblPr>
              <a:tblGrid>
                <a:gridCol w="2905467">
                  <a:extLst>
                    <a:ext uri="{9D8B030D-6E8A-4147-A177-3AD203B41FA5}">
                      <a16:colId xmlns:a16="http://schemas.microsoft.com/office/drawing/2014/main" val="2823292136"/>
                    </a:ext>
                  </a:extLst>
                </a:gridCol>
                <a:gridCol w="8512427">
                  <a:extLst>
                    <a:ext uri="{9D8B030D-6E8A-4147-A177-3AD203B41FA5}">
                      <a16:colId xmlns:a16="http://schemas.microsoft.com/office/drawing/2014/main" val="949667885"/>
                    </a:ext>
                  </a:extLst>
                </a:gridCol>
              </a:tblGrid>
              <a:tr h="341777">
                <a:tc>
                  <a:txBody>
                    <a:bodyPr/>
                    <a:lstStyle/>
                    <a:p>
                      <a:pPr algn="ctr"/>
                      <a:r>
                        <a:rPr lang="en-US" sz="1700">
                          <a:solidFill>
                            <a:schemeClr val="tx1"/>
                          </a:solidFill>
                          <a:latin typeface="Arial" panose="020B0604020202020204" pitchFamily="34" charset="0"/>
                          <a:cs typeface="Arial" panose="020B0604020202020204" pitchFamily="34" charset="0"/>
                        </a:rPr>
                        <a:t>Cost Report Type</a:t>
                      </a:r>
                    </a:p>
                  </a:txBody>
                  <a:tcPr anchor="ctr"/>
                </a:tc>
                <a:tc>
                  <a:txBody>
                    <a:bodyPr/>
                    <a:lstStyle/>
                    <a:p>
                      <a:pPr algn="ctr"/>
                      <a:r>
                        <a:rPr lang="en-US" sz="1700">
                          <a:solidFill>
                            <a:schemeClr val="tx1"/>
                          </a:solidFill>
                          <a:latin typeface="Arial" panose="020B0604020202020204" pitchFamily="34" charset="0"/>
                          <a:cs typeface="Arial" panose="020B0604020202020204" pitchFamily="34" charset="0"/>
                        </a:rPr>
                        <a:t>Services Included</a:t>
                      </a:r>
                    </a:p>
                  </a:txBody>
                  <a:tcPr anchor="ctr"/>
                </a:tc>
                <a:extLst>
                  <a:ext uri="{0D108BD9-81ED-4DB2-BD59-A6C34878D82A}">
                    <a16:rowId xmlns:a16="http://schemas.microsoft.com/office/drawing/2014/main" val="4276476177"/>
                  </a:ext>
                </a:extLst>
              </a:tr>
              <a:tr h="854443">
                <a:tc>
                  <a:txBody>
                    <a:bodyPr/>
                    <a:lstStyle/>
                    <a:p>
                      <a:r>
                        <a:rPr lang="en-US" sz="1700">
                          <a:latin typeface="Arial" panose="020B0604020202020204" pitchFamily="34" charset="0"/>
                          <a:cs typeface="Arial" panose="020B0604020202020204" pitchFamily="34" charset="0"/>
                        </a:rPr>
                        <a:t>Assisted Living Facilities (ALFs)</a:t>
                      </a:r>
                      <a:endParaRPr lang="en-US" sz="1700">
                        <a:solidFill>
                          <a:schemeClr val="tx1"/>
                        </a:solidFill>
                        <a:latin typeface="Arial" panose="020B0604020202020204" pitchFamily="34" charset="0"/>
                        <a:cs typeface="Arial" panose="020B0604020202020204" pitchFamily="34" charset="0"/>
                      </a:endParaRPr>
                    </a:p>
                  </a:txBody>
                  <a:tcPr anchor="ctr"/>
                </a:tc>
                <a:tc>
                  <a:txBody>
                    <a:bodyPr/>
                    <a:lstStyle/>
                    <a:p>
                      <a:r>
                        <a:rPr lang="en-US" sz="1700">
                          <a:solidFill>
                            <a:schemeClr val="tx1"/>
                          </a:solidFill>
                          <a:latin typeface="Arial" panose="020B0604020202020204" pitchFamily="34" charset="0"/>
                          <a:cs typeface="Arial" panose="020B0604020202020204" pitchFamily="34" charset="0"/>
                        </a:rPr>
                        <a:t>Assisted Living Facilities and Adult Foster Care (BSW)</a:t>
                      </a:r>
                    </a:p>
                    <a:p>
                      <a:r>
                        <a:rPr lang="en-US" sz="1700">
                          <a:solidFill>
                            <a:schemeClr val="tx1"/>
                          </a:solidFill>
                          <a:latin typeface="Arial" panose="020B0604020202020204" pitchFamily="34" charset="0"/>
                          <a:cs typeface="Arial" panose="020B0604020202020204" pitchFamily="34" charset="0"/>
                        </a:rPr>
                        <a:t>Assisted Living (DD)</a:t>
                      </a:r>
                    </a:p>
                    <a:p>
                      <a:r>
                        <a:rPr lang="en-US" sz="1700">
                          <a:solidFill>
                            <a:schemeClr val="tx1"/>
                          </a:solidFill>
                          <a:latin typeface="Arial" panose="020B0604020202020204" pitchFamily="34" charset="0"/>
                          <a:cs typeface="Arial" panose="020B0604020202020204" pitchFamily="34" charset="0"/>
                        </a:rPr>
                        <a:t>Assisted Living Facilities and Adult Foster Care (SDMI)</a:t>
                      </a:r>
                    </a:p>
                  </a:txBody>
                  <a:tcPr anchor="ctr"/>
                </a:tc>
                <a:extLst>
                  <a:ext uri="{0D108BD9-81ED-4DB2-BD59-A6C34878D82A}">
                    <a16:rowId xmlns:a16="http://schemas.microsoft.com/office/drawing/2014/main" val="694910384"/>
                  </a:ext>
                </a:extLst>
              </a:tr>
              <a:tr h="13671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a:latin typeface="Arial" panose="020B0604020202020204" pitchFamily="34" charset="0"/>
                          <a:cs typeface="Arial" panose="020B0604020202020204" pitchFamily="34" charset="0"/>
                        </a:rPr>
                        <a:t>Case Management</a:t>
                      </a:r>
                    </a:p>
                  </a:txBody>
                  <a:tcPr anchor="ctr"/>
                </a:tc>
                <a:tc>
                  <a:txBody>
                    <a:bodyPr/>
                    <a:lstStyle/>
                    <a:p>
                      <a:r>
                        <a:rPr lang="en-US" sz="1700">
                          <a:solidFill>
                            <a:schemeClr val="tx1"/>
                          </a:solidFill>
                          <a:latin typeface="Arial" panose="020B0604020202020204" pitchFamily="34" charset="0"/>
                          <a:cs typeface="Arial" panose="020B0604020202020204" pitchFamily="34" charset="0"/>
                        </a:rPr>
                        <a:t>Targeted Case Management – Adult Behavioral Health</a:t>
                      </a:r>
                    </a:p>
                    <a:p>
                      <a:r>
                        <a:rPr lang="en-US" sz="1700">
                          <a:solidFill>
                            <a:schemeClr val="tx1"/>
                          </a:solidFill>
                          <a:latin typeface="Arial" panose="020B0604020202020204" pitchFamily="34" charset="0"/>
                          <a:cs typeface="Arial" panose="020B0604020202020204" pitchFamily="34" charset="0"/>
                        </a:rPr>
                        <a:t>Targeted Case Management – Development Disability</a:t>
                      </a:r>
                    </a:p>
                    <a:p>
                      <a:r>
                        <a:rPr lang="en-US" sz="1700">
                          <a:solidFill>
                            <a:schemeClr val="tx1"/>
                          </a:solidFill>
                          <a:latin typeface="Arial" panose="020B0604020202020204" pitchFamily="34" charset="0"/>
                          <a:cs typeface="Arial" panose="020B0604020202020204" pitchFamily="34" charset="0"/>
                        </a:rPr>
                        <a:t>Targeted Case Management – Youth</a:t>
                      </a:r>
                    </a:p>
                    <a:p>
                      <a:r>
                        <a:rPr lang="en-US" sz="1700">
                          <a:solidFill>
                            <a:schemeClr val="tx1"/>
                          </a:solidFill>
                          <a:latin typeface="Arial" panose="020B0604020202020204" pitchFamily="34" charset="0"/>
                          <a:cs typeface="Arial" panose="020B0604020202020204" pitchFamily="34" charset="0"/>
                        </a:rPr>
                        <a:t>Case Management (SDMI)</a:t>
                      </a:r>
                    </a:p>
                    <a:p>
                      <a:r>
                        <a:rPr lang="en-US" sz="1700">
                          <a:solidFill>
                            <a:schemeClr val="tx1"/>
                          </a:solidFill>
                          <a:latin typeface="Arial" panose="020B0604020202020204" pitchFamily="34" charset="0"/>
                          <a:cs typeface="Arial" panose="020B0604020202020204" pitchFamily="34" charset="0"/>
                        </a:rPr>
                        <a:t>Case Management (BSW)</a:t>
                      </a:r>
                    </a:p>
                  </a:txBody>
                  <a:tcPr anchor="ctr"/>
                </a:tc>
                <a:extLst>
                  <a:ext uri="{0D108BD9-81ED-4DB2-BD59-A6C34878D82A}">
                    <a16:rowId xmlns:a16="http://schemas.microsoft.com/office/drawing/2014/main" val="1909204834"/>
                  </a:ext>
                </a:extLst>
              </a:tr>
              <a:tr h="854443">
                <a:tc>
                  <a:txBody>
                    <a:bodyPr/>
                    <a:lstStyle/>
                    <a:p>
                      <a:r>
                        <a:rPr lang="en-US" sz="1700">
                          <a:solidFill>
                            <a:schemeClr val="tx1"/>
                          </a:solidFill>
                          <a:latin typeface="Arial" panose="020B0604020202020204" pitchFamily="34" charset="0"/>
                          <a:cs typeface="Arial" panose="020B0604020202020204" pitchFamily="34" charset="0"/>
                        </a:rPr>
                        <a:t>Nutrition</a:t>
                      </a:r>
                    </a:p>
                  </a:txBody>
                  <a:tcPr anchor="ctr"/>
                </a:tc>
                <a:tc>
                  <a:txBody>
                    <a:bodyPr/>
                    <a:lstStyle/>
                    <a:p>
                      <a:r>
                        <a:rPr lang="en-US" sz="1700">
                          <a:solidFill>
                            <a:schemeClr val="tx1"/>
                          </a:solidFill>
                          <a:latin typeface="Arial" panose="020B0604020202020204" pitchFamily="34" charset="0"/>
                          <a:cs typeface="Arial" panose="020B0604020202020204" pitchFamily="34" charset="0"/>
                        </a:rPr>
                        <a:t>Nutrition – Meals (BSW)</a:t>
                      </a:r>
                    </a:p>
                    <a:p>
                      <a:r>
                        <a:rPr lang="en-US" sz="1700">
                          <a:solidFill>
                            <a:schemeClr val="tx1"/>
                          </a:solidFill>
                          <a:latin typeface="Arial" panose="020B0604020202020204" pitchFamily="34" charset="0"/>
                          <a:cs typeface="Arial" panose="020B0604020202020204" pitchFamily="34" charset="0"/>
                        </a:rPr>
                        <a:t>Nutrition – Meals (BSW)</a:t>
                      </a:r>
                    </a:p>
                    <a:p>
                      <a:r>
                        <a:rPr lang="en-US" sz="1700">
                          <a:solidFill>
                            <a:schemeClr val="tx1"/>
                          </a:solidFill>
                          <a:latin typeface="Arial" panose="020B0604020202020204" pitchFamily="34" charset="0"/>
                          <a:cs typeface="Arial" panose="020B0604020202020204" pitchFamily="34" charset="0"/>
                        </a:rPr>
                        <a:t>Meals (DD)</a:t>
                      </a:r>
                    </a:p>
                  </a:txBody>
                  <a:tcPr anchor="ctr"/>
                </a:tc>
                <a:extLst>
                  <a:ext uri="{0D108BD9-81ED-4DB2-BD59-A6C34878D82A}">
                    <a16:rowId xmlns:a16="http://schemas.microsoft.com/office/drawing/2014/main" val="346373748"/>
                  </a:ext>
                </a:extLst>
              </a:tr>
              <a:tr h="5483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a:latin typeface="Arial" panose="020B0604020202020204" pitchFamily="34" charset="0"/>
                          <a:cs typeface="Arial" panose="020B0604020202020204" pitchFamily="34" charset="0"/>
                        </a:rPr>
                        <a:t>Psychiatric Treatment Residential Facility (PRTFs)</a:t>
                      </a:r>
                    </a:p>
                  </a:txBody>
                  <a:tcPr anchor="ctr"/>
                </a:tc>
                <a:tc>
                  <a:txBody>
                    <a:bodyPr/>
                    <a:lstStyle/>
                    <a:p>
                      <a:r>
                        <a:rPr lang="en-US" sz="1700">
                          <a:solidFill>
                            <a:schemeClr val="tx1"/>
                          </a:solidFill>
                          <a:latin typeface="Arial" panose="020B0604020202020204" pitchFamily="34" charset="0"/>
                          <a:cs typeface="Arial" panose="020B0604020202020204" pitchFamily="34" charset="0"/>
                        </a:rPr>
                        <a:t>In-State PRTFs</a:t>
                      </a:r>
                    </a:p>
                  </a:txBody>
                  <a:tcPr anchor="ctr"/>
                </a:tc>
                <a:extLst>
                  <a:ext uri="{0D108BD9-81ED-4DB2-BD59-A6C34878D82A}">
                    <a16:rowId xmlns:a16="http://schemas.microsoft.com/office/drawing/2014/main" val="2989141538"/>
                  </a:ext>
                </a:extLst>
              </a:tr>
            </a:tbl>
          </a:graphicData>
        </a:graphic>
      </p:graphicFrame>
      <p:sp>
        <p:nvSpPr>
          <p:cNvPr id="8" name="Content Placeholder 6">
            <a:extLst>
              <a:ext uri="{FF2B5EF4-FFF2-40B4-BE49-F238E27FC236}">
                <a16:creationId xmlns:a16="http://schemas.microsoft.com/office/drawing/2014/main" id="{046F6C26-65A6-72B2-17E7-2B26A64E7982}"/>
              </a:ext>
            </a:extLst>
          </p:cNvPr>
          <p:cNvSpPr>
            <a:spLocks noGrp="1"/>
          </p:cNvSpPr>
          <p:nvPr>
            <p:ph idx="1"/>
          </p:nvPr>
        </p:nvSpPr>
        <p:spPr>
          <a:xfrm>
            <a:off x="838200" y="1255441"/>
            <a:ext cx="10515600" cy="4351338"/>
          </a:xfrm>
        </p:spPr>
        <p:txBody>
          <a:bodyPr>
            <a:noAutofit/>
          </a:bodyPr>
          <a:lstStyle/>
          <a:p>
            <a:pPr marL="0" indent="0">
              <a:buNone/>
            </a:pPr>
            <a:r>
              <a:rPr lang="en-US" sz="2000" b="1">
                <a:solidFill>
                  <a:schemeClr val="tx2"/>
                </a:solidFill>
              </a:rPr>
              <a:t>DPHHS should consider designing and implementing the six types of cost reports outlined below.</a:t>
            </a:r>
            <a:endParaRPr lang="en-US" sz="2000" b="1">
              <a:solidFill>
                <a:schemeClr val="accent5"/>
              </a:solidFill>
            </a:endParaRPr>
          </a:p>
        </p:txBody>
      </p:sp>
    </p:spTree>
    <p:extLst>
      <p:ext uri="{BB962C8B-B14F-4D97-AF65-F5344CB8AC3E}">
        <p14:creationId xmlns:p14="http://schemas.microsoft.com/office/powerpoint/2010/main" val="16349058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5BB649-E8CE-4054-ADE9-D2A8858C35AE}"/>
              </a:ext>
            </a:extLst>
          </p:cNvPr>
          <p:cNvSpPr>
            <a:spLocks noGrp="1"/>
          </p:cNvSpPr>
          <p:nvPr>
            <p:ph type="title"/>
          </p:nvPr>
        </p:nvSpPr>
        <p:spPr>
          <a:xfrm>
            <a:off x="785707" y="365127"/>
            <a:ext cx="10568093" cy="1026794"/>
          </a:xfrm>
        </p:spPr>
        <p:txBody>
          <a:bodyPr>
            <a:normAutofit/>
          </a:bodyPr>
          <a:lstStyle/>
          <a:p>
            <a:r>
              <a:rPr lang="en-US" sz="3200"/>
              <a:t>Cost Reporting Standardization (cont.)</a:t>
            </a:r>
          </a:p>
        </p:txBody>
      </p:sp>
      <p:sp>
        <p:nvSpPr>
          <p:cNvPr id="5" name="Slide Number Placeholder 4">
            <a:extLst>
              <a:ext uri="{FF2B5EF4-FFF2-40B4-BE49-F238E27FC236}">
                <a16:creationId xmlns:a16="http://schemas.microsoft.com/office/drawing/2014/main" id="{02217128-3E12-470D-8195-51837A9756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DF824-5DA6-8947-92A8-11800B62386F}" type="slidenum">
              <a:rPr kumimoji="0" 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2" name="Table 2">
            <a:extLst>
              <a:ext uri="{FF2B5EF4-FFF2-40B4-BE49-F238E27FC236}">
                <a16:creationId xmlns:a16="http://schemas.microsoft.com/office/drawing/2014/main" id="{97AC41A3-BFEB-6B2E-D9E4-AECE34CFB4ED}"/>
              </a:ext>
            </a:extLst>
          </p:cNvPr>
          <p:cNvGraphicFramePr>
            <a:graphicFrameLocks noGrp="1"/>
          </p:cNvGraphicFramePr>
          <p:nvPr/>
        </p:nvGraphicFramePr>
        <p:xfrm>
          <a:off x="491319" y="1126514"/>
          <a:ext cx="11212017" cy="5166360"/>
        </p:xfrm>
        <a:graphic>
          <a:graphicData uri="http://schemas.openxmlformats.org/drawingml/2006/table">
            <a:tbl>
              <a:tblPr firstRow="1" bandRow="1">
                <a:tableStyleId>{5C22544A-7EE6-4342-B048-85BDC9FD1C3A}</a:tableStyleId>
              </a:tblPr>
              <a:tblGrid>
                <a:gridCol w="2853078">
                  <a:extLst>
                    <a:ext uri="{9D8B030D-6E8A-4147-A177-3AD203B41FA5}">
                      <a16:colId xmlns:a16="http://schemas.microsoft.com/office/drawing/2014/main" val="2823292136"/>
                    </a:ext>
                  </a:extLst>
                </a:gridCol>
                <a:gridCol w="8358939">
                  <a:extLst>
                    <a:ext uri="{9D8B030D-6E8A-4147-A177-3AD203B41FA5}">
                      <a16:colId xmlns:a16="http://schemas.microsoft.com/office/drawing/2014/main" val="949667885"/>
                    </a:ext>
                  </a:extLst>
                </a:gridCol>
              </a:tblGrid>
              <a:tr h="245769">
                <a:tc>
                  <a:txBody>
                    <a:bodyPr/>
                    <a:lstStyle/>
                    <a:p>
                      <a:pPr algn="ctr"/>
                      <a:r>
                        <a:rPr lang="en-US" sz="1700">
                          <a:solidFill>
                            <a:schemeClr val="tx1"/>
                          </a:solidFill>
                          <a:latin typeface="Arial" panose="020B0604020202020204" pitchFamily="34" charset="0"/>
                          <a:cs typeface="Arial" panose="020B0604020202020204" pitchFamily="34" charset="0"/>
                        </a:rPr>
                        <a:t>Cost Report Type</a:t>
                      </a:r>
                    </a:p>
                  </a:txBody>
                  <a:tcPr anchor="ctr"/>
                </a:tc>
                <a:tc>
                  <a:txBody>
                    <a:bodyPr/>
                    <a:lstStyle/>
                    <a:p>
                      <a:pPr algn="ctr"/>
                      <a:r>
                        <a:rPr lang="en-US" sz="1700">
                          <a:solidFill>
                            <a:schemeClr val="tx1"/>
                          </a:solidFill>
                          <a:latin typeface="Arial" panose="020B0604020202020204" pitchFamily="34" charset="0"/>
                          <a:cs typeface="Arial" panose="020B0604020202020204" pitchFamily="34" charset="0"/>
                        </a:rPr>
                        <a:t>Services Included</a:t>
                      </a:r>
                    </a:p>
                  </a:txBody>
                  <a:tcPr anchor="ctr"/>
                </a:tc>
                <a:extLst>
                  <a:ext uri="{0D108BD9-81ED-4DB2-BD59-A6C34878D82A}">
                    <a16:rowId xmlns:a16="http://schemas.microsoft.com/office/drawing/2014/main" val="4276476177"/>
                  </a:ext>
                </a:extLst>
              </a:tr>
              <a:tr h="15173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Mental Health and Substance Use Disorder</a:t>
                      </a:r>
                    </a:p>
                  </a:txBody>
                  <a:tcPr anchor="ctr"/>
                </a:tc>
                <a:tc>
                  <a:txBody>
                    <a:bodyPr/>
                    <a:lstStyle/>
                    <a:p>
                      <a:pPr marL="285750" indent="-285750">
                        <a:buFont typeface="Arial" panose="020B0604020202020204" pitchFamily="34" charset="0"/>
                        <a:buChar char="•"/>
                      </a:pPr>
                      <a:r>
                        <a:rPr lang="en-US" sz="1600" b="1">
                          <a:solidFill>
                            <a:schemeClr val="tx1"/>
                          </a:solidFill>
                          <a:latin typeface="Arial" panose="020B0604020202020204" pitchFamily="34" charset="0"/>
                          <a:cs typeface="Arial" panose="020B0604020202020204" pitchFamily="34" charset="0"/>
                        </a:rPr>
                        <a:t>Mental Health</a:t>
                      </a:r>
                      <a:r>
                        <a:rPr lang="en-US" sz="1600">
                          <a:solidFill>
                            <a:schemeClr val="tx1"/>
                          </a:solidFill>
                          <a:latin typeface="Arial" panose="020B0604020202020204" pitchFamily="34" charset="0"/>
                          <a:cs typeface="Arial" panose="020B0604020202020204" pitchFamily="34" charset="0"/>
                        </a:rPr>
                        <a:t>: PACT, Community Based Psychiatric Rehabilitation and Support (CBPRS), Day Treatment, Peer Support, Adult Foster, Adult Group Homes (Behavioral, Adult Group, Mental, Intensive Mental), Youth Group Homes (Therapeutic and Foster Care), Youth Day Treatment, Comprehensive School and Community Treatment (CSCT), Home Support Services, Peer Support </a:t>
                      </a:r>
                    </a:p>
                    <a:p>
                      <a:pPr marL="285750" indent="-285750">
                        <a:buFont typeface="Arial" panose="020B0604020202020204" pitchFamily="34" charset="0"/>
                        <a:buChar char="•"/>
                      </a:pPr>
                      <a:r>
                        <a:rPr lang="en-US" sz="1600" b="1">
                          <a:solidFill>
                            <a:schemeClr val="tx1"/>
                          </a:solidFill>
                          <a:latin typeface="Arial" panose="020B0604020202020204" pitchFamily="34" charset="0"/>
                          <a:cs typeface="Arial" panose="020B0604020202020204" pitchFamily="34" charset="0"/>
                        </a:rPr>
                        <a:t>Substance Use Disorder </a:t>
                      </a:r>
                      <a:r>
                        <a:rPr lang="en-US" sz="1600">
                          <a:solidFill>
                            <a:schemeClr val="tx1"/>
                          </a:solidFill>
                          <a:latin typeface="Arial" panose="020B0604020202020204" pitchFamily="34" charset="0"/>
                          <a:cs typeface="Arial" panose="020B0604020202020204" pitchFamily="34" charset="0"/>
                        </a:rPr>
                        <a:t>(excluding Medication-Assisted Treatment Services): SUD Intensive Outpatient, SUD Clinically Managed (ASAM 3.5), SUD Medically Monitored (ASAM 3.7), SUD Partial Hospitalization (ASAM 2.5), Peer Support</a:t>
                      </a:r>
                    </a:p>
                  </a:txBody>
                  <a:tcPr anchor="ctr"/>
                </a:tc>
                <a:extLst>
                  <a:ext uri="{0D108BD9-81ED-4DB2-BD59-A6C34878D82A}">
                    <a16:rowId xmlns:a16="http://schemas.microsoft.com/office/drawing/2014/main" val="2356843395"/>
                  </a:ext>
                </a:extLst>
              </a:tr>
              <a:tr h="18806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Waiver and Home Health Providers</a:t>
                      </a:r>
                    </a:p>
                  </a:txBody>
                  <a:tcPr anchor="ctr"/>
                </a:tc>
                <a:tc>
                  <a:txBody>
                    <a:bodyPr/>
                    <a:lstStyle/>
                    <a:p>
                      <a:pPr marL="285750" indent="-285750">
                        <a:buFont typeface="Arial" panose="020B0604020202020204" pitchFamily="34" charset="0"/>
                        <a:buChar char="•"/>
                      </a:pPr>
                      <a:r>
                        <a:rPr lang="en-US" sz="1600" b="1">
                          <a:solidFill>
                            <a:schemeClr val="tx1"/>
                          </a:solidFill>
                          <a:latin typeface="Arial" panose="020B0604020202020204" pitchFamily="34" charset="0"/>
                          <a:cs typeface="Arial" panose="020B0604020202020204" pitchFamily="34" charset="0"/>
                        </a:rPr>
                        <a:t>Big Sky Waiver</a:t>
                      </a:r>
                      <a:r>
                        <a:rPr lang="en-US" sz="1600">
                          <a:solidFill>
                            <a:schemeClr val="tx1"/>
                          </a:solidFill>
                          <a:latin typeface="Arial" panose="020B0604020202020204" pitchFamily="34" charset="0"/>
                          <a:cs typeface="Arial" panose="020B0604020202020204" pitchFamily="34" charset="0"/>
                        </a:rPr>
                        <a:t>: Supported Employment, In-Home and Personal Assistance Service, Private Duty Nursing, Respite, Day Services, Residential Habilitation</a:t>
                      </a:r>
                    </a:p>
                    <a:p>
                      <a:pPr marL="285750" indent="-285750">
                        <a:buFont typeface="Arial" panose="020B0604020202020204" pitchFamily="34" charset="0"/>
                        <a:buChar char="•"/>
                      </a:pPr>
                      <a:r>
                        <a:rPr lang="en-US" sz="1600" b="1">
                          <a:solidFill>
                            <a:schemeClr val="tx1"/>
                          </a:solidFill>
                          <a:latin typeface="Arial" panose="020B0604020202020204" pitchFamily="34" charset="0"/>
                          <a:cs typeface="Arial" panose="020B0604020202020204" pitchFamily="34" charset="0"/>
                        </a:rPr>
                        <a:t>Development Disability Waiver</a:t>
                      </a:r>
                      <a:r>
                        <a:rPr lang="en-US" sz="1600">
                          <a:solidFill>
                            <a:schemeClr val="tx1"/>
                          </a:solidFill>
                          <a:latin typeface="Arial" panose="020B0604020202020204" pitchFamily="34" charset="0"/>
                          <a:cs typeface="Arial" panose="020B0604020202020204" pitchFamily="34" charset="0"/>
                        </a:rPr>
                        <a:t>: Supported Employment, In-Home and Personal Assistance Services, Private Duty Nursing, Respite, Congregate Living, Supported Living, Day Services, Adult Foster</a:t>
                      </a:r>
                    </a:p>
                    <a:p>
                      <a:pPr marL="285750" indent="-285750">
                        <a:buFont typeface="Arial" panose="020B0604020202020204" pitchFamily="34" charset="0"/>
                        <a:buChar char="•"/>
                      </a:pPr>
                      <a:r>
                        <a:rPr lang="en-US" sz="1600" b="1">
                          <a:solidFill>
                            <a:schemeClr val="tx1"/>
                          </a:solidFill>
                          <a:latin typeface="Arial" panose="020B0604020202020204" pitchFamily="34" charset="0"/>
                          <a:cs typeface="Arial" panose="020B0604020202020204" pitchFamily="34" charset="0"/>
                        </a:rPr>
                        <a:t>Severe Disabling Mental Illness Waiver</a:t>
                      </a:r>
                      <a:r>
                        <a:rPr lang="en-US" sz="1600">
                          <a:solidFill>
                            <a:schemeClr val="tx1"/>
                          </a:solidFill>
                          <a:latin typeface="Arial" panose="020B0604020202020204" pitchFamily="34" charset="0"/>
                          <a:cs typeface="Arial" panose="020B0604020202020204" pitchFamily="34" charset="0"/>
                        </a:rPr>
                        <a:t>: Supported Employment, In-Home and Personal Assistance Services, Private Duty Nursing, Respite, Day Services, Residential Habilitation</a:t>
                      </a:r>
                    </a:p>
                    <a:p>
                      <a:pPr marL="285750" indent="-285750">
                        <a:buFont typeface="Arial" panose="020B0604020202020204" pitchFamily="34" charset="0"/>
                        <a:buChar char="•"/>
                      </a:pPr>
                      <a:r>
                        <a:rPr lang="en-US" sz="1600" b="1">
                          <a:solidFill>
                            <a:schemeClr val="tx1"/>
                          </a:solidFill>
                          <a:latin typeface="Arial" panose="020B0604020202020204" pitchFamily="34" charset="0"/>
                          <a:cs typeface="Arial" panose="020B0604020202020204" pitchFamily="34" charset="0"/>
                        </a:rPr>
                        <a:t>Community First Choice and Personal Attendant Services</a:t>
                      </a:r>
                      <a:r>
                        <a:rPr lang="en-US" sz="1600">
                          <a:solidFill>
                            <a:schemeClr val="tx1"/>
                          </a:solidFill>
                          <a:latin typeface="Arial" panose="020B0604020202020204" pitchFamily="34" charset="0"/>
                          <a:cs typeface="Arial" panose="020B0604020202020204" pitchFamily="34" charset="0"/>
                        </a:rPr>
                        <a:t>: Self-direct and Agency-directed – Personal Assistance and Nursing services</a:t>
                      </a:r>
                    </a:p>
                    <a:p>
                      <a:pPr marL="285750" indent="-285750">
                        <a:buFont typeface="Arial" panose="020B0604020202020204" pitchFamily="34" charset="0"/>
                        <a:buChar char="•"/>
                      </a:pPr>
                      <a:r>
                        <a:rPr lang="en-US" sz="1600" b="1">
                          <a:solidFill>
                            <a:schemeClr val="tx1"/>
                          </a:solidFill>
                          <a:latin typeface="Arial" panose="020B0604020202020204" pitchFamily="34" charset="0"/>
                          <a:cs typeface="Arial" panose="020B0604020202020204" pitchFamily="34" charset="0"/>
                        </a:rPr>
                        <a:t>Home Health Services</a:t>
                      </a:r>
                      <a:r>
                        <a:rPr lang="en-US" sz="1600">
                          <a:solidFill>
                            <a:schemeClr val="tx1"/>
                          </a:solidFill>
                          <a:latin typeface="Arial" panose="020B0604020202020204" pitchFamily="34" charset="0"/>
                          <a:cs typeface="Arial" panose="020B0604020202020204" pitchFamily="34" charset="0"/>
                        </a:rPr>
                        <a:t>: Home Health Aide, Specially Trained Attendant</a:t>
                      </a:r>
                    </a:p>
                  </a:txBody>
                  <a:tcPr anchor="ctr"/>
                </a:tc>
                <a:extLst>
                  <a:ext uri="{0D108BD9-81ED-4DB2-BD59-A6C34878D82A}">
                    <a16:rowId xmlns:a16="http://schemas.microsoft.com/office/drawing/2014/main" val="3862295859"/>
                  </a:ext>
                </a:extLst>
              </a:tr>
            </a:tbl>
          </a:graphicData>
        </a:graphic>
      </p:graphicFrame>
    </p:spTree>
    <p:extLst>
      <p:ext uri="{BB962C8B-B14F-4D97-AF65-F5344CB8AC3E}">
        <p14:creationId xmlns:p14="http://schemas.microsoft.com/office/powerpoint/2010/main" val="35227071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5BB649-E8CE-4054-ADE9-D2A8858C35AE}"/>
              </a:ext>
            </a:extLst>
          </p:cNvPr>
          <p:cNvSpPr>
            <a:spLocks noGrp="1"/>
          </p:cNvSpPr>
          <p:nvPr>
            <p:ph type="title"/>
          </p:nvPr>
        </p:nvSpPr>
        <p:spPr>
          <a:xfrm>
            <a:off x="785707" y="365127"/>
            <a:ext cx="10568093" cy="1026794"/>
          </a:xfrm>
        </p:spPr>
        <p:txBody>
          <a:bodyPr/>
          <a:lstStyle/>
          <a:p>
            <a:r>
              <a:rPr lang="en-US"/>
              <a:t>Cost Reporting Data</a:t>
            </a:r>
          </a:p>
        </p:txBody>
      </p:sp>
      <p:sp>
        <p:nvSpPr>
          <p:cNvPr id="7" name="Content Placeholder 6">
            <a:extLst>
              <a:ext uri="{FF2B5EF4-FFF2-40B4-BE49-F238E27FC236}">
                <a16:creationId xmlns:a16="http://schemas.microsoft.com/office/drawing/2014/main" id="{AB76D255-8CC7-4A5C-9792-3292A19238AC}"/>
              </a:ext>
            </a:extLst>
          </p:cNvPr>
          <p:cNvSpPr>
            <a:spLocks noGrp="1"/>
          </p:cNvSpPr>
          <p:nvPr>
            <p:ph idx="1"/>
          </p:nvPr>
        </p:nvSpPr>
        <p:spPr>
          <a:xfrm>
            <a:off x="838200" y="1227329"/>
            <a:ext cx="10515600" cy="4351338"/>
          </a:xfrm>
        </p:spPr>
        <p:txBody>
          <a:bodyPr>
            <a:noAutofit/>
          </a:bodyPr>
          <a:lstStyle/>
          <a:p>
            <a:pPr marL="0" marR="0" lvl="0" indent="0">
              <a:lnSpc>
                <a:spcPct val="107000"/>
              </a:lnSpc>
              <a:spcBef>
                <a:spcPts val="0"/>
              </a:spcBef>
              <a:spcAft>
                <a:spcPts val="800"/>
              </a:spcAft>
              <a:buNone/>
            </a:pPr>
            <a:r>
              <a:rPr lang="en-US" sz="2000">
                <a:solidFill>
                  <a:srgbClr val="000000"/>
                </a:solidFill>
                <a:ea typeface="Arial" panose="020B0604020202020204" pitchFamily="34" charset="0"/>
              </a:rPr>
              <a:t>Each cost report should include one or more of the following reporting areas:</a:t>
            </a:r>
          </a:p>
        </p:txBody>
      </p:sp>
      <p:sp>
        <p:nvSpPr>
          <p:cNvPr id="5" name="Slide Number Placeholder 4">
            <a:extLst>
              <a:ext uri="{FF2B5EF4-FFF2-40B4-BE49-F238E27FC236}">
                <a16:creationId xmlns:a16="http://schemas.microsoft.com/office/drawing/2014/main" id="{02217128-3E12-470D-8195-51837A9756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DF824-5DA6-8947-92A8-11800B62386F}" type="slidenum">
              <a:rPr kumimoji="0" 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2" name="Table 2">
            <a:extLst>
              <a:ext uri="{FF2B5EF4-FFF2-40B4-BE49-F238E27FC236}">
                <a16:creationId xmlns:a16="http://schemas.microsoft.com/office/drawing/2014/main" id="{12D3A936-285F-332F-5E0A-55D75CE3C0D0}"/>
              </a:ext>
            </a:extLst>
          </p:cNvPr>
          <p:cNvGraphicFramePr>
            <a:graphicFrameLocks noGrp="1"/>
          </p:cNvGraphicFramePr>
          <p:nvPr/>
        </p:nvGraphicFramePr>
        <p:xfrm>
          <a:off x="585216" y="1646300"/>
          <a:ext cx="11192256" cy="4486783"/>
        </p:xfrm>
        <a:graphic>
          <a:graphicData uri="http://schemas.openxmlformats.org/drawingml/2006/table">
            <a:tbl>
              <a:tblPr firstRow="1" bandRow="1">
                <a:tableStyleId>{5C22544A-7EE6-4342-B048-85BDC9FD1C3A}</a:tableStyleId>
              </a:tblPr>
              <a:tblGrid>
                <a:gridCol w="2553293">
                  <a:extLst>
                    <a:ext uri="{9D8B030D-6E8A-4147-A177-3AD203B41FA5}">
                      <a16:colId xmlns:a16="http://schemas.microsoft.com/office/drawing/2014/main" val="3147240031"/>
                    </a:ext>
                  </a:extLst>
                </a:gridCol>
                <a:gridCol w="8638963">
                  <a:extLst>
                    <a:ext uri="{9D8B030D-6E8A-4147-A177-3AD203B41FA5}">
                      <a16:colId xmlns:a16="http://schemas.microsoft.com/office/drawing/2014/main" val="3249880057"/>
                    </a:ext>
                  </a:extLst>
                </a:gridCol>
              </a:tblGrid>
              <a:tr h="228905">
                <a:tc>
                  <a:txBody>
                    <a:bodyPr/>
                    <a:lstStyle/>
                    <a:p>
                      <a:r>
                        <a:rPr lang="en-US" sz="1750">
                          <a:solidFill>
                            <a:schemeClr val="tx1"/>
                          </a:solidFill>
                          <a:latin typeface="Arial" panose="020B0604020202020204" pitchFamily="34" charset="0"/>
                          <a:cs typeface="Arial" panose="020B0604020202020204" pitchFamily="34" charset="0"/>
                        </a:rPr>
                        <a:t>Cost Reporting Area</a:t>
                      </a:r>
                    </a:p>
                  </a:txBody>
                  <a:tcPr/>
                </a:tc>
                <a:tc>
                  <a:txBody>
                    <a:bodyPr/>
                    <a:lstStyle/>
                    <a:p>
                      <a:r>
                        <a:rPr lang="en-US" sz="1750">
                          <a:solidFill>
                            <a:schemeClr val="tx1"/>
                          </a:solidFill>
                          <a:latin typeface="Arial" panose="020B0604020202020204" pitchFamily="34" charset="0"/>
                          <a:cs typeface="Arial" panose="020B0604020202020204" pitchFamily="34" charset="0"/>
                        </a:rPr>
                        <a:t>Description</a:t>
                      </a:r>
                    </a:p>
                  </a:txBody>
                  <a:tcPr/>
                </a:tc>
                <a:extLst>
                  <a:ext uri="{0D108BD9-81ED-4DB2-BD59-A6C34878D82A}">
                    <a16:rowId xmlns:a16="http://schemas.microsoft.com/office/drawing/2014/main" val="2516023556"/>
                  </a:ext>
                </a:extLst>
              </a:tr>
              <a:tr h="400584">
                <a:tc>
                  <a:txBody>
                    <a:bodyPr/>
                    <a:lstStyle/>
                    <a:p>
                      <a:pPr marL="0" marR="0" lvl="0" indent="0">
                        <a:lnSpc>
                          <a:spcPct val="107000"/>
                        </a:lnSpc>
                        <a:spcBef>
                          <a:spcPts val="0"/>
                        </a:spcBef>
                        <a:spcAft>
                          <a:spcPts val="800"/>
                        </a:spcAft>
                        <a:buFont typeface="+mj-lt"/>
                        <a:buNone/>
                      </a:pPr>
                      <a:r>
                        <a:rPr lang="en-US" sz="1750" b="1">
                          <a:solidFill>
                            <a:srgbClr val="000000"/>
                          </a:solidFill>
                          <a:effectLst/>
                          <a:latin typeface="Arial" panose="020B0604020202020204" pitchFamily="34" charset="0"/>
                          <a:ea typeface="Arial" panose="020B0604020202020204" pitchFamily="34" charset="0"/>
                          <a:cs typeface="Arial" panose="020B0604020202020204" pitchFamily="34" charset="0"/>
                        </a:rPr>
                        <a:t>1. Revenue</a:t>
                      </a:r>
                      <a:r>
                        <a:rPr lang="en-US" sz="1750">
                          <a:solidFill>
                            <a:srgbClr val="000000"/>
                          </a:solidFill>
                          <a:effectLst/>
                          <a:latin typeface="Arial" panose="020B0604020202020204" pitchFamily="34" charset="0"/>
                          <a:ea typeface="Arial" panose="020B0604020202020204" pitchFamily="34" charset="0"/>
                          <a:cs typeface="Arial" panose="020B0604020202020204" pitchFamily="34" charset="0"/>
                        </a:rPr>
                        <a:t>:</a:t>
                      </a:r>
                      <a:endParaRPr lang="en-US" sz="175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50">
                          <a:solidFill>
                            <a:srgbClr val="000000"/>
                          </a:solidFill>
                          <a:effectLst/>
                          <a:latin typeface="Arial" panose="020B0604020202020204" pitchFamily="34" charset="0"/>
                          <a:ea typeface="Arial" panose="020B0604020202020204" pitchFamily="34" charset="0"/>
                          <a:cs typeface="Arial" panose="020B0604020202020204" pitchFamily="34" charset="0"/>
                        </a:rPr>
                        <a:t>Total revenue of the provider organization across programs with the exception of a few cost reports that encompass multiple programs and would require program-specific reporting.</a:t>
                      </a:r>
                    </a:p>
                  </a:txBody>
                  <a:tcPr/>
                </a:tc>
                <a:extLst>
                  <a:ext uri="{0D108BD9-81ED-4DB2-BD59-A6C34878D82A}">
                    <a16:rowId xmlns:a16="http://schemas.microsoft.com/office/drawing/2014/main" val="820031325"/>
                  </a:ext>
                </a:extLst>
              </a:tr>
              <a:tr h="722124">
                <a:tc>
                  <a:txBody>
                    <a:bodyPr/>
                    <a:lstStyle/>
                    <a:p>
                      <a:pPr marL="0" marR="0" lvl="0" indent="0">
                        <a:lnSpc>
                          <a:spcPct val="107000"/>
                        </a:lnSpc>
                        <a:spcBef>
                          <a:spcPts val="0"/>
                        </a:spcBef>
                        <a:spcAft>
                          <a:spcPts val="800"/>
                        </a:spcAft>
                        <a:buFont typeface="+mj-lt"/>
                        <a:buNone/>
                      </a:pPr>
                      <a:r>
                        <a:rPr lang="en-US" sz="1750" b="1">
                          <a:solidFill>
                            <a:srgbClr val="000000"/>
                          </a:solidFill>
                          <a:effectLst/>
                          <a:latin typeface="Arial" panose="020B0604020202020204" pitchFamily="34" charset="0"/>
                          <a:ea typeface="Arial" panose="020B0604020202020204" pitchFamily="34" charset="0"/>
                          <a:cs typeface="Arial" panose="020B0604020202020204" pitchFamily="34" charset="0"/>
                        </a:rPr>
                        <a:t>2. Expenses</a:t>
                      </a:r>
                      <a:r>
                        <a:rPr lang="en-US" sz="1750">
                          <a:solidFill>
                            <a:srgbClr val="000000"/>
                          </a:solidFill>
                          <a:effectLst/>
                          <a:latin typeface="Arial" panose="020B0604020202020204" pitchFamily="34" charset="0"/>
                          <a:ea typeface="Arial" panose="020B0604020202020204" pitchFamily="34" charset="0"/>
                          <a:cs typeface="Arial" panose="020B0604020202020204" pitchFamily="34" charset="0"/>
                        </a:rPr>
                        <a:t>:</a:t>
                      </a:r>
                      <a:endParaRPr lang="en-US" sz="1750">
                        <a:latin typeface="Arial" panose="020B0604020202020204" pitchFamily="34" charset="0"/>
                        <a:cs typeface="Arial" panose="020B0604020202020204" pitchFamily="34" charset="0"/>
                      </a:endParaRPr>
                    </a:p>
                    <a:p>
                      <a:endParaRPr lang="en-US" sz="1750">
                        <a:latin typeface="Arial" panose="020B0604020202020204" pitchFamily="34" charset="0"/>
                        <a:cs typeface="Arial" panose="020B0604020202020204" pitchFamily="34" charset="0"/>
                      </a:endParaRPr>
                    </a:p>
                  </a:txBody>
                  <a:tcPr/>
                </a:tc>
                <a:tc>
                  <a:txBody>
                    <a:bodyPr/>
                    <a:lstStyle/>
                    <a:p>
                      <a:pPr marL="0" marR="0" lvl="0" indent="0">
                        <a:lnSpc>
                          <a:spcPct val="107000"/>
                        </a:lnSpc>
                        <a:spcBef>
                          <a:spcPts val="0"/>
                        </a:spcBef>
                        <a:spcAft>
                          <a:spcPts val="800"/>
                        </a:spcAft>
                        <a:buFont typeface="+mj-lt"/>
                        <a:buNone/>
                      </a:pPr>
                      <a:r>
                        <a:rPr lang="en-US" sz="1750">
                          <a:solidFill>
                            <a:srgbClr val="000000"/>
                          </a:solidFill>
                          <a:effectLst/>
                          <a:latin typeface="Arial" panose="020B0604020202020204" pitchFamily="34" charset="0"/>
                          <a:ea typeface="Arial" panose="020B0604020202020204" pitchFamily="34" charset="0"/>
                          <a:cs typeface="Arial" panose="020B0604020202020204" pitchFamily="34" charset="0"/>
                        </a:rPr>
                        <a:t>Total costs of the provider organization for services rendered under each program.</a:t>
                      </a:r>
                    </a:p>
                    <a:p>
                      <a:pPr marL="91440" marR="0" lvl="0" indent="-91440">
                        <a:lnSpc>
                          <a:spcPct val="107000"/>
                        </a:lnSpc>
                        <a:spcBef>
                          <a:spcPts val="0"/>
                        </a:spcBef>
                        <a:spcAft>
                          <a:spcPts val="400"/>
                        </a:spcAft>
                        <a:buFont typeface="Arial" panose="020B0604020202020204" pitchFamily="34" charset="0"/>
                        <a:buChar char="•"/>
                      </a:pPr>
                      <a:r>
                        <a:rPr lang="en-US" sz="1750">
                          <a:solidFill>
                            <a:srgbClr val="000000"/>
                          </a:solidFill>
                          <a:effectLst/>
                          <a:latin typeface="Arial" panose="020B0604020202020204" pitchFamily="34" charset="0"/>
                          <a:ea typeface="Arial" panose="020B0604020202020204" pitchFamily="34" charset="0"/>
                          <a:cs typeface="Arial" panose="020B0604020202020204" pitchFamily="34" charset="0"/>
                        </a:rPr>
                        <a:t>Cost per Service:</a:t>
                      </a:r>
                    </a:p>
                    <a:p>
                      <a:pPr marL="91440" marR="0" lvl="0" indent="-91440">
                        <a:lnSpc>
                          <a:spcPct val="107000"/>
                        </a:lnSpc>
                        <a:spcBef>
                          <a:spcPts val="0"/>
                        </a:spcBef>
                        <a:spcAft>
                          <a:spcPts val="400"/>
                        </a:spcAft>
                        <a:buFont typeface="Arial" panose="020B0604020202020204" pitchFamily="34" charset="0"/>
                        <a:buChar char="•"/>
                      </a:pPr>
                      <a:r>
                        <a:rPr lang="en-US" sz="1750">
                          <a:solidFill>
                            <a:srgbClr val="000000"/>
                          </a:solidFill>
                          <a:effectLst/>
                          <a:latin typeface="Arial" panose="020B0604020202020204" pitchFamily="34" charset="0"/>
                          <a:ea typeface="Arial" panose="020B0604020202020204" pitchFamily="34" charset="0"/>
                          <a:cs typeface="Arial" panose="020B0604020202020204" pitchFamily="34" charset="0"/>
                        </a:rPr>
                        <a:t>Unallowable Costs:</a:t>
                      </a:r>
                    </a:p>
                  </a:txBody>
                  <a:tcPr/>
                </a:tc>
                <a:extLst>
                  <a:ext uri="{0D108BD9-81ED-4DB2-BD59-A6C34878D82A}">
                    <a16:rowId xmlns:a16="http://schemas.microsoft.com/office/drawing/2014/main" val="3928390001"/>
                  </a:ext>
                </a:extLst>
              </a:tr>
              <a:tr h="411274">
                <a:tc>
                  <a:txBody>
                    <a:bodyPr/>
                    <a:lstStyle/>
                    <a:p>
                      <a:pPr marL="0" marR="0" lvl="0" indent="0">
                        <a:lnSpc>
                          <a:spcPct val="107000"/>
                        </a:lnSpc>
                        <a:spcBef>
                          <a:spcPts val="0"/>
                        </a:spcBef>
                        <a:spcAft>
                          <a:spcPts val="0"/>
                        </a:spcAft>
                        <a:buFont typeface="+mj-lt"/>
                        <a:buNone/>
                      </a:pPr>
                      <a:r>
                        <a:rPr lang="en-US" sz="1750" b="1">
                          <a:solidFill>
                            <a:srgbClr val="000000"/>
                          </a:solidFill>
                          <a:effectLst/>
                          <a:latin typeface="Arial" panose="020B0604020202020204" pitchFamily="34" charset="0"/>
                          <a:ea typeface="Arial" panose="020B0604020202020204" pitchFamily="34" charset="0"/>
                          <a:cs typeface="Arial" panose="020B0604020202020204" pitchFamily="34" charset="0"/>
                        </a:rPr>
                        <a:t>3. Wages and Supplemental Pay</a:t>
                      </a:r>
                      <a:r>
                        <a:rPr lang="en-US" sz="1750">
                          <a:solidFill>
                            <a:srgbClr val="000000"/>
                          </a:solidFill>
                          <a:effectLst/>
                          <a:latin typeface="Arial" panose="020B0604020202020204" pitchFamily="34" charset="0"/>
                          <a:ea typeface="Arial" panose="020B0604020202020204" pitchFamily="34" charset="0"/>
                          <a:cs typeface="Arial" panose="020B0604020202020204" pitchFamily="34" charset="0"/>
                        </a:rPr>
                        <a:t>:</a:t>
                      </a:r>
                      <a:endParaRPr lang="en-US" sz="175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50">
                          <a:solidFill>
                            <a:srgbClr val="000000"/>
                          </a:solidFill>
                          <a:effectLst/>
                          <a:latin typeface="Arial" panose="020B0604020202020204" pitchFamily="34" charset="0"/>
                          <a:ea typeface="Arial" panose="020B0604020202020204" pitchFamily="34" charset="0"/>
                          <a:cs typeface="Arial" panose="020B0604020202020204" pitchFamily="34" charset="0"/>
                        </a:rPr>
                        <a:t>Wages and supplemental pay for each direct care, direct care supervisor, and direct care contractor position in the provider organization.</a:t>
                      </a:r>
                    </a:p>
                  </a:txBody>
                  <a:tcPr/>
                </a:tc>
                <a:extLst>
                  <a:ext uri="{0D108BD9-81ED-4DB2-BD59-A6C34878D82A}">
                    <a16:rowId xmlns:a16="http://schemas.microsoft.com/office/drawing/2014/main" val="2205701226"/>
                  </a:ext>
                </a:extLst>
              </a:tr>
              <a:tr h="400584">
                <a:tc>
                  <a:txBody>
                    <a:bodyPr/>
                    <a:lstStyle/>
                    <a:p>
                      <a:pPr marL="0" marR="0" lvl="0" indent="0">
                        <a:lnSpc>
                          <a:spcPct val="107000"/>
                        </a:lnSpc>
                        <a:spcBef>
                          <a:spcPts val="0"/>
                        </a:spcBef>
                        <a:spcAft>
                          <a:spcPts val="0"/>
                        </a:spcAft>
                        <a:buFont typeface="+mj-lt"/>
                        <a:buNone/>
                      </a:pPr>
                      <a:r>
                        <a:rPr lang="en-US" sz="1750" b="1">
                          <a:solidFill>
                            <a:srgbClr val="000000"/>
                          </a:solidFill>
                          <a:effectLst/>
                          <a:latin typeface="Arial" panose="020B0604020202020204" pitchFamily="34" charset="0"/>
                          <a:ea typeface="Arial" panose="020B0604020202020204" pitchFamily="34" charset="0"/>
                          <a:cs typeface="Arial" panose="020B0604020202020204" pitchFamily="34" charset="0"/>
                        </a:rPr>
                        <a:t>4. Other Service Data</a:t>
                      </a:r>
                      <a:r>
                        <a:rPr lang="en-US" sz="1750">
                          <a:solidFill>
                            <a:srgbClr val="000000"/>
                          </a:solidFill>
                          <a:effectLst/>
                          <a:latin typeface="Arial" panose="020B0604020202020204" pitchFamily="34" charset="0"/>
                          <a:ea typeface="Arial" panose="020B0604020202020204" pitchFamily="34" charset="0"/>
                          <a:cs typeface="Arial" panose="020B0604020202020204" pitchFamily="34" charset="0"/>
                        </a:rPr>
                        <a:t>:</a:t>
                      </a:r>
                      <a:endParaRPr lang="en-US" sz="175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50">
                          <a:solidFill>
                            <a:srgbClr val="000000"/>
                          </a:solidFill>
                          <a:effectLst/>
                          <a:latin typeface="Arial" panose="020B0604020202020204" pitchFamily="34" charset="0"/>
                          <a:ea typeface="Arial" panose="020B0604020202020204" pitchFamily="34" charset="0"/>
                          <a:cs typeface="Arial" panose="020B0604020202020204" pitchFamily="34" charset="0"/>
                        </a:rPr>
                        <a:t>A few cost reports may include additional information like census data and statistics pertinent to individual services.</a:t>
                      </a:r>
                    </a:p>
                  </a:txBody>
                  <a:tcPr/>
                </a:tc>
                <a:extLst>
                  <a:ext uri="{0D108BD9-81ED-4DB2-BD59-A6C34878D82A}">
                    <a16:rowId xmlns:a16="http://schemas.microsoft.com/office/drawing/2014/main" val="1022810092"/>
                  </a:ext>
                </a:extLst>
              </a:tr>
              <a:tr h="743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50" b="1">
                          <a:solidFill>
                            <a:srgbClr val="000000"/>
                          </a:solidFill>
                          <a:effectLst/>
                          <a:latin typeface="Arial" panose="020B0604020202020204" pitchFamily="34" charset="0"/>
                          <a:ea typeface="Arial" panose="020B0604020202020204" pitchFamily="34" charset="0"/>
                          <a:cs typeface="Arial" panose="020B0604020202020204" pitchFamily="34" charset="0"/>
                        </a:rPr>
                        <a:t>5. Audit and Certification Statement</a:t>
                      </a:r>
                      <a:r>
                        <a:rPr lang="en-US" sz="1750">
                          <a:solidFill>
                            <a:srgbClr val="000000"/>
                          </a:solidFill>
                          <a:effectLst/>
                          <a:latin typeface="Arial" panose="020B0604020202020204" pitchFamily="34" charset="0"/>
                          <a:ea typeface="Arial" panose="020B0604020202020204" pitchFamily="34" charset="0"/>
                          <a:cs typeface="Arial" panose="020B0604020202020204" pitchFamily="34" charset="0"/>
                        </a:rPr>
                        <a:t>:</a:t>
                      </a:r>
                      <a:endParaRPr lang="en-US" sz="175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50">
                          <a:solidFill>
                            <a:srgbClr val="000000"/>
                          </a:solidFill>
                          <a:effectLst/>
                          <a:latin typeface="Arial" panose="020B0604020202020204" pitchFamily="34" charset="0"/>
                          <a:ea typeface="Arial" panose="020B0604020202020204" pitchFamily="34" charset="0"/>
                          <a:cs typeface="Arial" panose="020B0604020202020204" pitchFamily="34" charset="0"/>
                        </a:rPr>
                        <a:t>Each template should include a certification page that requires a chief decision maker (e.g., CEO/CFO/Accounting Manager) to verify or acknowledge that the submitted cost report does not contain any unallowable costs and the data is accurate.</a:t>
                      </a:r>
                    </a:p>
                  </a:txBody>
                  <a:tcPr/>
                </a:tc>
                <a:extLst>
                  <a:ext uri="{0D108BD9-81ED-4DB2-BD59-A6C34878D82A}">
                    <a16:rowId xmlns:a16="http://schemas.microsoft.com/office/drawing/2014/main" val="2203631248"/>
                  </a:ext>
                </a:extLst>
              </a:tr>
            </a:tbl>
          </a:graphicData>
        </a:graphic>
      </p:graphicFrame>
    </p:spTree>
    <p:extLst>
      <p:ext uri="{BB962C8B-B14F-4D97-AF65-F5344CB8AC3E}">
        <p14:creationId xmlns:p14="http://schemas.microsoft.com/office/powerpoint/2010/main" val="1815632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18F19-436C-4C79-933E-76277CE0C7A7}"/>
              </a:ext>
            </a:extLst>
          </p:cNvPr>
          <p:cNvSpPr>
            <a:spLocks noGrp="1"/>
          </p:cNvSpPr>
          <p:nvPr>
            <p:ph type="title"/>
          </p:nvPr>
        </p:nvSpPr>
        <p:spPr>
          <a:xfrm>
            <a:off x="544144" y="26365"/>
            <a:ext cx="10515600" cy="1026794"/>
          </a:xfrm>
        </p:spPr>
        <p:txBody>
          <a:bodyPr/>
          <a:lstStyle/>
          <a:p>
            <a:r>
              <a:rPr lang="en-US" dirty="0"/>
              <a:t>Analysis by Service Categories</a:t>
            </a:r>
          </a:p>
        </p:txBody>
      </p:sp>
      <p:sp>
        <p:nvSpPr>
          <p:cNvPr id="5" name="Slide Number Placeholder 4">
            <a:extLst>
              <a:ext uri="{FF2B5EF4-FFF2-40B4-BE49-F238E27FC236}">
                <a16:creationId xmlns:a16="http://schemas.microsoft.com/office/drawing/2014/main" id="{4C69DFB5-E863-4A6D-8534-EC89F24523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DF824-5DA6-8947-92A8-11800B62386F}" type="slidenum">
              <a:rPr kumimoji="0" 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Text Placeholder 6">
            <a:extLst>
              <a:ext uri="{FF2B5EF4-FFF2-40B4-BE49-F238E27FC236}">
                <a16:creationId xmlns:a16="http://schemas.microsoft.com/office/drawing/2014/main" id="{142A834C-D56A-4541-B210-F9D162566A70}"/>
              </a:ext>
            </a:extLst>
          </p:cNvPr>
          <p:cNvSpPr>
            <a:spLocks noGrp="1"/>
          </p:cNvSpPr>
          <p:nvPr>
            <p:ph type="body" idx="13"/>
          </p:nvPr>
        </p:nvSpPr>
        <p:spPr>
          <a:xfrm>
            <a:off x="576843" y="447630"/>
            <a:ext cx="11071013" cy="1026794"/>
          </a:xfrm>
        </p:spPr>
        <p:txBody>
          <a:bodyPr>
            <a:normAutofit/>
          </a:bodyPr>
          <a:lstStyle/>
          <a:p>
            <a:pPr marL="0" indent="0">
              <a:spcAft>
                <a:spcPts val="600"/>
              </a:spcAft>
              <a:buNone/>
            </a:pPr>
            <a:r>
              <a:rPr lang="en-US" sz="1800" b="1" dirty="0">
                <a:solidFill>
                  <a:srgbClr val="03647A"/>
                </a:solidFill>
              </a:rPr>
              <a:t>Guidehouse analyzed rate impacts driven by more systematic changes within the broader service categories identified below.</a:t>
            </a:r>
          </a:p>
        </p:txBody>
      </p:sp>
      <p:grpSp>
        <p:nvGrpSpPr>
          <p:cNvPr id="20" name="Group 19">
            <a:extLst>
              <a:ext uri="{FF2B5EF4-FFF2-40B4-BE49-F238E27FC236}">
                <a16:creationId xmlns:a16="http://schemas.microsoft.com/office/drawing/2014/main" id="{6F5417C6-A015-409C-A4F5-F65D817DAE53}"/>
              </a:ext>
            </a:extLst>
          </p:cNvPr>
          <p:cNvGrpSpPr/>
          <p:nvPr/>
        </p:nvGrpSpPr>
        <p:grpSpPr>
          <a:xfrm>
            <a:off x="279982" y="4712043"/>
            <a:ext cx="2294775" cy="1598423"/>
            <a:chOff x="1057275" y="2285999"/>
            <a:chExt cx="2266950" cy="2114002"/>
          </a:xfrm>
        </p:grpSpPr>
        <p:sp>
          <p:nvSpPr>
            <p:cNvPr id="21" name="Rectangle 20">
              <a:extLst>
                <a:ext uri="{FF2B5EF4-FFF2-40B4-BE49-F238E27FC236}">
                  <a16:creationId xmlns:a16="http://schemas.microsoft.com/office/drawing/2014/main" id="{61A87587-A242-4ABC-BB92-A740E02AD1BA}"/>
                </a:ext>
              </a:extLst>
            </p:cNvPr>
            <p:cNvSpPr/>
            <p:nvPr/>
          </p:nvSpPr>
          <p:spPr>
            <a:xfrm>
              <a:off x="1057275" y="2669946"/>
              <a:ext cx="2266950" cy="17300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Life Coach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Supported Employment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Prevocational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350F6A76-4B16-46AA-85FF-DF9F59FB1B98}"/>
                </a:ext>
              </a:extLst>
            </p:cNvPr>
            <p:cNvSpPr/>
            <p:nvPr/>
          </p:nvSpPr>
          <p:spPr>
            <a:xfrm>
              <a:off x="1057275" y="2285999"/>
              <a:ext cx="2266950" cy="383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Supported Employment</a:t>
              </a:r>
            </a:p>
          </p:txBody>
        </p:sp>
      </p:grpSp>
      <p:grpSp>
        <p:nvGrpSpPr>
          <p:cNvPr id="35" name="Group 34">
            <a:extLst>
              <a:ext uri="{FF2B5EF4-FFF2-40B4-BE49-F238E27FC236}">
                <a16:creationId xmlns:a16="http://schemas.microsoft.com/office/drawing/2014/main" id="{93098947-160C-4DB9-B6D1-CAA2BAE2D8E3}"/>
              </a:ext>
            </a:extLst>
          </p:cNvPr>
          <p:cNvGrpSpPr/>
          <p:nvPr/>
        </p:nvGrpSpPr>
        <p:grpSpPr>
          <a:xfrm>
            <a:off x="489059" y="1701154"/>
            <a:ext cx="2743200" cy="2950266"/>
            <a:chOff x="1057275" y="2285998"/>
            <a:chExt cx="2266950" cy="981189"/>
          </a:xfrm>
        </p:grpSpPr>
        <p:sp>
          <p:nvSpPr>
            <p:cNvPr id="36" name="Rectangle 35">
              <a:extLst>
                <a:ext uri="{FF2B5EF4-FFF2-40B4-BE49-F238E27FC236}">
                  <a16:creationId xmlns:a16="http://schemas.microsoft.com/office/drawing/2014/main" id="{259A650F-0525-40D4-B023-E7B92D89D8AA}"/>
                </a:ext>
              </a:extLst>
            </p:cNvPr>
            <p:cNvSpPr/>
            <p:nvPr/>
          </p:nvSpPr>
          <p:spPr>
            <a:xfrm>
              <a:off x="1057275" y="2378545"/>
              <a:ext cx="2266950" cy="88864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Foster Care – Adult, Youth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Group Homes – Adult, Behavioral Health, Therapeutic Group, Intensive Mental Health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Congregate Living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Assisted Living Facilities and Adult Foster Homes, Specialized Adult Residential TBI-AR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Residential Training Support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Supported Living</a:t>
              </a:r>
            </a:p>
          </p:txBody>
        </p:sp>
        <p:sp>
          <p:nvSpPr>
            <p:cNvPr id="37" name="Rectangle 36">
              <a:extLst>
                <a:ext uri="{FF2B5EF4-FFF2-40B4-BE49-F238E27FC236}">
                  <a16:creationId xmlns:a16="http://schemas.microsoft.com/office/drawing/2014/main" id="{5C210B01-37EF-4679-9310-C39A5EB89470}"/>
                </a:ext>
              </a:extLst>
            </p:cNvPr>
            <p:cNvSpPr/>
            <p:nvPr/>
          </p:nvSpPr>
          <p:spPr>
            <a:xfrm>
              <a:off x="1057275" y="2285998"/>
              <a:ext cx="2266950" cy="92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Residential Services</a:t>
              </a:r>
            </a:p>
          </p:txBody>
        </p:sp>
      </p:grpSp>
      <p:grpSp>
        <p:nvGrpSpPr>
          <p:cNvPr id="23" name="Group 22">
            <a:extLst>
              <a:ext uri="{FF2B5EF4-FFF2-40B4-BE49-F238E27FC236}">
                <a16:creationId xmlns:a16="http://schemas.microsoft.com/office/drawing/2014/main" id="{7875536C-ACFF-4008-B345-6F47E27EEEE6}"/>
              </a:ext>
            </a:extLst>
          </p:cNvPr>
          <p:cNvGrpSpPr/>
          <p:nvPr/>
        </p:nvGrpSpPr>
        <p:grpSpPr>
          <a:xfrm>
            <a:off x="6259418" y="1701154"/>
            <a:ext cx="2657473" cy="2950266"/>
            <a:chOff x="1057275" y="2285998"/>
            <a:chExt cx="2266950" cy="4352300"/>
          </a:xfrm>
        </p:grpSpPr>
        <p:sp>
          <p:nvSpPr>
            <p:cNvPr id="24" name="Rectangle 23">
              <a:extLst>
                <a:ext uri="{FF2B5EF4-FFF2-40B4-BE49-F238E27FC236}">
                  <a16:creationId xmlns:a16="http://schemas.microsoft.com/office/drawing/2014/main" id="{1D1A4A8C-464B-4E80-8456-8B129079456E}"/>
                </a:ext>
              </a:extLst>
            </p:cNvPr>
            <p:cNvSpPr/>
            <p:nvPr/>
          </p:nvSpPr>
          <p:spPr>
            <a:xfrm>
              <a:off x="1057275" y="2696516"/>
              <a:ext cx="2266950" cy="394178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ASAM Levels of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Crisis Stabilization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Partial Hospitalization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Medication Assisted Treatment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PACT, </a:t>
              </a:r>
              <a:r>
                <a:rPr kumimoji="0" lang="en-US" sz="13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InPACT</a:t>
              </a: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CMP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 name="Rectangle 24">
              <a:extLst>
                <a:ext uri="{FF2B5EF4-FFF2-40B4-BE49-F238E27FC236}">
                  <a16:creationId xmlns:a16="http://schemas.microsoft.com/office/drawing/2014/main" id="{AFD14284-D7E7-42BB-9A4B-B937AA8856E0}"/>
                </a:ext>
              </a:extLst>
            </p:cNvPr>
            <p:cNvSpPr/>
            <p:nvPr/>
          </p:nvSpPr>
          <p:spPr>
            <a:xfrm>
              <a:off x="1057275" y="2285998"/>
              <a:ext cx="2266950" cy="410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Intensive Outpatient</a:t>
              </a:r>
            </a:p>
          </p:txBody>
        </p:sp>
      </p:grpSp>
      <p:grpSp>
        <p:nvGrpSpPr>
          <p:cNvPr id="26" name="Group 25">
            <a:extLst>
              <a:ext uri="{FF2B5EF4-FFF2-40B4-BE49-F238E27FC236}">
                <a16:creationId xmlns:a16="http://schemas.microsoft.com/office/drawing/2014/main" id="{4112D723-599A-442F-AB5D-F4B8B4EE6F2B}"/>
              </a:ext>
            </a:extLst>
          </p:cNvPr>
          <p:cNvGrpSpPr/>
          <p:nvPr/>
        </p:nvGrpSpPr>
        <p:grpSpPr>
          <a:xfrm>
            <a:off x="5114575" y="4707495"/>
            <a:ext cx="2176940" cy="1602971"/>
            <a:chOff x="1057275" y="3258401"/>
            <a:chExt cx="2266950" cy="1269947"/>
          </a:xfrm>
        </p:grpSpPr>
        <p:sp>
          <p:nvSpPr>
            <p:cNvPr id="27" name="Rectangle 26">
              <a:extLst>
                <a:ext uri="{FF2B5EF4-FFF2-40B4-BE49-F238E27FC236}">
                  <a16:creationId xmlns:a16="http://schemas.microsoft.com/office/drawing/2014/main" id="{A94E097F-2467-43DC-BF2A-4A82B5EE53FE}"/>
                </a:ext>
              </a:extLst>
            </p:cNvPr>
            <p:cNvSpPr/>
            <p:nvPr/>
          </p:nvSpPr>
          <p:spPr>
            <a:xfrm>
              <a:off x="1057275" y="3491999"/>
              <a:ext cx="2266950" cy="103634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Day Supports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Retirement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Adult Day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Day Habilitation / Treatment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8" name="Rectangle 27">
              <a:extLst>
                <a:ext uri="{FF2B5EF4-FFF2-40B4-BE49-F238E27FC236}">
                  <a16:creationId xmlns:a16="http://schemas.microsoft.com/office/drawing/2014/main" id="{F82B2DAF-84F1-4C5A-9263-95760919704E}"/>
                </a:ext>
              </a:extLst>
            </p:cNvPr>
            <p:cNvSpPr/>
            <p:nvPr/>
          </p:nvSpPr>
          <p:spPr>
            <a:xfrm>
              <a:off x="1057275" y="3258401"/>
              <a:ext cx="2266950" cy="2299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Day Services</a:t>
              </a:r>
            </a:p>
          </p:txBody>
        </p:sp>
      </p:grpSp>
      <p:grpSp>
        <p:nvGrpSpPr>
          <p:cNvPr id="14" name="Group 13">
            <a:extLst>
              <a:ext uri="{FF2B5EF4-FFF2-40B4-BE49-F238E27FC236}">
                <a16:creationId xmlns:a16="http://schemas.microsoft.com/office/drawing/2014/main" id="{C62C210F-8884-4A57-8849-A89828B9B567}"/>
              </a:ext>
            </a:extLst>
          </p:cNvPr>
          <p:cNvGrpSpPr/>
          <p:nvPr/>
        </p:nvGrpSpPr>
        <p:grpSpPr>
          <a:xfrm>
            <a:off x="9045469" y="1703905"/>
            <a:ext cx="2657472" cy="2954997"/>
            <a:chOff x="1057275" y="2286000"/>
            <a:chExt cx="2266950" cy="1959311"/>
          </a:xfrm>
        </p:grpSpPr>
        <p:sp>
          <p:nvSpPr>
            <p:cNvPr id="15" name="Rectangle 14">
              <a:extLst>
                <a:ext uri="{FF2B5EF4-FFF2-40B4-BE49-F238E27FC236}">
                  <a16:creationId xmlns:a16="http://schemas.microsoft.com/office/drawing/2014/main" id="{0029051A-8E26-4885-B7E3-7C0FF153BB78}"/>
                </a:ext>
              </a:extLst>
            </p:cNvPr>
            <p:cNvSpPr/>
            <p:nvPr/>
          </p:nvSpPr>
          <p:spPr>
            <a:xfrm>
              <a:off x="1057275" y="2473646"/>
              <a:ext cx="2266950" cy="177166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Community-based psychiatric rehabilitation &amp; support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Dialectical Behavior Therapy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Illness Management and Recovery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Consultative Clinical and Therapeutic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Behavioral Support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Psychological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id="{7EDD0CA5-7127-49BF-BF05-E76FF9F77832}"/>
                </a:ext>
              </a:extLst>
            </p:cNvPr>
            <p:cNvSpPr/>
            <p:nvPr/>
          </p:nvSpPr>
          <p:spPr>
            <a:xfrm>
              <a:off x="1057275" y="2286000"/>
              <a:ext cx="2266950" cy="187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Behavioral Services</a:t>
              </a:r>
            </a:p>
          </p:txBody>
        </p:sp>
      </p:grpSp>
      <p:grpSp>
        <p:nvGrpSpPr>
          <p:cNvPr id="50" name="Group 49">
            <a:extLst>
              <a:ext uri="{FF2B5EF4-FFF2-40B4-BE49-F238E27FC236}">
                <a16:creationId xmlns:a16="http://schemas.microsoft.com/office/drawing/2014/main" id="{D20B1B89-FD34-5296-FEB6-85F4F8862046}"/>
              </a:ext>
            </a:extLst>
          </p:cNvPr>
          <p:cNvGrpSpPr/>
          <p:nvPr/>
        </p:nvGrpSpPr>
        <p:grpSpPr>
          <a:xfrm>
            <a:off x="7472954" y="4719523"/>
            <a:ext cx="2176939" cy="1590944"/>
            <a:chOff x="1057275" y="2285998"/>
            <a:chExt cx="2266950" cy="2401807"/>
          </a:xfrm>
        </p:grpSpPr>
        <p:sp>
          <p:nvSpPr>
            <p:cNvPr id="51" name="Rectangle 50">
              <a:extLst>
                <a:ext uri="{FF2B5EF4-FFF2-40B4-BE49-F238E27FC236}">
                  <a16:creationId xmlns:a16="http://schemas.microsoft.com/office/drawing/2014/main" id="{F890433A-DE72-F525-8CA1-F3DD282FD9BE}"/>
                </a:ext>
              </a:extLst>
            </p:cNvPr>
            <p:cNvSpPr/>
            <p:nvPr/>
          </p:nvSpPr>
          <p:spPr>
            <a:xfrm>
              <a:off x="1057275" y="2699229"/>
              <a:ext cx="2266950" cy="198857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Private Duty Nursing – RN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Private Duty Nursing- LPN</a:t>
              </a:r>
            </a:p>
          </p:txBody>
        </p:sp>
        <p:sp>
          <p:nvSpPr>
            <p:cNvPr id="52" name="Rectangle 51">
              <a:extLst>
                <a:ext uri="{FF2B5EF4-FFF2-40B4-BE49-F238E27FC236}">
                  <a16:creationId xmlns:a16="http://schemas.microsoft.com/office/drawing/2014/main" id="{DBB645A6-07E9-A1B0-4236-751AFB6BC10C}"/>
                </a:ext>
              </a:extLst>
            </p:cNvPr>
            <p:cNvSpPr/>
            <p:nvPr/>
          </p:nvSpPr>
          <p:spPr>
            <a:xfrm>
              <a:off x="1057275" y="2285998"/>
              <a:ext cx="2266950" cy="4313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Nursing</a:t>
              </a:r>
            </a:p>
          </p:txBody>
        </p:sp>
      </p:grpSp>
      <p:sp>
        <p:nvSpPr>
          <p:cNvPr id="54" name="Rectangle 53">
            <a:extLst>
              <a:ext uri="{FF2B5EF4-FFF2-40B4-BE49-F238E27FC236}">
                <a16:creationId xmlns:a16="http://schemas.microsoft.com/office/drawing/2014/main" id="{5E25141F-E42E-7F76-9B86-3E42754B0B5D}"/>
              </a:ext>
            </a:extLst>
          </p:cNvPr>
          <p:cNvSpPr/>
          <p:nvPr/>
        </p:nvSpPr>
        <p:spPr>
          <a:xfrm>
            <a:off x="3438530" y="1939196"/>
            <a:ext cx="2657470" cy="271970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Homemaker Chores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Nutrition (Meals)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Caregiver and Family Training and Supports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Companion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Extraordinary Needs Aide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Home Support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Medical Escort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Personal Assistance / Care / Supports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Respite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Special Child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Specially Trained Attendant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5" name="Rectangle 54">
            <a:extLst>
              <a:ext uri="{FF2B5EF4-FFF2-40B4-BE49-F238E27FC236}">
                <a16:creationId xmlns:a16="http://schemas.microsoft.com/office/drawing/2014/main" id="{B2F0B313-081E-B3C3-4621-D570BB2F43C9}"/>
              </a:ext>
            </a:extLst>
          </p:cNvPr>
          <p:cNvSpPr/>
          <p:nvPr/>
        </p:nvSpPr>
        <p:spPr>
          <a:xfrm>
            <a:off x="3438530" y="1701154"/>
            <a:ext cx="2657470" cy="238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In-Home</a:t>
            </a:r>
          </a:p>
        </p:txBody>
      </p:sp>
      <p:grpSp>
        <p:nvGrpSpPr>
          <p:cNvPr id="11" name="Group 10">
            <a:extLst>
              <a:ext uri="{FF2B5EF4-FFF2-40B4-BE49-F238E27FC236}">
                <a16:creationId xmlns:a16="http://schemas.microsoft.com/office/drawing/2014/main" id="{D86D6C0E-ABB1-166A-7B2F-3FB3C852F78B}"/>
              </a:ext>
            </a:extLst>
          </p:cNvPr>
          <p:cNvGrpSpPr/>
          <p:nvPr/>
        </p:nvGrpSpPr>
        <p:grpSpPr>
          <a:xfrm>
            <a:off x="2756196" y="4719523"/>
            <a:ext cx="2176940" cy="1598425"/>
            <a:chOff x="2553519" y="4839840"/>
            <a:chExt cx="2294776" cy="1598425"/>
          </a:xfrm>
        </p:grpSpPr>
        <p:sp>
          <p:nvSpPr>
            <p:cNvPr id="57" name="Rectangle 56">
              <a:extLst>
                <a:ext uri="{FF2B5EF4-FFF2-40B4-BE49-F238E27FC236}">
                  <a16:creationId xmlns:a16="http://schemas.microsoft.com/office/drawing/2014/main" id="{68A8B22D-4082-F5FB-1310-A1E95A360E5E}"/>
                </a:ext>
              </a:extLst>
            </p:cNvPr>
            <p:cNvSpPr/>
            <p:nvPr/>
          </p:nvSpPr>
          <p:spPr>
            <a:xfrm>
              <a:off x="2553519" y="5128524"/>
              <a:ext cx="2294776" cy="130974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Case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Targeted Case Management</a:t>
              </a:r>
            </a:p>
          </p:txBody>
        </p:sp>
        <p:sp>
          <p:nvSpPr>
            <p:cNvPr id="58" name="Rectangle 57">
              <a:extLst>
                <a:ext uri="{FF2B5EF4-FFF2-40B4-BE49-F238E27FC236}">
                  <a16:creationId xmlns:a16="http://schemas.microsoft.com/office/drawing/2014/main" id="{76474C17-654A-847E-1F40-EDD92264BE73}"/>
                </a:ext>
              </a:extLst>
            </p:cNvPr>
            <p:cNvSpPr/>
            <p:nvPr/>
          </p:nvSpPr>
          <p:spPr>
            <a:xfrm>
              <a:off x="2553519" y="4839840"/>
              <a:ext cx="2294776" cy="285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Case Management</a:t>
              </a:r>
            </a:p>
          </p:txBody>
        </p:sp>
      </p:grpSp>
      <p:grpSp>
        <p:nvGrpSpPr>
          <p:cNvPr id="59" name="Group 58">
            <a:extLst>
              <a:ext uri="{FF2B5EF4-FFF2-40B4-BE49-F238E27FC236}">
                <a16:creationId xmlns:a16="http://schemas.microsoft.com/office/drawing/2014/main" id="{884A48F4-4BF6-4ACF-655C-D0855E1BCDC5}"/>
              </a:ext>
            </a:extLst>
          </p:cNvPr>
          <p:cNvGrpSpPr/>
          <p:nvPr/>
        </p:nvGrpSpPr>
        <p:grpSpPr>
          <a:xfrm>
            <a:off x="9831332" y="4712043"/>
            <a:ext cx="2176938" cy="1590943"/>
            <a:chOff x="1057275" y="2285998"/>
            <a:chExt cx="2266950" cy="2401807"/>
          </a:xfrm>
        </p:grpSpPr>
        <p:sp>
          <p:nvSpPr>
            <p:cNvPr id="60" name="Rectangle 59">
              <a:extLst>
                <a:ext uri="{FF2B5EF4-FFF2-40B4-BE49-F238E27FC236}">
                  <a16:creationId xmlns:a16="http://schemas.microsoft.com/office/drawing/2014/main" id="{405724B7-025B-1514-2189-CE0A444235FC}"/>
                </a:ext>
              </a:extLst>
            </p:cNvPr>
            <p:cNvSpPr/>
            <p:nvPr/>
          </p:nvSpPr>
          <p:spPr>
            <a:xfrm>
              <a:off x="1057275" y="2724266"/>
              <a:ext cx="2266950" cy="196353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Psychiatric Residential Treatment Facilities – In State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Psychiatric Residential Treatment Facilities – Out of State</a:t>
              </a:r>
            </a:p>
          </p:txBody>
        </p:sp>
        <p:sp>
          <p:nvSpPr>
            <p:cNvPr id="61" name="Rectangle 60">
              <a:extLst>
                <a:ext uri="{FF2B5EF4-FFF2-40B4-BE49-F238E27FC236}">
                  <a16:creationId xmlns:a16="http://schemas.microsoft.com/office/drawing/2014/main" id="{6C5B2454-4762-6375-2FDB-4CE97391EA28}"/>
                </a:ext>
              </a:extLst>
            </p:cNvPr>
            <p:cNvSpPr/>
            <p:nvPr/>
          </p:nvSpPr>
          <p:spPr>
            <a:xfrm>
              <a:off x="1057275" y="2285998"/>
              <a:ext cx="2266950" cy="4313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PRTF</a:t>
              </a:r>
            </a:p>
          </p:txBody>
        </p:sp>
      </p:grpSp>
    </p:spTree>
    <p:extLst>
      <p:ext uri="{BB962C8B-B14F-4D97-AF65-F5344CB8AC3E}">
        <p14:creationId xmlns:p14="http://schemas.microsoft.com/office/powerpoint/2010/main" val="273888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7FC0BE-E32E-6642-9D10-F157B7130DA1}"/>
              </a:ext>
            </a:extLst>
          </p:cNvPr>
          <p:cNvSpPr>
            <a:spLocks noGrp="1"/>
          </p:cNvSpPr>
          <p:nvPr>
            <p:ph type="sldNum" sz="quarter" idx="11"/>
          </p:nvPr>
        </p:nvSpPr>
        <p:spPr/>
        <p:txBody>
          <a:bodyPr/>
          <a:lstStyle/>
          <a:p>
            <a:fld id="{A5ADF824-5DA6-8947-92A8-11800B62386F}" type="slidenum">
              <a:rPr lang="en-US" smtClean="0"/>
              <a:pPr/>
              <a:t>7</a:t>
            </a:fld>
            <a:endParaRPr lang="en-US"/>
          </a:p>
        </p:txBody>
      </p:sp>
      <p:sp>
        <p:nvSpPr>
          <p:cNvPr id="8" name="Title 2">
            <a:extLst>
              <a:ext uri="{FF2B5EF4-FFF2-40B4-BE49-F238E27FC236}">
                <a16:creationId xmlns:a16="http://schemas.microsoft.com/office/drawing/2014/main" id="{FECA56BC-5633-9546-A627-D954CB34890B}"/>
              </a:ext>
            </a:extLst>
          </p:cNvPr>
          <p:cNvSpPr>
            <a:spLocks noGrp="1"/>
          </p:cNvSpPr>
          <p:nvPr>
            <p:ph type="ctrTitle"/>
          </p:nvPr>
        </p:nvSpPr>
        <p:spPr/>
        <p:txBody>
          <a:bodyPr>
            <a:noAutofit/>
          </a:bodyPr>
          <a:lstStyle/>
          <a:p>
            <a:r>
              <a:rPr lang="en-US" dirty="0"/>
              <a:t>General Reimbursement Recommendations</a:t>
            </a:r>
          </a:p>
        </p:txBody>
      </p:sp>
      <p:sp>
        <p:nvSpPr>
          <p:cNvPr id="5" name="Subtitle 4">
            <a:extLst>
              <a:ext uri="{FF2B5EF4-FFF2-40B4-BE49-F238E27FC236}">
                <a16:creationId xmlns:a16="http://schemas.microsoft.com/office/drawing/2014/main" id="{05D1BA66-26C9-4EE9-86EA-883FCA6276F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92511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DB4E95-6489-E34E-A5E9-0FDD9AD2F0EB}"/>
              </a:ext>
            </a:extLst>
          </p:cNvPr>
          <p:cNvSpPr>
            <a:spLocks noGrp="1"/>
          </p:cNvSpPr>
          <p:nvPr>
            <p:ph type="title"/>
          </p:nvPr>
        </p:nvSpPr>
        <p:spPr/>
        <p:txBody>
          <a:bodyPr/>
          <a:lstStyle/>
          <a:p>
            <a:r>
              <a:rPr lang="en-US"/>
              <a:t>General Reimbursement Recommendations</a:t>
            </a:r>
          </a:p>
        </p:txBody>
      </p:sp>
      <p:sp>
        <p:nvSpPr>
          <p:cNvPr id="7" name="Content Placeholder 6">
            <a:extLst>
              <a:ext uri="{FF2B5EF4-FFF2-40B4-BE49-F238E27FC236}">
                <a16:creationId xmlns:a16="http://schemas.microsoft.com/office/drawing/2014/main" id="{2552A02D-D09E-C340-98AB-442261EB916B}"/>
              </a:ext>
            </a:extLst>
          </p:cNvPr>
          <p:cNvSpPr>
            <a:spLocks noGrp="1"/>
          </p:cNvSpPr>
          <p:nvPr>
            <p:ph idx="1"/>
          </p:nvPr>
        </p:nvSpPr>
        <p:spPr>
          <a:xfrm>
            <a:off x="838200" y="2012921"/>
            <a:ext cx="10515600" cy="4479951"/>
          </a:xfrm>
        </p:spPr>
        <p:txBody>
          <a:bodyPr>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Standardize cost component assumptions and rate methodologies across populations and programs where feasible and appropriate.</a:t>
            </a:r>
          </a:p>
          <a:p>
            <a:pPr lvl="1">
              <a:spcBef>
                <a:spcPts val="1000"/>
              </a:spcBef>
              <a:buFont typeface="Arial" panose="020B0604020202020204" pitchFamily="34" charset="0"/>
              <a:buChar char="•"/>
              <a:defRPr/>
            </a:pPr>
            <a:r>
              <a:rPr lang="en-US" sz="1600" err="1">
                <a:solidFill>
                  <a:srgbClr val="000000"/>
                </a:solidFill>
              </a:rPr>
              <a:t>Guidehouse’s</a:t>
            </a:r>
            <a:r>
              <a:rPr lang="en-US" sz="1600">
                <a:solidFill>
                  <a:srgbClr val="000000"/>
                </a:solidFill>
              </a:rPr>
              <a:t> rate recommendations apply standard wage and other cost assumptions across the different service arrays included in the rate study.</a:t>
            </a:r>
          </a:p>
          <a:p>
            <a:pPr lvl="1">
              <a:spcBef>
                <a:spcPts val="1000"/>
              </a:spcBef>
              <a:buFont typeface="Arial" panose="020B0604020202020204" pitchFamily="34" charset="0"/>
              <a:buChar char="•"/>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Guidehouse established standard supervision, productivity, caseload, administrative and program support cost assumptions where provider surveys did not indicate significant differences in service characteristics for different populations.</a:t>
            </a:r>
          </a:p>
          <a:p>
            <a:pPr lvl="1">
              <a:spcBef>
                <a:spcPts val="1000"/>
              </a:spcBef>
              <a:buFont typeface="Arial" panose="020B0604020202020204" pitchFamily="34" charset="0"/>
              <a:buChar char="•"/>
              <a:defRPr/>
            </a:pPr>
            <a:r>
              <a:rPr lang="en-US" sz="1600">
                <a:solidFill>
                  <a:srgbClr val="000000"/>
                </a:solidFill>
              </a:rPr>
              <a:t>We developed commensurate rates for common in-home services across populations such as personal assistance and personal care, homemaker, companion, respite, and meal services, as well as other services such as nursing and transportation.</a:t>
            </a:r>
          </a:p>
          <a:p>
            <a:pPr lvl="1">
              <a:spcBef>
                <a:spcPts val="1000"/>
              </a:spcBef>
              <a:buFont typeface="Arial" panose="020B0604020202020204" pitchFamily="34" charset="0"/>
              <a:buChar char="•"/>
              <a:defRPr/>
            </a:pPr>
            <a:r>
              <a:rPr lang="en-US" sz="1600">
                <a:solidFill>
                  <a:srgbClr val="000000"/>
                </a:solidFill>
              </a:rPr>
              <a:t>We c</a:t>
            </a:r>
            <a:r>
              <a:rPr kumimoji="0" lang="en-US" sz="16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reated</a:t>
            </a: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 clear distinction between agency based and self-directed services to account for differences in administrative costs and supervision time required.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b="1">
                <a:solidFill>
                  <a:srgbClr val="000000"/>
                </a:solidFill>
              </a:rPr>
              <a:t>Adopt a common policy for geographic and other demographic adjustments to provider rates.</a:t>
            </a:r>
          </a:p>
          <a:p>
            <a:pPr lvl="1">
              <a:spcBef>
                <a:spcPts val="1000"/>
              </a:spcBef>
              <a:buFont typeface="Arial" panose="020B0604020202020204" pitchFamily="34" charset="0"/>
              <a:buChar char="•"/>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Where the state chooses to apply a geographic </a:t>
            </a:r>
            <a:r>
              <a:rPr lang="en-US" sz="1600">
                <a:solidFill>
                  <a:srgbClr val="000000"/>
                </a:solidFill>
              </a:rPr>
              <a:t>rate adjustment, </a:t>
            </a: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Guidehouse recommends a “high” geographic factor of 105% of the standard rate, </a:t>
            </a:r>
            <a:r>
              <a:rPr lang="en-US" sz="1600">
                <a:solidFill>
                  <a:srgbClr val="000000"/>
                </a:solidFill>
              </a:rPr>
              <a:t>and a “medium” factor of 102.5%.</a:t>
            </a:r>
          </a:p>
          <a:p>
            <a:pPr lvl="1">
              <a:spcBef>
                <a:spcPts val="1000"/>
              </a:spcBef>
              <a:buFont typeface="Arial" panose="020B0604020202020204" pitchFamily="34" charset="0"/>
              <a:buChar char="•"/>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We recommend </a:t>
            </a:r>
            <a:r>
              <a:rPr lang="en-US" sz="1600">
                <a:solidFill>
                  <a:srgbClr val="000000"/>
                </a:solidFill>
              </a:rPr>
              <a:t>reimbursement at</a:t>
            </a: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107.5% of the</a:t>
            </a:r>
            <a:r>
              <a:rPr lang="en-US" sz="1600">
                <a:solidFill>
                  <a:srgbClr val="000000"/>
                </a:solidFill>
              </a:rPr>
              <a:t> standard rate for services that apply a premium for services to frontier or “rural remote” areas.</a:t>
            </a:r>
          </a:p>
          <a:p>
            <a:pPr lvl="1">
              <a:spcBef>
                <a:spcPts val="1000"/>
              </a:spcBef>
              <a:buFont typeface="Arial" panose="020B0604020202020204" pitchFamily="34" charset="0"/>
              <a:buChar char="•"/>
              <a:defRPr/>
            </a:pPr>
            <a:r>
              <a:rPr lang="en-US" sz="1600">
                <a:solidFill>
                  <a:srgbClr val="000000"/>
                </a:solidFill>
              </a:rPr>
              <a:t>Enhanced rates established for small providers have been set at 130% of the standard rate.  </a:t>
            </a: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514337" marR="0" lvl="1" indent="-171446"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E69E2D98-0959-6446-B8B2-1B52EE0A9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DF824-5DA6-8947-92A8-11800B62386F}" type="slidenum">
              <a:rPr kumimoji="0" 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 Placeholder 7">
            <a:extLst>
              <a:ext uri="{FF2B5EF4-FFF2-40B4-BE49-F238E27FC236}">
                <a16:creationId xmlns:a16="http://schemas.microsoft.com/office/drawing/2014/main" id="{E8D7353A-0402-C446-82B6-52CEC93B038F}"/>
              </a:ext>
            </a:extLst>
          </p:cNvPr>
          <p:cNvSpPr>
            <a:spLocks noGrp="1"/>
          </p:cNvSpPr>
          <p:nvPr>
            <p:ph type="body" idx="13"/>
          </p:nvPr>
        </p:nvSpPr>
        <p:spPr>
          <a:xfrm>
            <a:off x="838200" y="1304847"/>
            <a:ext cx="10515600" cy="630957"/>
          </a:xfrm>
        </p:spPr>
        <p:txBody>
          <a:bodyPr>
            <a:noAutofit/>
          </a:bodyPr>
          <a:lstStyle/>
          <a:p>
            <a:r>
              <a:rPr lang="en-US" sz="1800" err="1"/>
              <a:t>Guidehouse</a:t>
            </a:r>
            <a:r>
              <a:rPr lang="en-US" sz="1800"/>
              <a:t> recommendations were developed according to the following general principles and considerations for aligning cost assumptions and rate methodologies across all services included in the rate study.</a:t>
            </a:r>
          </a:p>
        </p:txBody>
      </p:sp>
    </p:spTree>
    <p:extLst>
      <p:ext uri="{BB962C8B-B14F-4D97-AF65-F5344CB8AC3E}">
        <p14:creationId xmlns:p14="http://schemas.microsoft.com/office/powerpoint/2010/main" val="1486129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DB4E95-6489-E34E-A5E9-0FDD9AD2F0EB}"/>
              </a:ext>
            </a:extLst>
          </p:cNvPr>
          <p:cNvSpPr>
            <a:spLocks noGrp="1"/>
          </p:cNvSpPr>
          <p:nvPr>
            <p:ph type="title"/>
          </p:nvPr>
        </p:nvSpPr>
        <p:spPr/>
        <p:txBody>
          <a:bodyPr/>
          <a:lstStyle/>
          <a:p>
            <a:r>
              <a:rPr lang="en-US"/>
              <a:t>General Reimbursement Recommendations</a:t>
            </a:r>
          </a:p>
        </p:txBody>
      </p:sp>
      <p:sp>
        <p:nvSpPr>
          <p:cNvPr id="7" name="Content Placeholder 6">
            <a:extLst>
              <a:ext uri="{FF2B5EF4-FFF2-40B4-BE49-F238E27FC236}">
                <a16:creationId xmlns:a16="http://schemas.microsoft.com/office/drawing/2014/main" id="{2552A02D-D09E-C340-98AB-442261EB916B}"/>
              </a:ext>
            </a:extLst>
          </p:cNvPr>
          <p:cNvSpPr>
            <a:spLocks noGrp="1"/>
          </p:cNvSpPr>
          <p:nvPr>
            <p:ph idx="1"/>
          </p:nvPr>
        </p:nvSpPr>
        <p:spPr>
          <a:xfrm>
            <a:off x="838200" y="2012921"/>
            <a:ext cx="10515600" cy="4479951"/>
          </a:xfrm>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b="1">
                <a:solidFill>
                  <a:srgbClr val="000000"/>
                </a:solidFill>
              </a:rPr>
              <a:t>Develop a uniform policy across populations and programs for reimbursing providers for necessary or expected absences from residents/attendees.</a:t>
            </a:r>
          </a:p>
          <a:p>
            <a:pPr lvl="1">
              <a:spcBef>
                <a:spcPts val="1000"/>
              </a:spcBef>
              <a:buFont typeface="Arial" panose="020B0604020202020204" pitchFamily="34" charset="0"/>
              <a:buChar char="•"/>
              <a:defRPr/>
            </a:pPr>
            <a:r>
              <a:rPr lang="en-US" sz="1600">
                <a:solidFill>
                  <a:srgbClr val="000000"/>
                </a:solidFill>
              </a:rPr>
              <a:t>Department policies concerning reimbursement for absences from residential and day services currently vary across different populations and programs. Some residential services are subject to strict limitations on use of retainer days, while other residential services do not have established bed hold policies but employ a small occupancy adjustment within the rate.</a:t>
            </a:r>
          </a:p>
          <a:p>
            <a:pPr lvl="1">
              <a:spcBef>
                <a:spcPts val="1000"/>
              </a:spcBef>
              <a:buFont typeface="Arial" panose="020B0604020202020204" pitchFamily="34" charset="0"/>
              <a:buChar char="•"/>
              <a:defRPr/>
            </a:pPr>
            <a:r>
              <a:rPr lang="en-US" sz="1600">
                <a:solidFill>
                  <a:srgbClr val="000000"/>
                </a:solidFill>
              </a:rPr>
              <a:t>Guidehouse supports DPHHS efforts to develop a consistent retainer days policy of 30 days across its different service populations.</a:t>
            </a:r>
          </a:p>
          <a:p>
            <a:pPr lvl="1">
              <a:spcBef>
                <a:spcPts val="1000"/>
              </a:spcBef>
              <a:buFont typeface="Arial" panose="020B0604020202020204" pitchFamily="34" charset="0"/>
              <a:buChar char="•"/>
              <a:defRPr/>
            </a:pPr>
            <a:r>
              <a:rPr lang="en-US" sz="1600">
                <a:solidFill>
                  <a:srgbClr val="000000"/>
                </a:solidFill>
              </a:rPr>
              <a:t>Our residential service rate recommendations assume this revised retainer day policy. We have also included a 98% residential occupancy adjustment to account for small amounts of annual resident turnover.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b="1">
                <a:solidFill>
                  <a:srgbClr val="000000"/>
                </a:solidFill>
              </a:rPr>
              <a:t>Bundle transportation costs into the rates for residential and day services where these costs are most frequently incurred. Reserve separate billing for transportation for settings and situations in which transportation is allowable, but less frequently utilized.</a:t>
            </a:r>
          </a:p>
          <a:p>
            <a:pPr lvl="1">
              <a:spcBef>
                <a:spcPts val="1000"/>
              </a:spcBef>
              <a:buFont typeface="Arial" panose="020B0604020202020204" pitchFamily="34" charset="0"/>
              <a:buChar char="•"/>
              <a:defRPr/>
            </a:pPr>
            <a:r>
              <a:rPr lang="en-US" sz="1600">
                <a:solidFill>
                  <a:srgbClr val="000000"/>
                </a:solidFill>
              </a:rPr>
              <a:t>Many programs included in the rate study already employ this policy, but transportation for developmental services is currently billed separately from residential and day service delivery.</a:t>
            </a:r>
          </a:p>
          <a:p>
            <a:pPr lvl="1">
              <a:spcBef>
                <a:spcPts val="1000"/>
              </a:spcBef>
              <a:buFont typeface="Arial" panose="020B0604020202020204" pitchFamily="34" charset="0"/>
              <a:buChar char="•"/>
              <a:defRPr/>
            </a:pPr>
            <a:r>
              <a:rPr lang="en-US" sz="1600">
                <a:solidFill>
                  <a:srgbClr val="000000"/>
                </a:solidFill>
              </a:rPr>
              <a:t>Guidehouse residential and day service recommendations for developmental services include transportation costs within a bundled rate, which should not be separately billable.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514337" marR="0" lvl="1" indent="-171446"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E69E2D98-0959-6446-B8B2-1B52EE0A9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DF824-5DA6-8947-92A8-11800B62386F}" type="slidenum">
              <a:rPr kumimoji="0" 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 Placeholder 7">
            <a:extLst>
              <a:ext uri="{FF2B5EF4-FFF2-40B4-BE49-F238E27FC236}">
                <a16:creationId xmlns:a16="http://schemas.microsoft.com/office/drawing/2014/main" id="{E8D7353A-0402-C446-82B6-52CEC93B038F}"/>
              </a:ext>
            </a:extLst>
          </p:cNvPr>
          <p:cNvSpPr>
            <a:spLocks noGrp="1"/>
          </p:cNvSpPr>
          <p:nvPr>
            <p:ph type="body" idx="13"/>
          </p:nvPr>
        </p:nvSpPr>
        <p:spPr>
          <a:xfrm>
            <a:off x="838200" y="1304847"/>
            <a:ext cx="10515600" cy="630957"/>
          </a:xfrm>
        </p:spPr>
        <p:txBody>
          <a:bodyPr>
            <a:noAutofit/>
          </a:bodyPr>
          <a:lstStyle/>
          <a:p>
            <a:r>
              <a:rPr lang="en-US" sz="1800" err="1"/>
              <a:t>Guidehouse</a:t>
            </a:r>
            <a:r>
              <a:rPr lang="en-US" sz="1800"/>
              <a:t> recommendations were developed according to the following general principles and considerations for aligning cost assumptions and rate methodologies across all services included in the rate study.</a:t>
            </a:r>
          </a:p>
        </p:txBody>
      </p:sp>
    </p:spTree>
    <p:extLst>
      <p:ext uri="{BB962C8B-B14F-4D97-AF65-F5344CB8AC3E}">
        <p14:creationId xmlns:p14="http://schemas.microsoft.com/office/powerpoint/2010/main" val="2018695871"/>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36479"/>
      </a:dk2>
      <a:lt2>
        <a:srgbClr val="E0E0E0"/>
      </a:lt2>
      <a:accent1>
        <a:srgbClr val="93D500"/>
      </a:accent1>
      <a:accent2>
        <a:srgbClr val="C3EC0C"/>
      </a:accent2>
      <a:accent3>
        <a:srgbClr val="036479"/>
      </a:accent3>
      <a:accent4>
        <a:srgbClr val="60B8CC"/>
      </a:accent4>
      <a:accent5>
        <a:srgbClr val="68952C"/>
      </a:accent5>
      <a:accent6>
        <a:srgbClr val="F9B723"/>
      </a:accent6>
      <a:hlink>
        <a:srgbClr val="036479"/>
      </a:hlink>
      <a:folHlink>
        <a:srgbClr val="68952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uidehouse_PPT_Template_General_Wide" id="{9A6ADA42-D9C0-46B1-82EA-C1B0855D69F3}" vid="{E71740F7-2F23-4C9A-ACF5-711160CE6A04}"/>
    </a:ext>
  </a:extLst>
</a:theme>
</file>

<file path=ppt/theme/theme2.xml><?xml version="1.0" encoding="utf-8"?>
<a:theme xmlns:a="http://schemas.openxmlformats.org/drawingml/2006/main" name="1_Office Theme">
  <a:themeElements>
    <a:clrScheme name="Custom 1">
      <a:dk1>
        <a:srgbClr val="000000"/>
      </a:dk1>
      <a:lt1>
        <a:srgbClr val="FFFFFF"/>
      </a:lt1>
      <a:dk2>
        <a:srgbClr val="036479"/>
      </a:dk2>
      <a:lt2>
        <a:srgbClr val="E0E0E0"/>
      </a:lt2>
      <a:accent1>
        <a:srgbClr val="93D500"/>
      </a:accent1>
      <a:accent2>
        <a:srgbClr val="C3EC0C"/>
      </a:accent2>
      <a:accent3>
        <a:srgbClr val="036479"/>
      </a:accent3>
      <a:accent4>
        <a:srgbClr val="60B8CC"/>
      </a:accent4>
      <a:accent5>
        <a:srgbClr val="68952C"/>
      </a:accent5>
      <a:accent6>
        <a:srgbClr val="F9B723"/>
      </a:accent6>
      <a:hlink>
        <a:srgbClr val="036479"/>
      </a:hlink>
      <a:folHlink>
        <a:srgbClr val="68952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uidehouse_PPT_Template_General_Standard" id="{C3BF3A32-33D7-4D55-A099-FB53A5D19697}" vid="{10981849-F637-4611-B26C-7D28DF40BE4A}"/>
    </a:ext>
  </a:extLst>
</a:theme>
</file>

<file path=ppt/theme/theme3.xml><?xml version="1.0" encoding="utf-8"?>
<a:theme xmlns:a="http://schemas.openxmlformats.org/drawingml/2006/main" name="5_Office Theme">
  <a:themeElements>
    <a:clrScheme name="Custom 1">
      <a:dk1>
        <a:srgbClr val="000000"/>
      </a:dk1>
      <a:lt1>
        <a:srgbClr val="FFFFFF"/>
      </a:lt1>
      <a:dk2>
        <a:srgbClr val="036479"/>
      </a:dk2>
      <a:lt2>
        <a:srgbClr val="E0E0E0"/>
      </a:lt2>
      <a:accent1>
        <a:srgbClr val="93D500"/>
      </a:accent1>
      <a:accent2>
        <a:srgbClr val="C3EC0C"/>
      </a:accent2>
      <a:accent3>
        <a:srgbClr val="036479"/>
      </a:accent3>
      <a:accent4>
        <a:srgbClr val="60B8CC"/>
      </a:accent4>
      <a:accent5>
        <a:srgbClr val="68952C"/>
      </a:accent5>
      <a:accent6>
        <a:srgbClr val="F9B723"/>
      </a:accent6>
      <a:hlink>
        <a:srgbClr val="036479"/>
      </a:hlink>
      <a:folHlink>
        <a:srgbClr val="68952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uidehouse_PPT_Template_General_Standard" id="{C3BF3A32-33D7-4D55-A099-FB53A5D19697}" vid="{10981849-F637-4611-B26C-7D28DF40BE4A}"/>
    </a:ext>
  </a:extLst>
</a:theme>
</file>

<file path=ppt/theme/theme4.xml><?xml version="1.0" encoding="utf-8"?>
<a:theme xmlns:a="http://schemas.openxmlformats.org/drawingml/2006/main" name="6_Office Theme">
  <a:themeElements>
    <a:clrScheme name="Custom 1">
      <a:dk1>
        <a:srgbClr val="000000"/>
      </a:dk1>
      <a:lt1>
        <a:srgbClr val="FFFFFF"/>
      </a:lt1>
      <a:dk2>
        <a:srgbClr val="036479"/>
      </a:dk2>
      <a:lt2>
        <a:srgbClr val="E0E0E0"/>
      </a:lt2>
      <a:accent1>
        <a:srgbClr val="93D500"/>
      </a:accent1>
      <a:accent2>
        <a:srgbClr val="C3EC0C"/>
      </a:accent2>
      <a:accent3>
        <a:srgbClr val="036479"/>
      </a:accent3>
      <a:accent4>
        <a:srgbClr val="60B8CC"/>
      </a:accent4>
      <a:accent5>
        <a:srgbClr val="68952C"/>
      </a:accent5>
      <a:accent6>
        <a:srgbClr val="F9B723"/>
      </a:accent6>
      <a:hlink>
        <a:srgbClr val="036479"/>
      </a:hlink>
      <a:folHlink>
        <a:srgbClr val="68952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uidehouse_PPT_Template_General_Wide" id="{9A6ADA42-D9C0-46B1-82EA-C1B0855D69F3}" vid="{E71740F7-2F23-4C9A-ACF5-711160CE6A0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65039D6E3C434C86D1FB90510E4586" ma:contentTypeVersion="6" ma:contentTypeDescription="Create a new document." ma:contentTypeScope="" ma:versionID="93c9af03c663a57828deb19012a27943">
  <xsd:schema xmlns:xsd="http://www.w3.org/2001/XMLSchema" xmlns:xs="http://www.w3.org/2001/XMLSchema" xmlns:p="http://schemas.microsoft.com/office/2006/metadata/properties" xmlns:ns2="4eb74873-1a5e-4816-bd0d-c876c8d1c3fa" xmlns:ns3="08174b86-f552-4f5d-928e-e452b17cfafb" targetNamespace="http://schemas.microsoft.com/office/2006/metadata/properties" ma:root="true" ma:fieldsID="9002fc8b966c0e58c436cd9135678c65" ns2:_="" ns3:_="">
    <xsd:import namespace="4eb74873-1a5e-4816-bd0d-c876c8d1c3fa"/>
    <xsd:import namespace="08174b86-f552-4f5d-928e-e452b17cfaf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b74873-1a5e-4816-bd0d-c876c8d1c3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8174b86-f552-4f5d-928e-e452b17cfaf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7AC1A4-7F00-404B-9E93-F6319F7A65DC}">
  <ds:schemaRefs>
    <ds:schemaRef ds:uri="08174b86-f552-4f5d-928e-e452b17cfafb"/>
    <ds:schemaRef ds:uri="4eb74873-1a5e-4816-bd0d-c876c8d1c3f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3BC056D-D52A-4A49-A295-C18A87518844}">
  <ds:schemaRefs>
    <ds:schemaRef ds:uri="http://schemas.microsoft.com/sharepoint/v3/contenttype/forms"/>
  </ds:schemaRefs>
</ds:datastoreItem>
</file>

<file path=customXml/itemProps3.xml><?xml version="1.0" encoding="utf-8"?>
<ds:datastoreItem xmlns:ds="http://schemas.openxmlformats.org/officeDocument/2006/customXml" ds:itemID="{1B03F66A-A7AF-4654-B6CC-5BB206D43FC8}">
  <ds:schemaRefs>
    <ds:schemaRef ds:uri="http://schemas.microsoft.com/office/2006/documentManagement/types"/>
    <ds:schemaRef ds:uri="http://schemas.openxmlformats.org/package/2006/metadata/core-properties"/>
    <ds:schemaRef ds:uri="http://purl.org/dc/elements/1.1/"/>
    <ds:schemaRef ds:uri="http://www.w3.org/XML/1998/namespace"/>
    <ds:schemaRef ds:uri="08174b86-f552-4f5d-928e-e452b17cfafb"/>
    <ds:schemaRef ds:uri="4eb74873-1a5e-4816-bd0d-c876c8d1c3fa"/>
    <ds:schemaRef ds:uri="http://purl.org/dc/term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Guidehouse_PPT_Template_General_Wide</Template>
  <TotalTime>283</TotalTime>
  <Words>7965</Words>
  <Application>Microsoft Office PowerPoint</Application>
  <PresentationFormat>Widescreen</PresentationFormat>
  <Paragraphs>1423</Paragraphs>
  <Slides>57</Slides>
  <Notes>47</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57</vt:i4>
      </vt:variant>
    </vt:vector>
  </HeadingPairs>
  <TitlesOfParts>
    <vt:vector size="65" baseType="lpstr">
      <vt:lpstr>Arial</vt:lpstr>
      <vt:lpstr>Calibri</vt:lpstr>
      <vt:lpstr>Courier New</vt:lpstr>
      <vt:lpstr>System Font Regular</vt:lpstr>
      <vt:lpstr>Office Theme</vt:lpstr>
      <vt:lpstr>1_Office Theme</vt:lpstr>
      <vt:lpstr>5_Office Theme</vt:lpstr>
      <vt:lpstr>6_Office Theme</vt:lpstr>
      <vt:lpstr>Montana Interim Budget Committee – Health and Human Services</vt:lpstr>
      <vt:lpstr>Agenda</vt:lpstr>
      <vt:lpstr>HB 632 Provider Rate Study Overview</vt:lpstr>
      <vt:lpstr>HB 632 Engagement Initiatives</vt:lpstr>
      <vt:lpstr>Provider Rate Study Overview</vt:lpstr>
      <vt:lpstr>Analysis by Service Categories</vt:lpstr>
      <vt:lpstr>General Reimbursement Recommendations</vt:lpstr>
      <vt:lpstr>General Reimbursement Recommendations</vt:lpstr>
      <vt:lpstr>General Reimbursement Recommendations</vt:lpstr>
      <vt:lpstr>Fiscal Impact Analysis</vt:lpstr>
      <vt:lpstr>Fiscal Impact Assumptions</vt:lpstr>
      <vt:lpstr>Fiscal Impact Analysis – Federal and State (Add-Ons Included)</vt:lpstr>
      <vt:lpstr>Fiscal Impact Analysis – State Share  (Add-Ons Included)</vt:lpstr>
      <vt:lpstr>Analysis by Service Categories – All Populations</vt:lpstr>
      <vt:lpstr>Analysis by Service Category – All Populations</vt:lpstr>
      <vt:lpstr>Analysis by Service Categories – All Populations</vt:lpstr>
      <vt:lpstr>Service Category – All Populations State Share  (No Add-On Payments) </vt:lpstr>
      <vt:lpstr>Analysis by Service Categories – AMDD Services</vt:lpstr>
      <vt:lpstr>Analysis by Service Categories – CMH Services</vt:lpstr>
      <vt:lpstr>Analysis by Service Categories – DSD Services</vt:lpstr>
      <vt:lpstr>Analysis by Service Categories – SLTC Services</vt:lpstr>
      <vt:lpstr>Other Reimbursement Policy Guidance and Considerations for Implementation</vt:lpstr>
      <vt:lpstr>Additional Policy Considerations</vt:lpstr>
      <vt:lpstr>Additional Policy Considerations</vt:lpstr>
      <vt:lpstr>Additional Policy Considerations</vt:lpstr>
      <vt:lpstr>Cost Reporting Plan and Recommendations</vt:lpstr>
      <vt:lpstr>Cost Reporting Requirements Under HB 155</vt:lpstr>
      <vt:lpstr>Cost Reporting Requirements Under HB 155 (cont.)</vt:lpstr>
      <vt:lpstr>Cost Reporting Provider Focus Group</vt:lpstr>
      <vt:lpstr>Cost Reporting Plan for Implementation</vt:lpstr>
      <vt:lpstr>Service and Provider Scope</vt:lpstr>
      <vt:lpstr>Service and Provider Scope (cont.)</vt:lpstr>
      <vt:lpstr>Cost Report Management and Staffing</vt:lpstr>
      <vt:lpstr>Recommendations for Cost Reporting</vt:lpstr>
      <vt:lpstr>Questions</vt:lpstr>
      <vt:lpstr>Rate Study Inquiry Contact Information</vt:lpstr>
      <vt:lpstr>Contacts</vt:lpstr>
      <vt:lpstr>Appendix</vt:lpstr>
      <vt:lpstr>Rate Study Stakeholder Feedback</vt:lpstr>
      <vt:lpstr>Rate Study Stakeholder Feedback (cont.)</vt:lpstr>
      <vt:lpstr>Fiscal Impact Analysis – Federal and State (Add-Ons Excluded)</vt:lpstr>
      <vt:lpstr>Fiscal Impact Analysis – State Share  (Add-Ons Excluded)</vt:lpstr>
      <vt:lpstr>Survey Response Rates</vt:lpstr>
      <vt:lpstr>Survey Response Rates</vt:lpstr>
      <vt:lpstr>Survey Response Rates</vt:lpstr>
      <vt:lpstr>Analysis by Service Categories</vt:lpstr>
      <vt:lpstr>Analysis by Service Category – AMDD Services</vt:lpstr>
      <vt:lpstr>Analysis by Service Category – AMDD </vt:lpstr>
      <vt:lpstr>Analysis by Service Category – CMH Services</vt:lpstr>
      <vt:lpstr>Analysis by Service Category – CMH </vt:lpstr>
      <vt:lpstr>Analysis by Service Category – DSD Services</vt:lpstr>
      <vt:lpstr>Analysis by Service Category – DSD </vt:lpstr>
      <vt:lpstr>Analysis by Service Category – SLTC Services</vt:lpstr>
      <vt:lpstr>Analysis by Service Category – SLTC </vt:lpstr>
      <vt:lpstr>Cost Reporting Standardization</vt:lpstr>
      <vt:lpstr>Cost Reporting Standardization (cont.)</vt:lpstr>
      <vt:lpstr>Cost Reporting 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 Families, Health and Human Services Interim Committee</dc:title>
  <dc:creator>Claire Payne</dc:creator>
  <cp:lastModifiedBy>Jason Gerling</cp:lastModifiedBy>
  <cp:revision>2</cp:revision>
  <dcterms:created xsi:type="dcterms:W3CDTF">2022-06-16T16:49:54Z</dcterms:created>
  <dcterms:modified xsi:type="dcterms:W3CDTF">2022-09-14T18:19:53Z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0x010100FD65039D6E3C434C86D1FB90510E4586</vt:lpwstr>
  </property>
</Properties>
</file>