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310" r:id="rId6"/>
    <p:sldId id="320" r:id="rId7"/>
    <p:sldId id="329" r:id="rId8"/>
    <p:sldId id="347" r:id="rId9"/>
    <p:sldId id="348" r:id="rId10"/>
    <p:sldId id="349" r:id="rId11"/>
    <p:sldId id="350" r:id="rId12"/>
    <p:sldId id="333" r:id="rId13"/>
    <p:sldId id="322" r:id="rId14"/>
    <p:sldId id="337" r:id="rId15"/>
    <p:sldId id="354" r:id="rId16"/>
    <p:sldId id="363" r:id="rId17"/>
    <p:sldId id="324" r:id="rId18"/>
    <p:sldId id="314" r:id="rId19"/>
    <p:sldId id="360" r:id="rId20"/>
    <p:sldId id="325" r:id="rId21"/>
    <p:sldId id="30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renson, Alyssa" initials="SA" lastIdx="1" clrIdx="0">
    <p:extLst>
      <p:ext uri="{19B8F6BF-5375-455C-9EA6-DF929625EA0E}">
        <p15:presenceInfo xmlns:p15="http://schemas.microsoft.com/office/powerpoint/2012/main" userId="S-1-5-21-2846529219-722310574-864431724-15110" providerId="AD"/>
      </p:ext>
    </p:extLst>
  </p:cmAuthor>
  <p:cmAuthor id="2" name="Sorenson, Alyssa" initials="SA [2]" lastIdx="3" clrIdx="1">
    <p:extLst>
      <p:ext uri="{19B8F6BF-5375-455C-9EA6-DF929625EA0E}">
        <p15:presenceInfo xmlns:p15="http://schemas.microsoft.com/office/powerpoint/2012/main" userId="S::cl5034@legmt.gov::c71c0449-518c-4d7c-b626-cbd8eea175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FB5"/>
    <a:srgbClr val="F6A21D"/>
    <a:srgbClr val="FACEAB"/>
    <a:srgbClr val="C96731"/>
    <a:srgbClr val="7ABC69"/>
    <a:srgbClr val="C5B043"/>
    <a:srgbClr val="8CB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67215" autoAdjust="0"/>
  </p:normalViewPr>
  <p:slideViewPr>
    <p:cSldViewPr snapToGrid="0">
      <p:cViewPr varScale="1">
        <p:scale>
          <a:sx n="43" d="100"/>
          <a:sy n="43" d="100"/>
        </p:scale>
        <p:origin x="72" y="222"/>
      </p:cViewPr>
      <p:guideLst/>
    </p:cSldViewPr>
  </p:slideViewPr>
  <p:outlineViewPr>
    <p:cViewPr>
      <p:scale>
        <a:sx n="33" d="100"/>
        <a:sy n="33" d="100"/>
      </p:scale>
      <p:origin x="0" y="-378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54221-3E6B-40CB-B374-147A890D781E}" type="doc">
      <dgm:prSet loTypeId="urn:diagrams.loki3.com/VaryingWidthList" loCatId="list" qsTypeId="urn:microsoft.com/office/officeart/2005/8/quickstyle/simple5" qsCatId="simple" csTypeId="urn:microsoft.com/office/officeart/2005/8/colors/colorful2" csCatId="colorful" phldr="1"/>
      <dgm:spPr/>
    </dgm:pt>
    <dgm:pt modelId="{52C9A846-C6E0-4411-B058-FADCBF0660F7}">
      <dgm:prSet custT="1"/>
      <dgm:spPr/>
      <dgm:t>
        <a:bodyPr/>
        <a:lstStyle/>
        <a:p>
          <a:r>
            <a:rPr lang="en-US" sz="2800" dirty="0"/>
            <a:t>Reviewed PPD policy and procedures</a:t>
          </a:r>
        </a:p>
      </dgm:t>
    </dgm:pt>
    <dgm:pt modelId="{E94D259C-AEF2-4FFE-B3B6-9AFE08697CA5}" type="parTrans" cxnId="{B39E9447-F13C-477D-970D-C372BF59359E}">
      <dgm:prSet/>
      <dgm:spPr/>
      <dgm:t>
        <a:bodyPr/>
        <a:lstStyle/>
        <a:p>
          <a:endParaRPr lang="en-US" sz="3200"/>
        </a:p>
      </dgm:t>
    </dgm:pt>
    <dgm:pt modelId="{DCB790A9-EAB2-4E83-9D10-9FD5E6B66EFC}" type="sibTrans" cxnId="{B39E9447-F13C-477D-970D-C372BF59359E}">
      <dgm:prSet/>
      <dgm:spPr/>
      <dgm:t>
        <a:bodyPr/>
        <a:lstStyle/>
        <a:p>
          <a:endParaRPr lang="en-US" sz="3200"/>
        </a:p>
      </dgm:t>
    </dgm:pt>
    <dgm:pt modelId="{32ABFF63-1197-45A2-86FA-F19D3361CAB0}">
      <dgm:prSet custT="1"/>
      <dgm:spPr/>
      <dgm:t>
        <a:bodyPr/>
        <a:lstStyle/>
        <a:p>
          <a:r>
            <a:rPr lang="en-US" sz="2800" dirty="0"/>
            <a:t>Shadowed PPOs at 4 supervising offices</a:t>
          </a:r>
        </a:p>
      </dgm:t>
    </dgm:pt>
    <dgm:pt modelId="{189FF796-C7A9-45F0-9ED0-621FEA5AC37F}" type="parTrans" cxnId="{8500D38B-10CF-4B66-A434-69DC079E562B}">
      <dgm:prSet/>
      <dgm:spPr/>
      <dgm:t>
        <a:bodyPr/>
        <a:lstStyle/>
        <a:p>
          <a:endParaRPr lang="en-US" sz="3200"/>
        </a:p>
      </dgm:t>
    </dgm:pt>
    <dgm:pt modelId="{1ED9546A-49C4-4023-81E3-31260E56D8E3}" type="sibTrans" cxnId="{8500D38B-10CF-4B66-A434-69DC079E562B}">
      <dgm:prSet/>
      <dgm:spPr/>
      <dgm:t>
        <a:bodyPr/>
        <a:lstStyle/>
        <a:p>
          <a:endParaRPr lang="en-US" sz="3200"/>
        </a:p>
      </dgm:t>
    </dgm:pt>
    <dgm:pt modelId="{FBF5453A-DB66-4C2A-8CCE-0C76BA0A12B3}">
      <dgm:prSet custT="1"/>
      <dgm:spPr/>
      <dgm:t>
        <a:bodyPr/>
        <a:lstStyle/>
        <a:p>
          <a:r>
            <a:rPr lang="en-US" sz="2800" dirty="0"/>
            <a:t>Surveyed PPOs &amp; Supervisors</a:t>
          </a:r>
        </a:p>
      </dgm:t>
    </dgm:pt>
    <dgm:pt modelId="{A2496C0D-43FE-43E8-BB4F-69560C6A861A}" type="parTrans" cxnId="{E2214272-D8C1-4B84-B780-48AE6F717B75}">
      <dgm:prSet/>
      <dgm:spPr/>
      <dgm:t>
        <a:bodyPr/>
        <a:lstStyle/>
        <a:p>
          <a:endParaRPr lang="en-US" sz="3200"/>
        </a:p>
      </dgm:t>
    </dgm:pt>
    <dgm:pt modelId="{6F2CE7A4-BA26-497D-89E6-D9062D8DA6C2}" type="sibTrans" cxnId="{E2214272-D8C1-4B84-B780-48AE6F717B75}">
      <dgm:prSet/>
      <dgm:spPr/>
      <dgm:t>
        <a:bodyPr/>
        <a:lstStyle/>
        <a:p>
          <a:endParaRPr lang="en-US" sz="3200"/>
        </a:p>
      </dgm:t>
    </dgm:pt>
    <dgm:pt modelId="{28526E8E-D84F-4562-BC72-FFB8D2C1E433}">
      <dgm:prSet custT="1"/>
      <dgm:spPr/>
      <dgm:t>
        <a:bodyPr/>
        <a:lstStyle/>
        <a:p>
          <a:r>
            <a:rPr lang="en-US" sz="2800" dirty="0"/>
            <a:t>Surveyed individuals on Community Supervision</a:t>
          </a:r>
        </a:p>
      </dgm:t>
    </dgm:pt>
    <dgm:pt modelId="{BAD5D274-C124-4EB9-BE0E-878E18D97A31}" type="parTrans" cxnId="{BF67DA5A-C19F-472F-98DB-7B05E1568296}">
      <dgm:prSet/>
      <dgm:spPr/>
      <dgm:t>
        <a:bodyPr/>
        <a:lstStyle/>
        <a:p>
          <a:endParaRPr lang="en-US" sz="3200"/>
        </a:p>
      </dgm:t>
    </dgm:pt>
    <dgm:pt modelId="{5E696A7F-BD6E-4217-9E49-D2FA8B551AE7}" type="sibTrans" cxnId="{BF67DA5A-C19F-472F-98DB-7B05E1568296}">
      <dgm:prSet/>
      <dgm:spPr/>
      <dgm:t>
        <a:bodyPr/>
        <a:lstStyle/>
        <a:p>
          <a:endParaRPr lang="en-US" sz="3200"/>
        </a:p>
      </dgm:t>
    </dgm:pt>
    <dgm:pt modelId="{4D4CB0BC-9E15-46FE-9A7F-6F76F5D3EA9A}">
      <dgm:prSet custT="1"/>
      <dgm:spPr/>
      <dgm:t>
        <a:bodyPr/>
        <a:lstStyle/>
        <a:p>
          <a:r>
            <a:rPr lang="en-US" sz="2800"/>
            <a:t>Reviewed other states’ programs</a:t>
          </a:r>
          <a:endParaRPr lang="en-US" sz="2800" dirty="0"/>
        </a:p>
      </dgm:t>
    </dgm:pt>
    <dgm:pt modelId="{F50A162F-0F79-4711-99F4-A30851BCAAA0}" type="parTrans" cxnId="{888DAA32-81EC-4C96-B39A-DA57D8C852FF}">
      <dgm:prSet/>
      <dgm:spPr/>
      <dgm:t>
        <a:bodyPr/>
        <a:lstStyle/>
        <a:p>
          <a:endParaRPr lang="en-US" sz="3200"/>
        </a:p>
      </dgm:t>
    </dgm:pt>
    <dgm:pt modelId="{B23DE110-6243-4C81-B5D2-78C85438F3D0}" type="sibTrans" cxnId="{888DAA32-81EC-4C96-B39A-DA57D8C852FF}">
      <dgm:prSet/>
      <dgm:spPr/>
      <dgm:t>
        <a:bodyPr/>
        <a:lstStyle/>
        <a:p>
          <a:endParaRPr lang="en-US" sz="3200"/>
        </a:p>
      </dgm:t>
    </dgm:pt>
    <dgm:pt modelId="{17A89FB8-F84F-4741-A235-6175B7A21181}">
      <dgm:prSet custT="1"/>
      <dgm:spPr/>
      <dgm:t>
        <a:bodyPr/>
        <a:lstStyle/>
        <a:p>
          <a:r>
            <a:rPr lang="en-US" sz="2800" dirty="0"/>
            <a:t>Analyzed data on completion of risk assessments, use of MIIG, and frequency of offender contacts</a:t>
          </a:r>
        </a:p>
      </dgm:t>
    </dgm:pt>
    <dgm:pt modelId="{2D07DCC6-10F7-463E-ABFC-6D968B95A0D6}" type="parTrans" cxnId="{CFA04F6E-6537-4F19-BD09-8CCB94BBB7CD}">
      <dgm:prSet/>
      <dgm:spPr/>
      <dgm:t>
        <a:bodyPr/>
        <a:lstStyle/>
        <a:p>
          <a:endParaRPr lang="en-US" sz="3200"/>
        </a:p>
      </dgm:t>
    </dgm:pt>
    <dgm:pt modelId="{ECD57936-23CA-4D23-A778-22DC8B998337}" type="sibTrans" cxnId="{CFA04F6E-6537-4F19-BD09-8CCB94BBB7CD}">
      <dgm:prSet/>
      <dgm:spPr/>
      <dgm:t>
        <a:bodyPr/>
        <a:lstStyle/>
        <a:p>
          <a:endParaRPr lang="en-US" sz="3200"/>
        </a:p>
      </dgm:t>
    </dgm:pt>
    <dgm:pt modelId="{C0BFCD02-1D05-4B3A-A995-B189625AF47B}">
      <dgm:prSet phldrT="[Text]" custT="1"/>
      <dgm:spPr/>
      <dgm:t>
        <a:bodyPr/>
        <a:lstStyle/>
        <a:p>
          <a:r>
            <a:rPr lang="en-US" sz="2800"/>
            <a:t>Completed Usability Study of Offender Management Information System</a:t>
          </a:r>
          <a:endParaRPr lang="en-US" sz="2800" dirty="0"/>
        </a:p>
      </dgm:t>
    </dgm:pt>
    <dgm:pt modelId="{777EBA81-02C1-4434-A55F-2829A676E5BC}" type="parTrans" cxnId="{28A15E84-6167-46E9-B6DC-295E70D1F1B8}">
      <dgm:prSet/>
      <dgm:spPr/>
      <dgm:t>
        <a:bodyPr/>
        <a:lstStyle/>
        <a:p>
          <a:endParaRPr lang="en-US" sz="3200"/>
        </a:p>
      </dgm:t>
    </dgm:pt>
    <dgm:pt modelId="{99B9AF7D-3267-43B1-88B2-638FB3DAE679}" type="sibTrans" cxnId="{28A15E84-6167-46E9-B6DC-295E70D1F1B8}">
      <dgm:prSet/>
      <dgm:spPr/>
      <dgm:t>
        <a:bodyPr/>
        <a:lstStyle/>
        <a:p>
          <a:endParaRPr lang="en-US" sz="3200"/>
        </a:p>
      </dgm:t>
    </dgm:pt>
    <dgm:pt modelId="{B8A49339-1D42-4B07-9434-6BCC9017AE3D}" type="pres">
      <dgm:prSet presAssocID="{E9D54221-3E6B-40CB-B374-147A890D781E}" presName="Name0" presStyleCnt="0">
        <dgm:presLayoutVars>
          <dgm:resizeHandles/>
        </dgm:presLayoutVars>
      </dgm:prSet>
      <dgm:spPr/>
    </dgm:pt>
    <dgm:pt modelId="{AA5015D0-B4EB-456D-B4F9-4945FEAE32C5}" type="pres">
      <dgm:prSet presAssocID="{52C9A846-C6E0-4411-B058-FADCBF0660F7}" presName="text" presStyleLbl="node1" presStyleIdx="0" presStyleCnt="7" custScaleX="178593" custScaleY="110032" custLinFactY="-213" custLinFactNeighborX="203" custLinFactNeighborY="-100000">
        <dgm:presLayoutVars>
          <dgm:bulletEnabled val="1"/>
        </dgm:presLayoutVars>
      </dgm:prSet>
      <dgm:spPr/>
    </dgm:pt>
    <dgm:pt modelId="{65D7CAB4-5F02-4750-B687-6D63C2813C30}" type="pres">
      <dgm:prSet presAssocID="{DCB790A9-EAB2-4E83-9D10-9FD5E6B66EFC}" presName="space" presStyleCnt="0"/>
      <dgm:spPr/>
    </dgm:pt>
    <dgm:pt modelId="{3AB60818-3A1E-4364-A1BA-E51CC7C16E20}" type="pres">
      <dgm:prSet presAssocID="{32ABFF63-1197-45A2-86FA-F19D3361CAB0}" presName="text" presStyleLbl="node1" presStyleIdx="1" presStyleCnt="7">
        <dgm:presLayoutVars>
          <dgm:bulletEnabled val="1"/>
        </dgm:presLayoutVars>
      </dgm:prSet>
      <dgm:spPr/>
    </dgm:pt>
    <dgm:pt modelId="{DCD2EDC7-A8A6-4041-8399-DADDC3398416}" type="pres">
      <dgm:prSet presAssocID="{1ED9546A-49C4-4023-81E3-31260E56D8E3}" presName="space" presStyleCnt="0"/>
      <dgm:spPr/>
    </dgm:pt>
    <dgm:pt modelId="{3A85AE8E-2CFD-408E-963D-B6A4E2935923}" type="pres">
      <dgm:prSet presAssocID="{FBF5453A-DB66-4C2A-8CCE-0C76BA0A12B3}" presName="text" presStyleLbl="node1" presStyleIdx="2" presStyleCnt="7">
        <dgm:presLayoutVars>
          <dgm:bulletEnabled val="1"/>
        </dgm:presLayoutVars>
      </dgm:prSet>
      <dgm:spPr/>
    </dgm:pt>
    <dgm:pt modelId="{3C5B430B-9F72-4030-A131-9D3DCC9865AB}" type="pres">
      <dgm:prSet presAssocID="{6F2CE7A4-BA26-497D-89E6-D9062D8DA6C2}" presName="space" presStyleCnt="0"/>
      <dgm:spPr/>
    </dgm:pt>
    <dgm:pt modelId="{46AE83A9-F68E-4791-96B4-0BF40F57D480}" type="pres">
      <dgm:prSet presAssocID="{28526E8E-D84F-4562-BC72-FFB8D2C1E433}" presName="text" presStyleLbl="node1" presStyleIdx="3" presStyleCnt="7">
        <dgm:presLayoutVars>
          <dgm:bulletEnabled val="1"/>
        </dgm:presLayoutVars>
      </dgm:prSet>
      <dgm:spPr/>
    </dgm:pt>
    <dgm:pt modelId="{9837DBB0-A45D-4E8E-A264-29A7E831412B}" type="pres">
      <dgm:prSet presAssocID="{5E696A7F-BD6E-4217-9E49-D2FA8B551AE7}" presName="space" presStyleCnt="0"/>
      <dgm:spPr/>
    </dgm:pt>
    <dgm:pt modelId="{709FCB3C-D68F-4582-9662-3FA19C772927}" type="pres">
      <dgm:prSet presAssocID="{4D4CB0BC-9E15-46FE-9A7F-6F76F5D3EA9A}" presName="text" presStyleLbl="node1" presStyleIdx="4" presStyleCnt="7">
        <dgm:presLayoutVars>
          <dgm:bulletEnabled val="1"/>
        </dgm:presLayoutVars>
      </dgm:prSet>
      <dgm:spPr/>
    </dgm:pt>
    <dgm:pt modelId="{7852B4E6-E940-4C73-AD38-E91B1CC7B743}" type="pres">
      <dgm:prSet presAssocID="{B23DE110-6243-4C81-B5D2-78C85438F3D0}" presName="space" presStyleCnt="0"/>
      <dgm:spPr/>
    </dgm:pt>
    <dgm:pt modelId="{BC3D1055-9EBD-449A-9909-56E78E457FA9}" type="pres">
      <dgm:prSet presAssocID="{17A89FB8-F84F-4741-A235-6175B7A21181}" presName="text" presStyleLbl="node1" presStyleIdx="5" presStyleCnt="7" custScaleY="146008">
        <dgm:presLayoutVars>
          <dgm:bulletEnabled val="1"/>
        </dgm:presLayoutVars>
      </dgm:prSet>
      <dgm:spPr/>
    </dgm:pt>
    <dgm:pt modelId="{6A1AA1D5-9389-4E1C-8215-AA8C7AA687A2}" type="pres">
      <dgm:prSet presAssocID="{ECD57936-23CA-4D23-A778-22DC8B998337}" presName="space" presStyleCnt="0"/>
      <dgm:spPr/>
    </dgm:pt>
    <dgm:pt modelId="{B77EEFB3-A537-4D08-B6FC-2831EE9DB279}" type="pres">
      <dgm:prSet presAssocID="{C0BFCD02-1D05-4B3A-A995-B189625AF47B}" presName="text" presStyleLbl="node1" presStyleIdx="6" presStyleCnt="7">
        <dgm:presLayoutVars>
          <dgm:bulletEnabled val="1"/>
        </dgm:presLayoutVars>
      </dgm:prSet>
      <dgm:spPr/>
    </dgm:pt>
  </dgm:ptLst>
  <dgm:cxnLst>
    <dgm:cxn modelId="{4007C90A-824E-46AB-A10A-CF26CEDE2FD6}" type="presOf" srcId="{28526E8E-D84F-4562-BC72-FFB8D2C1E433}" destId="{46AE83A9-F68E-4791-96B4-0BF40F57D480}" srcOrd="0" destOrd="0" presId="urn:diagrams.loki3.com/VaryingWidthList"/>
    <dgm:cxn modelId="{A3073011-1621-40BF-9595-4FA5095426F3}" type="presOf" srcId="{52C9A846-C6E0-4411-B058-FADCBF0660F7}" destId="{AA5015D0-B4EB-456D-B4F9-4945FEAE32C5}" srcOrd="0" destOrd="0" presId="urn:diagrams.loki3.com/VaryingWidthList"/>
    <dgm:cxn modelId="{2AF8151E-96C5-440E-996D-DEA0895B42CC}" type="presOf" srcId="{32ABFF63-1197-45A2-86FA-F19D3361CAB0}" destId="{3AB60818-3A1E-4364-A1BA-E51CC7C16E20}" srcOrd="0" destOrd="0" presId="urn:diagrams.loki3.com/VaryingWidthList"/>
    <dgm:cxn modelId="{888DAA32-81EC-4C96-B39A-DA57D8C852FF}" srcId="{E9D54221-3E6B-40CB-B374-147A890D781E}" destId="{4D4CB0BC-9E15-46FE-9A7F-6F76F5D3EA9A}" srcOrd="4" destOrd="0" parTransId="{F50A162F-0F79-4711-99F4-A30851BCAAA0}" sibTransId="{B23DE110-6243-4C81-B5D2-78C85438F3D0}"/>
    <dgm:cxn modelId="{977D6036-D33D-4E0D-A41B-32C8235BA86A}" type="presOf" srcId="{FBF5453A-DB66-4C2A-8CCE-0C76BA0A12B3}" destId="{3A85AE8E-2CFD-408E-963D-B6A4E2935923}" srcOrd="0" destOrd="0" presId="urn:diagrams.loki3.com/VaryingWidthList"/>
    <dgm:cxn modelId="{E78E1B39-1146-4220-8EF6-7AB67BDF224B}" type="presOf" srcId="{4D4CB0BC-9E15-46FE-9A7F-6F76F5D3EA9A}" destId="{709FCB3C-D68F-4582-9662-3FA19C772927}" srcOrd="0" destOrd="0" presId="urn:diagrams.loki3.com/VaryingWidthList"/>
    <dgm:cxn modelId="{25185360-3F49-4E73-8AB6-3002FD4AC3E4}" type="presOf" srcId="{17A89FB8-F84F-4741-A235-6175B7A21181}" destId="{BC3D1055-9EBD-449A-9909-56E78E457FA9}" srcOrd="0" destOrd="0" presId="urn:diagrams.loki3.com/VaryingWidthList"/>
    <dgm:cxn modelId="{B39E9447-F13C-477D-970D-C372BF59359E}" srcId="{E9D54221-3E6B-40CB-B374-147A890D781E}" destId="{52C9A846-C6E0-4411-B058-FADCBF0660F7}" srcOrd="0" destOrd="0" parTransId="{E94D259C-AEF2-4FFE-B3B6-9AFE08697CA5}" sibTransId="{DCB790A9-EAB2-4E83-9D10-9FD5E6B66EFC}"/>
    <dgm:cxn modelId="{CFA04F6E-6537-4F19-BD09-8CCB94BBB7CD}" srcId="{E9D54221-3E6B-40CB-B374-147A890D781E}" destId="{17A89FB8-F84F-4741-A235-6175B7A21181}" srcOrd="5" destOrd="0" parTransId="{2D07DCC6-10F7-463E-ABFC-6D968B95A0D6}" sibTransId="{ECD57936-23CA-4D23-A778-22DC8B998337}"/>
    <dgm:cxn modelId="{E2214272-D8C1-4B84-B780-48AE6F717B75}" srcId="{E9D54221-3E6B-40CB-B374-147A890D781E}" destId="{FBF5453A-DB66-4C2A-8CCE-0C76BA0A12B3}" srcOrd="2" destOrd="0" parTransId="{A2496C0D-43FE-43E8-BB4F-69560C6A861A}" sibTransId="{6F2CE7A4-BA26-497D-89E6-D9062D8DA6C2}"/>
    <dgm:cxn modelId="{BF67DA5A-C19F-472F-98DB-7B05E1568296}" srcId="{E9D54221-3E6B-40CB-B374-147A890D781E}" destId="{28526E8E-D84F-4562-BC72-FFB8D2C1E433}" srcOrd="3" destOrd="0" parTransId="{BAD5D274-C124-4EB9-BE0E-878E18D97A31}" sibTransId="{5E696A7F-BD6E-4217-9E49-D2FA8B551AE7}"/>
    <dgm:cxn modelId="{28A15E84-6167-46E9-B6DC-295E70D1F1B8}" srcId="{E9D54221-3E6B-40CB-B374-147A890D781E}" destId="{C0BFCD02-1D05-4B3A-A995-B189625AF47B}" srcOrd="6" destOrd="0" parTransId="{777EBA81-02C1-4434-A55F-2829A676E5BC}" sibTransId="{99B9AF7D-3267-43B1-88B2-638FB3DAE679}"/>
    <dgm:cxn modelId="{25EE4185-1EE8-4583-BD8F-DFF58DFFA3D9}" type="presOf" srcId="{C0BFCD02-1D05-4B3A-A995-B189625AF47B}" destId="{B77EEFB3-A537-4D08-B6FC-2831EE9DB279}" srcOrd="0" destOrd="0" presId="urn:diagrams.loki3.com/VaryingWidthList"/>
    <dgm:cxn modelId="{8500D38B-10CF-4B66-A434-69DC079E562B}" srcId="{E9D54221-3E6B-40CB-B374-147A890D781E}" destId="{32ABFF63-1197-45A2-86FA-F19D3361CAB0}" srcOrd="1" destOrd="0" parTransId="{189FF796-C7A9-45F0-9ED0-621FEA5AC37F}" sibTransId="{1ED9546A-49C4-4023-81E3-31260E56D8E3}"/>
    <dgm:cxn modelId="{ADAB5FD8-2E2D-4C09-8378-E402DF45AC27}" type="presOf" srcId="{E9D54221-3E6B-40CB-B374-147A890D781E}" destId="{B8A49339-1D42-4B07-9434-6BCC9017AE3D}" srcOrd="0" destOrd="0" presId="urn:diagrams.loki3.com/VaryingWidthList"/>
    <dgm:cxn modelId="{3F814483-1A88-482D-A6AF-A418FE0BD485}" type="presParOf" srcId="{B8A49339-1D42-4B07-9434-6BCC9017AE3D}" destId="{AA5015D0-B4EB-456D-B4F9-4945FEAE32C5}" srcOrd="0" destOrd="0" presId="urn:diagrams.loki3.com/VaryingWidthList"/>
    <dgm:cxn modelId="{7C02DE44-6BD5-49CE-8A00-CD576A9CEDB6}" type="presParOf" srcId="{B8A49339-1D42-4B07-9434-6BCC9017AE3D}" destId="{65D7CAB4-5F02-4750-B687-6D63C2813C30}" srcOrd="1" destOrd="0" presId="urn:diagrams.loki3.com/VaryingWidthList"/>
    <dgm:cxn modelId="{438C9668-7D38-4B42-A3DD-1C64D3C66F7B}" type="presParOf" srcId="{B8A49339-1D42-4B07-9434-6BCC9017AE3D}" destId="{3AB60818-3A1E-4364-A1BA-E51CC7C16E20}" srcOrd="2" destOrd="0" presId="urn:diagrams.loki3.com/VaryingWidthList"/>
    <dgm:cxn modelId="{C22D3832-04E3-4CC3-BE95-DD5C427E504E}" type="presParOf" srcId="{B8A49339-1D42-4B07-9434-6BCC9017AE3D}" destId="{DCD2EDC7-A8A6-4041-8399-DADDC3398416}" srcOrd="3" destOrd="0" presId="urn:diagrams.loki3.com/VaryingWidthList"/>
    <dgm:cxn modelId="{0CB4C932-FBB6-4528-B3D8-54374E6CC727}" type="presParOf" srcId="{B8A49339-1D42-4B07-9434-6BCC9017AE3D}" destId="{3A85AE8E-2CFD-408E-963D-B6A4E2935923}" srcOrd="4" destOrd="0" presId="urn:diagrams.loki3.com/VaryingWidthList"/>
    <dgm:cxn modelId="{16A3B36B-A783-4986-9BAC-746C4CE2DD68}" type="presParOf" srcId="{B8A49339-1D42-4B07-9434-6BCC9017AE3D}" destId="{3C5B430B-9F72-4030-A131-9D3DCC9865AB}" srcOrd="5" destOrd="0" presId="urn:diagrams.loki3.com/VaryingWidthList"/>
    <dgm:cxn modelId="{00C727DA-5798-4A5B-90D4-17C547164B30}" type="presParOf" srcId="{B8A49339-1D42-4B07-9434-6BCC9017AE3D}" destId="{46AE83A9-F68E-4791-96B4-0BF40F57D480}" srcOrd="6" destOrd="0" presId="urn:diagrams.loki3.com/VaryingWidthList"/>
    <dgm:cxn modelId="{A8BAD1BB-8CF9-4B40-AE30-A30B154B3545}" type="presParOf" srcId="{B8A49339-1D42-4B07-9434-6BCC9017AE3D}" destId="{9837DBB0-A45D-4E8E-A264-29A7E831412B}" srcOrd="7" destOrd="0" presId="urn:diagrams.loki3.com/VaryingWidthList"/>
    <dgm:cxn modelId="{C75E9560-C04E-484C-B685-9FBEAC04E818}" type="presParOf" srcId="{B8A49339-1D42-4B07-9434-6BCC9017AE3D}" destId="{709FCB3C-D68F-4582-9662-3FA19C772927}" srcOrd="8" destOrd="0" presId="urn:diagrams.loki3.com/VaryingWidthList"/>
    <dgm:cxn modelId="{BCE424D3-E627-41FE-B543-D78A482917F0}" type="presParOf" srcId="{B8A49339-1D42-4B07-9434-6BCC9017AE3D}" destId="{7852B4E6-E940-4C73-AD38-E91B1CC7B743}" srcOrd="9" destOrd="0" presId="urn:diagrams.loki3.com/VaryingWidthList"/>
    <dgm:cxn modelId="{E9DD1668-8689-44AC-87C1-0B6DE8538D38}" type="presParOf" srcId="{B8A49339-1D42-4B07-9434-6BCC9017AE3D}" destId="{BC3D1055-9EBD-449A-9909-56E78E457FA9}" srcOrd="10" destOrd="0" presId="urn:diagrams.loki3.com/VaryingWidthList"/>
    <dgm:cxn modelId="{3C2202A1-E827-4984-ACE6-89ED26B7D493}" type="presParOf" srcId="{B8A49339-1D42-4B07-9434-6BCC9017AE3D}" destId="{6A1AA1D5-9389-4E1C-8215-AA8C7AA687A2}" srcOrd="11" destOrd="0" presId="urn:diagrams.loki3.com/VaryingWidthList"/>
    <dgm:cxn modelId="{F2767FBF-8F2E-466E-831B-A38B5ECF867D}" type="presParOf" srcId="{B8A49339-1D42-4B07-9434-6BCC9017AE3D}" destId="{B77EEFB3-A537-4D08-B6FC-2831EE9DB279}" srcOrd="12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47E167-F80B-4209-8DE9-4387671BDFE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8579370-7F48-4F15-9C13-2669619FE04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Completing annual reassessments initial assessments</a:t>
          </a:r>
        </a:p>
      </dgm:t>
    </dgm:pt>
    <dgm:pt modelId="{F9C681BA-D93F-4B20-8860-94D6BCD6D0FE}" type="parTrans" cxnId="{C162B5A1-5362-4CC2-B5D0-7B4239BB75B8}">
      <dgm:prSet/>
      <dgm:spPr/>
      <dgm:t>
        <a:bodyPr/>
        <a:lstStyle/>
        <a:p>
          <a:endParaRPr lang="en-US" sz="2400"/>
        </a:p>
      </dgm:t>
    </dgm:pt>
    <dgm:pt modelId="{EE6019BB-3A94-42EC-8F51-0ED07F764DAA}" type="sibTrans" cxnId="{C162B5A1-5362-4CC2-B5D0-7B4239BB75B8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9A3F6F17-E67F-4FA9-B0D1-AA075FBC30A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Difficult to keep up with annual reassessment requirements</a:t>
          </a:r>
        </a:p>
      </dgm:t>
    </dgm:pt>
    <dgm:pt modelId="{FBBB7A9B-F67B-4099-8DC2-70FD5A650224}" type="parTrans" cxnId="{711438F5-CE45-4A52-A99A-90FBC35DF7E4}">
      <dgm:prSet/>
      <dgm:spPr/>
      <dgm:t>
        <a:bodyPr/>
        <a:lstStyle/>
        <a:p>
          <a:endParaRPr lang="en-US" sz="2400"/>
        </a:p>
      </dgm:t>
    </dgm:pt>
    <dgm:pt modelId="{BD5CEE99-EA3F-452C-9C3C-034B6878886C}" type="sibTrans" cxnId="{711438F5-CE45-4A52-A99A-90FBC35DF7E4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2DCF2FA0-D126-422D-B3F2-A2B620BF0B7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Reducing assessment length and increasing automation can improve completion and use of risk assessments</a:t>
          </a:r>
        </a:p>
      </dgm:t>
    </dgm:pt>
    <dgm:pt modelId="{2E74BCBC-6501-465E-A109-C1AC34BD1D0C}" type="parTrans" cxnId="{AF195215-4539-47A9-BC9B-FBEE0DD7F9F2}">
      <dgm:prSet/>
      <dgm:spPr/>
      <dgm:t>
        <a:bodyPr/>
        <a:lstStyle/>
        <a:p>
          <a:endParaRPr lang="en-US" sz="2400"/>
        </a:p>
      </dgm:t>
    </dgm:pt>
    <dgm:pt modelId="{BB62CA9E-3399-4D8C-B05F-B43C99AF9BDB}" type="sibTrans" cxnId="{AF195215-4539-47A9-BC9B-FBEE0DD7F9F2}">
      <dgm:prSet/>
      <dgm:spPr/>
      <dgm:t>
        <a:bodyPr/>
        <a:lstStyle/>
        <a:p>
          <a:endParaRPr lang="en-US" sz="2400"/>
        </a:p>
      </dgm:t>
    </dgm:pt>
    <dgm:pt modelId="{EA3C1323-3E43-4238-9947-A2C44DFCCB4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/>
            <a:t>Not completing after life altering events</a:t>
          </a:r>
          <a:endParaRPr lang="en-US" sz="2400" dirty="0"/>
        </a:p>
      </dgm:t>
    </dgm:pt>
    <dgm:pt modelId="{F72469B8-51BC-4CE1-B92B-12DBB1D3051E}" type="parTrans" cxnId="{EEDFA28C-038F-4545-B68D-77B36B21818E}">
      <dgm:prSet/>
      <dgm:spPr/>
      <dgm:t>
        <a:bodyPr/>
        <a:lstStyle/>
        <a:p>
          <a:endParaRPr lang="en-US"/>
        </a:p>
      </dgm:t>
    </dgm:pt>
    <dgm:pt modelId="{9BB80983-4DFA-4906-9B46-95B106DC85C2}" type="sibTrans" cxnId="{EEDFA28C-038F-4545-B68D-77B36B21818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53C9141-75FA-4707-B218-C6B249578D29}" type="pres">
      <dgm:prSet presAssocID="{EE47E167-F80B-4209-8DE9-4387671BDFE6}" presName="root" presStyleCnt="0">
        <dgm:presLayoutVars>
          <dgm:dir/>
          <dgm:resizeHandles val="exact"/>
        </dgm:presLayoutVars>
      </dgm:prSet>
      <dgm:spPr/>
    </dgm:pt>
    <dgm:pt modelId="{855F7686-FD14-44EC-B411-DD196D91D35F}" type="pres">
      <dgm:prSet presAssocID="{EE47E167-F80B-4209-8DE9-4387671BDFE6}" presName="container" presStyleCnt="0">
        <dgm:presLayoutVars>
          <dgm:dir/>
          <dgm:resizeHandles val="exact"/>
        </dgm:presLayoutVars>
      </dgm:prSet>
      <dgm:spPr/>
    </dgm:pt>
    <dgm:pt modelId="{34AA7D77-A4C2-4318-AF2E-A62DB47D4456}" type="pres">
      <dgm:prSet presAssocID="{98579370-7F48-4F15-9C13-2669619FE04C}" presName="compNode" presStyleCnt="0"/>
      <dgm:spPr/>
    </dgm:pt>
    <dgm:pt modelId="{B225850D-ACA2-4AC7-BA61-7153ADBD03C7}" type="pres">
      <dgm:prSet presAssocID="{98579370-7F48-4F15-9C13-2669619FE04C}" presName="iconBgRect" presStyleLbl="bgShp" presStyleIdx="0" presStyleCnt="4"/>
      <dgm:spPr/>
    </dgm:pt>
    <dgm:pt modelId="{707003D4-9606-4C9D-8225-42694436806A}" type="pres">
      <dgm:prSet presAssocID="{98579370-7F48-4F15-9C13-2669619FE04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974E708-E137-47CF-9224-5878D779E9A0}" type="pres">
      <dgm:prSet presAssocID="{98579370-7F48-4F15-9C13-2669619FE04C}" presName="spaceRect" presStyleCnt="0"/>
      <dgm:spPr/>
    </dgm:pt>
    <dgm:pt modelId="{9D18C518-5025-4D0B-85B2-7236B0E69268}" type="pres">
      <dgm:prSet presAssocID="{98579370-7F48-4F15-9C13-2669619FE04C}" presName="textRect" presStyleLbl="revTx" presStyleIdx="0" presStyleCnt="4" custScaleX="112041" custLinFactNeighborX="8987" custLinFactNeighborY="1009">
        <dgm:presLayoutVars>
          <dgm:chMax val="1"/>
          <dgm:chPref val="1"/>
        </dgm:presLayoutVars>
      </dgm:prSet>
      <dgm:spPr/>
    </dgm:pt>
    <dgm:pt modelId="{18AB70B5-A621-4698-B7DC-B3B48B6C6DBB}" type="pres">
      <dgm:prSet presAssocID="{EE6019BB-3A94-42EC-8F51-0ED07F764DAA}" presName="sibTrans" presStyleLbl="sibTrans2D1" presStyleIdx="0" presStyleCnt="0"/>
      <dgm:spPr/>
    </dgm:pt>
    <dgm:pt modelId="{126DA4AC-DF40-4CE8-949C-8459E3627CE0}" type="pres">
      <dgm:prSet presAssocID="{9A3F6F17-E67F-4FA9-B0D1-AA075FBC30AE}" presName="compNode" presStyleCnt="0"/>
      <dgm:spPr/>
    </dgm:pt>
    <dgm:pt modelId="{FA6400E7-B847-4937-BB15-84AEAEEBC644}" type="pres">
      <dgm:prSet presAssocID="{9A3F6F17-E67F-4FA9-B0D1-AA075FBC30AE}" presName="iconBgRect" presStyleLbl="bgShp" presStyleIdx="1" presStyleCnt="4"/>
      <dgm:spPr>
        <a:solidFill>
          <a:schemeClr val="accent5"/>
        </a:solidFill>
      </dgm:spPr>
    </dgm:pt>
    <dgm:pt modelId="{6B655D41-F2C7-456F-87A3-2C11DF02FE38}" type="pres">
      <dgm:prSet presAssocID="{9A3F6F17-E67F-4FA9-B0D1-AA075FBC30A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 with solid fill"/>
        </a:ext>
      </dgm:extLst>
    </dgm:pt>
    <dgm:pt modelId="{BC954D81-08FF-434D-AE99-F9F46CBAFE28}" type="pres">
      <dgm:prSet presAssocID="{9A3F6F17-E67F-4FA9-B0D1-AA075FBC30AE}" presName="spaceRect" presStyleCnt="0"/>
      <dgm:spPr/>
    </dgm:pt>
    <dgm:pt modelId="{2A36B3AD-0B39-43D3-BF6E-CDD4BF850952}" type="pres">
      <dgm:prSet presAssocID="{9A3F6F17-E67F-4FA9-B0D1-AA075FBC30AE}" presName="textRect" presStyleLbl="revTx" presStyleIdx="1" presStyleCnt="4" custScaleX="118868" custLinFactNeighborX="12420">
        <dgm:presLayoutVars>
          <dgm:chMax val="1"/>
          <dgm:chPref val="1"/>
        </dgm:presLayoutVars>
      </dgm:prSet>
      <dgm:spPr/>
    </dgm:pt>
    <dgm:pt modelId="{AAF3C342-F39C-4249-94B1-108F6902437F}" type="pres">
      <dgm:prSet presAssocID="{BD5CEE99-EA3F-452C-9C3C-034B6878886C}" presName="sibTrans" presStyleLbl="sibTrans2D1" presStyleIdx="0" presStyleCnt="0"/>
      <dgm:spPr/>
    </dgm:pt>
    <dgm:pt modelId="{8CB9A5C0-52C1-479B-B720-46F22FC840FC}" type="pres">
      <dgm:prSet presAssocID="{EA3C1323-3E43-4238-9947-A2C44DFCCB4B}" presName="compNode" presStyleCnt="0"/>
      <dgm:spPr/>
    </dgm:pt>
    <dgm:pt modelId="{4CEB59BE-77E8-4DBB-AC7E-9BF044CAD26B}" type="pres">
      <dgm:prSet presAssocID="{EA3C1323-3E43-4238-9947-A2C44DFCCB4B}" presName="iconBgRect" presStyleLbl="bgShp" presStyleIdx="2" presStyleCnt="4"/>
      <dgm:spPr>
        <a:solidFill>
          <a:schemeClr val="accent1">
            <a:lumMod val="75000"/>
          </a:schemeClr>
        </a:solidFill>
      </dgm:spPr>
    </dgm:pt>
    <dgm:pt modelId="{852EE74E-546A-4C54-B8CD-949CF4339472}" type="pres">
      <dgm:prSet presAssocID="{EA3C1323-3E43-4238-9947-A2C44DFCCB4B}" presName="iconRect" presStyleLbl="node1" presStyleIdx="2" presStyleCnt="4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</dgm:pt>
    <dgm:pt modelId="{7740B358-F66E-410D-A3F3-F02B09D5EEC1}" type="pres">
      <dgm:prSet presAssocID="{EA3C1323-3E43-4238-9947-A2C44DFCCB4B}" presName="spaceRect" presStyleCnt="0"/>
      <dgm:spPr/>
    </dgm:pt>
    <dgm:pt modelId="{75E11F8F-969D-4F3D-8EC6-9C60BF339229}" type="pres">
      <dgm:prSet presAssocID="{EA3C1323-3E43-4238-9947-A2C44DFCCB4B}" presName="textRect" presStyleLbl="revTx" presStyleIdx="2" presStyleCnt="4">
        <dgm:presLayoutVars>
          <dgm:chMax val="1"/>
          <dgm:chPref val="1"/>
        </dgm:presLayoutVars>
      </dgm:prSet>
      <dgm:spPr/>
    </dgm:pt>
    <dgm:pt modelId="{BBD1D034-A84C-4B1B-8F1D-F4056CB95B5A}" type="pres">
      <dgm:prSet presAssocID="{9BB80983-4DFA-4906-9B46-95B106DC85C2}" presName="sibTrans" presStyleLbl="sibTrans2D1" presStyleIdx="0" presStyleCnt="0"/>
      <dgm:spPr/>
    </dgm:pt>
    <dgm:pt modelId="{A5525B2D-DAB1-42B4-BE6E-EB1C4BDD0E17}" type="pres">
      <dgm:prSet presAssocID="{2DCF2FA0-D126-422D-B3F2-A2B620BF0B7A}" presName="compNode" presStyleCnt="0"/>
      <dgm:spPr/>
    </dgm:pt>
    <dgm:pt modelId="{2EC6D85E-6599-483B-AEAC-0F45ACC3FDF6}" type="pres">
      <dgm:prSet presAssocID="{2DCF2FA0-D126-422D-B3F2-A2B620BF0B7A}" presName="iconBgRect" presStyleLbl="bgShp" presStyleIdx="3" presStyleCnt="4"/>
      <dgm:spPr>
        <a:solidFill>
          <a:schemeClr val="accent4"/>
        </a:solidFill>
      </dgm:spPr>
    </dgm:pt>
    <dgm:pt modelId="{32603277-E889-42E0-8E6F-307B09ABDD8C}" type="pres">
      <dgm:prSet presAssocID="{2DCF2FA0-D126-422D-B3F2-A2B620BF0B7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 with solid fill"/>
        </a:ext>
      </dgm:extLst>
    </dgm:pt>
    <dgm:pt modelId="{C286C143-AB8B-46A2-922B-4C7DA31FD6A2}" type="pres">
      <dgm:prSet presAssocID="{2DCF2FA0-D126-422D-B3F2-A2B620BF0B7A}" presName="spaceRect" presStyleCnt="0"/>
      <dgm:spPr/>
    </dgm:pt>
    <dgm:pt modelId="{639777D4-617A-405B-83BB-87FE53B7CDFD}" type="pres">
      <dgm:prSet presAssocID="{2DCF2FA0-D126-422D-B3F2-A2B620BF0B7A}" presName="textRect" presStyleLbl="revTx" presStyleIdx="3" presStyleCnt="4" custScaleX="138835" custLinFactNeighborX="15833" custLinFactNeighborY="3341">
        <dgm:presLayoutVars>
          <dgm:chMax val="1"/>
          <dgm:chPref val="1"/>
        </dgm:presLayoutVars>
      </dgm:prSet>
      <dgm:spPr/>
    </dgm:pt>
  </dgm:ptLst>
  <dgm:cxnLst>
    <dgm:cxn modelId="{77736E05-7335-4B55-BE7E-0BF9E9C2FAE0}" type="presOf" srcId="{9BB80983-4DFA-4906-9B46-95B106DC85C2}" destId="{BBD1D034-A84C-4B1B-8F1D-F4056CB95B5A}" srcOrd="0" destOrd="0" presId="urn:microsoft.com/office/officeart/2018/2/layout/IconCircleList"/>
    <dgm:cxn modelId="{AF195215-4539-47A9-BC9B-FBEE0DD7F9F2}" srcId="{EE47E167-F80B-4209-8DE9-4387671BDFE6}" destId="{2DCF2FA0-D126-422D-B3F2-A2B620BF0B7A}" srcOrd="3" destOrd="0" parTransId="{2E74BCBC-6501-465E-A109-C1AC34BD1D0C}" sibTransId="{BB62CA9E-3399-4D8C-B05F-B43C99AF9BDB}"/>
    <dgm:cxn modelId="{8447A420-4FFB-4665-8FB3-9F324B0DCF46}" type="presOf" srcId="{2DCF2FA0-D126-422D-B3F2-A2B620BF0B7A}" destId="{639777D4-617A-405B-83BB-87FE53B7CDFD}" srcOrd="0" destOrd="0" presId="urn:microsoft.com/office/officeart/2018/2/layout/IconCircleList"/>
    <dgm:cxn modelId="{62D29A2C-A11E-4461-8C06-D8B39E4AB92B}" type="presOf" srcId="{EE47E167-F80B-4209-8DE9-4387671BDFE6}" destId="{753C9141-75FA-4707-B218-C6B249578D29}" srcOrd="0" destOrd="0" presId="urn:microsoft.com/office/officeart/2018/2/layout/IconCircleList"/>
    <dgm:cxn modelId="{4E2C8041-B124-4D38-9EB2-DC942DC88CBD}" type="presOf" srcId="{BD5CEE99-EA3F-452C-9C3C-034B6878886C}" destId="{AAF3C342-F39C-4249-94B1-108F6902437F}" srcOrd="0" destOrd="0" presId="urn:microsoft.com/office/officeart/2018/2/layout/IconCircleList"/>
    <dgm:cxn modelId="{EEDFA28C-038F-4545-B68D-77B36B21818E}" srcId="{EE47E167-F80B-4209-8DE9-4387671BDFE6}" destId="{EA3C1323-3E43-4238-9947-A2C44DFCCB4B}" srcOrd="2" destOrd="0" parTransId="{F72469B8-51BC-4CE1-B92B-12DBB1D3051E}" sibTransId="{9BB80983-4DFA-4906-9B46-95B106DC85C2}"/>
    <dgm:cxn modelId="{1FB89A8D-1F73-4DB5-93E5-3E6628D9F0AF}" type="presOf" srcId="{98579370-7F48-4F15-9C13-2669619FE04C}" destId="{9D18C518-5025-4D0B-85B2-7236B0E69268}" srcOrd="0" destOrd="0" presId="urn:microsoft.com/office/officeart/2018/2/layout/IconCircleList"/>
    <dgm:cxn modelId="{96ACD899-AA95-45CE-9581-C9ED3AF18DA7}" type="presOf" srcId="{9A3F6F17-E67F-4FA9-B0D1-AA075FBC30AE}" destId="{2A36B3AD-0B39-43D3-BF6E-CDD4BF850952}" srcOrd="0" destOrd="0" presId="urn:microsoft.com/office/officeart/2018/2/layout/IconCircleList"/>
    <dgm:cxn modelId="{83810D9A-41F7-43D2-ACF9-878B4068DA69}" type="presOf" srcId="{EE6019BB-3A94-42EC-8F51-0ED07F764DAA}" destId="{18AB70B5-A621-4698-B7DC-B3B48B6C6DBB}" srcOrd="0" destOrd="0" presId="urn:microsoft.com/office/officeart/2018/2/layout/IconCircleList"/>
    <dgm:cxn modelId="{C162B5A1-5362-4CC2-B5D0-7B4239BB75B8}" srcId="{EE47E167-F80B-4209-8DE9-4387671BDFE6}" destId="{98579370-7F48-4F15-9C13-2669619FE04C}" srcOrd="0" destOrd="0" parTransId="{F9C681BA-D93F-4B20-8860-94D6BCD6D0FE}" sibTransId="{EE6019BB-3A94-42EC-8F51-0ED07F764DAA}"/>
    <dgm:cxn modelId="{0E42A5A8-B5C7-4BD5-A5BD-64F7D107AA78}" type="presOf" srcId="{EA3C1323-3E43-4238-9947-A2C44DFCCB4B}" destId="{75E11F8F-969D-4F3D-8EC6-9C60BF339229}" srcOrd="0" destOrd="0" presId="urn:microsoft.com/office/officeart/2018/2/layout/IconCircleList"/>
    <dgm:cxn modelId="{711438F5-CE45-4A52-A99A-90FBC35DF7E4}" srcId="{EE47E167-F80B-4209-8DE9-4387671BDFE6}" destId="{9A3F6F17-E67F-4FA9-B0D1-AA075FBC30AE}" srcOrd="1" destOrd="0" parTransId="{FBBB7A9B-F67B-4099-8DC2-70FD5A650224}" sibTransId="{BD5CEE99-EA3F-452C-9C3C-034B6878886C}"/>
    <dgm:cxn modelId="{3CDBB4DC-D5D4-4F48-BA90-285C87FB8167}" type="presParOf" srcId="{753C9141-75FA-4707-B218-C6B249578D29}" destId="{855F7686-FD14-44EC-B411-DD196D91D35F}" srcOrd="0" destOrd="0" presId="urn:microsoft.com/office/officeart/2018/2/layout/IconCircleList"/>
    <dgm:cxn modelId="{7A1083F4-BCCA-4BB1-BE61-D1B6EFC3279A}" type="presParOf" srcId="{855F7686-FD14-44EC-B411-DD196D91D35F}" destId="{34AA7D77-A4C2-4318-AF2E-A62DB47D4456}" srcOrd="0" destOrd="0" presId="urn:microsoft.com/office/officeart/2018/2/layout/IconCircleList"/>
    <dgm:cxn modelId="{615CDDF5-0D49-448B-9F51-E6B96D83F89E}" type="presParOf" srcId="{34AA7D77-A4C2-4318-AF2E-A62DB47D4456}" destId="{B225850D-ACA2-4AC7-BA61-7153ADBD03C7}" srcOrd="0" destOrd="0" presId="urn:microsoft.com/office/officeart/2018/2/layout/IconCircleList"/>
    <dgm:cxn modelId="{4F19AF50-0B50-4162-916E-D39E9876D795}" type="presParOf" srcId="{34AA7D77-A4C2-4318-AF2E-A62DB47D4456}" destId="{707003D4-9606-4C9D-8225-42694436806A}" srcOrd="1" destOrd="0" presId="urn:microsoft.com/office/officeart/2018/2/layout/IconCircleList"/>
    <dgm:cxn modelId="{541529DB-871D-4ECA-9FEB-BC0F3CEBA517}" type="presParOf" srcId="{34AA7D77-A4C2-4318-AF2E-A62DB47D4456}" destId="{3974E708-E137-47CF-9224-5878D779E9A0}" srcOrd="2" destOrd="0" presId="urn:microsoft.com/office/officeart/2018/2/layout/IconCircleList"/>
    <dgm:cxn modelId="{877D5C6A-F985-4858-8F29-F463EA8C6792}" type="presParOf" srcId="{34AA7D77-A4C2-4318-AF2E-A62DB47D4456}" destId="{9D18C518-5025-4D0B-85B2-7236B0E69268}" srcOrd="3" destOrd="0" presId="urn:microsoft.com/office/officeart/2018/2/layout/IconCircleList"/>
    <dgm:cxn modelId="{0DDE7E07-5B5B-48E7-AF61-3B23621290D8}" type="presParOf" srcId="{855F7686-FD14-44EC-B411-DD196D91D35F}" destId="{18AB70B5-A621-4698-B7DC-B3B48B6C6DBB}" srcOrd="1" destOrd="0" presId="urn:microsoft.com/office/officeart/2018/2/layout/IconCircleList"/>
    <dgm:cxn modelId="{C3956028-D5F5-46E4-8D55-7FE441C3CA38}" type="presParOf" srcId="{855F7686-FD14-44EC-B411-DD196D91D35F}" destId="{126DA4AC-DF40-4CE8-949C-8459E3627CE0}" srcOrd="2" destOrd="0" presId="urn:microsoft.com/office/officeart/2018/2/layout/IconCircleList"/>
    <dgm:cxn modelId="{57955385-B10E-4E9A-B85C-6E459C9CF046}" type="presParOf" srcId="{126DA4AC-DF40-4CE8-949C-8459E3627CE0}" destId="{FA6400E7-B847-4937-BB15-84AEAEEBC644}" srcOrd="0" destOrd="0" presId="urn:microsoft.com/office/officeart/2018/2/layout/IconCircleList"/>
    <dgm:cxn modelId="{7E0D293B-CB4A-4C80-9A5E-2C3DB8C86BA1}" type="presParOf" srcId="{126DA4AC-DF40-4CE8-949C-8459E3627CE0}" destId="{6B655D41-F2C7-456F-87A3-2C11DF02FE38}" srcOrd="1" destOrd="0" presId="urn:microsoft.com/office/officeart/2018/2/layout/IconCircleList"/>
    <dgm:cxn modelId="{5E9ED52C-4A2E-49B3-8CB2-F68C4930918F}" type="presParOf" srcId="{126DA4AC-DF40-4CE8-949C-8459E3627CE0}" destId="{BC954D81-08FF-434D-AE99-F9F46CBAFE28}" srcOrd="2" destOrd="0" presId="urn:microsoft.com/office/officeart/2018/2/layout/IconCircleList"/>
    <dgm:cxn modelId="{841CBA35-F2CC-4A65-B586-7BEDEA8987C9}" type="presParOf" srcId="{126DA4AC-DF40-4CE8-949C-8459E3627CE0}" destId="{2A36B3AD-0B39-43D3-BF6E-CDD4BF850952}" srcOrd="3" destOrd="0" presId="urn:microsoft.com/office/officeart/2018/2/layout/IconCircleList"/>
    <dgm:cxn modelId="{77C33F07-F26C-40A2-AD66-6302EC348F7D}" type="presParOf" srcId="{855F7686-FD14-44EC-B411-DD196D91D35F}" destId="{AAF3C342-F39C-4249-94B1-108F6902437F}" srcOrd="3" destOrd="0" presId="urn:microsoft.com/office/officeart/2018/2/layout/IconCircleList"/>
    <dgm:cxn modelId="{2240B591-C912-4994-B379-394B26831B60}" type="presParOf" srcId="{855F7686-FD14-44EC-B411-DD196D91D35F}" destId="{8CB9A5C0-52C1-479B-B720-46F22FC840FC}" srcOrd="4" destOrd="0" presId="urn:microsoft.com/office/officeart/2018/2/layout/IconCircleList"/>
    <dgm:cxn modelId="{FCF37C16-701A-4C0F-837B-27762FD649D3}" type="presParOf" srcId="{8CB9A5C0-52C1-479B-B720-46F22FC840FC}" destId="{4CEB59BE-77E8-4DBB-AC7E-9BF044CAD26B}" srcOrd="0" destOrd="0" presId="urn:microsoft.com/office/officeart/2018/2/layout/IconCircleList"/>
    <dgm:cxn modelId="{108D930A-E1BE-48C5-8DF4-B6108C1136FA}" type="presParOf" srcId="{8CB9A5C0-52C1-479B-B720-46F22FC840FC}" destId="{852EE74E-546A-4C54-B8CD-949CF4339472}" srcOrd="1" destOrd="0" presId="urn:microsoft.com/office/officeart/2018/2/layout/IconCircleList"/>
    <dgm:cxn modelId="{25637D21-1EEB-47A7-8F10-7A0993BD62F3}" type="presParOf" srcId="{8CB9A5C0-52C1-479B-B720-46F22FC840FC}" destId="{7740B358-F66E-410D-A3F3-F02B09D5EEC1}" srcOrd="2" destOrd="0" presId="urn:microsoft.com/office/officeart/2018/2/layout/IconCircleList"/>
    <dgm:cxn modelId="{4A8DE596-2A53-4E0E-A7D2-681C99AAC751}" type="presParOf" srcId="{8CB9A5C0-52C1-479B-B720-46F22FC840FC}" destId="{75E11F8F-969D-4F3D-8EC6-9C60BF339229}" srcOrd="3" destOrd="0" presId="urn:microsoft.com/office/officeart/2018/2/layout/IconCircleList"/>
    <dgm:cxn modelId="{C5653318-87E0-4B0E-A2A9-0EFA701486DC}" type="presParOf" srcId="{855F7686-FD14-44EC-B411-DD196D91D35F}" destId="{BBD1D034-A84C-4B1B-8F1D-F4056CB95B5A}" srcOrd="5" destOrd="0" presId="urn:microsoft.com/office/officeart/2018/2/layout/IconCircleList"/>
    <dgm:cxn modelId="{6158C103-2F22-4348-8301-86788795BBC7}" type="presParOf" srcId="{855F7686-FD14-44EC-B411-DD196D91D35F}" destId="{A5525B2D-DAB1-42B4-BE6E-EB1C4BDD0E17}" srcOrd="6" destOrd="0" presId="urn:microsoft.com/office/officeart/2018/2/layout/IconCircleList"/>
    <dgm:cxn modelId="{53889D22-FDC1-4C16-A046-E9B41CE6DCD2}" type="presParOf" srcId="{A5525B2D-DAB1-42B4-BE6E-EB1C4BDD0E17}" destId="{2EC6D85E-6599-483B-AEAC-0F45ACC3FDF6}" srcOrd="0" destOrd="0" presId="urn:microsoft.com/office/officeart/2018/2/layout/IconCircleList"/>
    <dgm:cxn modelId="{6B05C13E-5881-4D2E-A800-ED1A39B19174}" type="presParOf" srcId="{A5525B2D-DAB1-42B4-BE6E-EB1C4BDD0E17}" destId="{32603277-E889-42E0-8E6F-307B09ABDD8C}" srcOrd="1" destOrd="0" presId="urn:microsoft.com/office/officeart/2018/2/layout/IconCircleList"/>
    <dgm:cxn modelId="{85E6051A-A458-4E91-9832-89C5C572E3CA}" type="presParOf" srcId="{A5525B2D-DAB1-42B4-BE6E-EB1C4BDD0E17}" destId="{C286C143-AB8B-46A2-922B-4C7DA31FD6A2}" srcOrd="2" destOrd="0" presId="urn:microsoft.com/office/officeart/2018/2/layout/IconCircleList"/>
    <dgm:cxn modelId="{43B22A1D-B4D8-4764-A8BD-7B07F4AD8304}" type="presParOf" srcId="{A5525B2D-DAB1-42B4-BE6E-EB1C4BDD0E17}" destId="{639777D4-617A-405B-83BB-87FE53B7CDF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47E167-F80B-4209-8DE9-4387671BDFE6}" type="doc">
      <dgm:prSet loTypeId="urn:microsoft.com/office/officeart/2005/8/layout/vList3" loCatId="list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8579370-7F48-4F15-9C13-2669619FE04C}">
      <dgm:prSet custT="1"/>
      <dgm:spPr/>
      <dgm:t>
        <a:bodyPr/>
        <a:lstStyle/>
        <a:p>
          <a:r>
            <a:rPr lang="en-US" sz="2400" dirty="0"/>
            <a:t>Case plan and case planning procedure underdeveloped</a:t>
          </a:r>
        </a:p>
      </dgm:t>
    </dgm:pt>
    <dgm:pt modelId="{F9C681BA-D93F-4B20-8860-94D6BCD6D0FE}" type="parTrans" cxnId="{C162B5A1-5362-4CC2-B5D0-7B4239BB75B8}">
      <dgm:prSet/>
      <dgm:spPr/>
      <dgm:t>
        <a:bodyPr/>
        <a:lstStyle/>
        <a:p>
          <a:endParaRPr lang="en-US" sz="2400"/>
        </a:p>
      </dgm:t>
    </dgm:pt>
    <dgm:pt modelId="{EE6019BB-3A94-42EC-8F51-0ED07F764DAA}" type="sibTrans" cxnId="{C162B5A1-5362-4CC2-B5D0-7B4239BB75B8}">
      <dgm:prSet/>
      <dgm:spPr/>
      <dgm:t>
        <a:bodyPr/>
        <a:lstStyle/>
        <a:p>
          <a:endParaRPr lang="en-US" sz="2400"/>
        </a:p>
      </dgm:t>
    </dgm:pt>
    <dgm:pt modelId="{9A3F6F17-E67F-4FA9-B0D1-AA075FBC30AE}">
      <dgm:prSet custT="1"/>
      <dgm:spPr/>
      <dgm:t>
        <a:bodyPr/>
        <a:lstStyle/>
        <a:p>
          <a:r>
            <a:rPr lang="en-US" sz="2400" dirty="0"/>
            <a:t>Need for quality assurance to ensure risk assessments being applied </a:t>
          </a:r>
        </a:p>
      </dgm:t>
    </dgm:pt>
    <dgm:pt modelId="{FBBB7A9B-F67B-4099-8DC2-70FD5A650224}" type="parTrans" cxnId="{711438F5-CE45-4A52-A99A-90FBC35DF7E4}">
      <dgm:prSet/>
      <dgm:spPr/>
      <dgm:t>
        <a:bodyPr/>
        <a:lstStyle/>
        <a:p>
          <a:endParaRPr lang="en-US" sz="2400"/>
        </a:p>
      </dgm:t>
    </dgm:pt>
    <dgm:pt modelId="{BD5CEE99-EA3F-452C-9C3C-034B6878886C}" type="sibTrans" cxnId="{711438F5-CE45-4A52-A99A-90FBC35DF7E4}">
      <dgm:prSet/>
      <dgm:spPr/>
      <dgm:t>
        <a:bodyPr/>
        <a:lstStyle/>
        <a:p>
          <a:endParaRPr lang="en-US" sz="2400"/>
        </a:p>
      </dgm:t>
    </dgm:pt>
    <dgm:pt modelId="{EA3C1323-3E43-4238-9947-A2C44DFCCB4B}">
      <dgm:prSet custT="1"/>
      <dgm:spPr/>
      <dgm:t>
        <a:bodyPr/>
        <a:lstStyle/>
        <a:p>
          <a:r>
            <a:rPr lang="en-US" sz="2400" dirty="0"/>
            <a:t>Level of prediction of risk assessments in Montana not yet validated or communicated to officers </a:t>
          </a:r>
        </a:p>
      </dgm:t>
    </dgm:pt>
    <dgm:pt modelId="{F72469B8-51BC-4CE1-B92B-12DBB1D3051E}" type="parTrans" cxnId="{EEDFA28C-038F-4545-B68D-77B36B21818E}">
      <dgm:prSet/>
      <dgm:spPr/>
      <dgm:t>
        <a:bodyPr/>
        <a:lstStyle/>
        <a:p>
          <a:endParaRPr lang="en-US"/>
        </a:p>
      </dgm:t>
    </dgm:pt>
    <dgm:pt modelId="{9BB80983-4DFA-4906-9B46-95B106DC85C2}" type="sibTrans" cxnId="{EEDFA28C-038F-4545-B68D-77B36B21818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23D0733-D671-4879-B115-1F1FD4114D7F}" type="pres">
      <dgm:prSet presAssocID="{EE47E167-F80B-4209-8DE9-4387671BDFE6}" presName="linearFlow" presStyleCnt="0">
        <dgm:presLayoutVars>
          <dgm:dir/>
          <dgm:resizeHandles val="exact"/>
        </dgm:presLayoutVars>
      </dgm:prSet>
      <dgm:spPr/>
    </dgm:pt>
    <dgm:pt modelId="{DB7B08B3-BB4F-44F2-A241-771319FE6700}" type="pres">
      <dgm:prSet presAssocID="{98579370-7F48-4F15-9C13-2669619FE04C}" presName="composite" presStyleCnt="0"/>
      <dgm:spPr/>
    </dgm:pt>
    <dgm:pt modelId="{093B4BDB-AFAB-4CEE-B732-C37084AAA054}" type="pres">
      <dgm:prSet presAssocID="{98579370-7F48-4F15-9C13-2669619FE04C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list with solid fill"/>
        </a:ext>
      </dgm:extLst>
    </dgm:pt>
    <dgm:pt modelId="{D8D86E58-2129-4887-9DC2-620B4333BB49}" type="pres">
      <dgm:prSet presAssocID="{98579370-7F48-4F15-9C13-2669619FE04C}" presName="txShp" presStyleLbl="node1" presStyleIdx="0" presStyleCnt="3">
        <dgm:presLayoutVars>
          <dgm:bulletEnabled val="1"/>
        </dgm:presLayoutVars>
      </dgm:prSet>
      <dgm:spPr/>
    </dgm:pt>
    <dgm:pt modelId="{1B6DEA4A-EB34-4144-A4EE-E934C9E0D016}" type="pres">
      <dgm:prSet presAssocID="{EE6019BB-3A94-42EC-8F51-0ED07F764DAA}" presName="spacing" presStyleCnt="0"/>
      <dgm:spPr/>
    </dgm:pt>
    <dgm:pt modelId="{4F2F5242-EB6A-42E6-A6B4-F2205C08380C}" type="pres">
      <dgm:prSet presAssocID="{9A3F6F17-E67F-4FA9-B0D1-AA075FBC30AE}" presName="composite" presStyleCnt="0"/>
      <dgm:spPr/>
    </dgm:pt>
    <dgm:pt modelId="{9444FD2C-69C5-4F42-8730-D67BAAEF3E34}" type="pres">
      <dgm:prSet presAssocID="{9A3F6F17-E67F-4FA9-B0D1-AA075FBC30AE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rcles with arrows with solid fill"/>
        </a:ext>
      </dgm:extLst>
    </dgm:pt>
    <dgm:pt modelId="{FE2756B5-7A00-4778-809E-96848F267BA7}" type="pres">
      <dgm:prSet presAssocID="{9A3F6F17-E67F-4FA9-B0D1-AA075FBC30AE}" presName="txShp" presStyleLbl="node1" presStyleIdx="1" presStyleCnt="3">
        <dgm:presLayoutVars>
          <dgm:bulletEnabled val="1"/>
        </dgm:presLayoutVars>
      </dgm:prSet>
      <dgm:spPr/>
    </dgm:pt>
    <dgm:pt modelId="{791CF2B6-0BA5-4C73-9719-4C04F794EE79}" type="pres">
      <dgm:prSet presAssocID="{BD5CEE99-EA3F-452C-9C3C-034B6878886C}" presName="spacing" presStyleCnt="0"/>
      <dgm:spPr/>
    </dgm:pt>
    <dgm:pt modelId="{7B944463-07F8-4585-B4B7-270AD732E337}" type="pres">
      <dgm:prSet presAssocID="{EA3C1323-3E43-4238-9947-A2C44DFCCB4B}" presName="composite" presStyleCnt="0"/>
      <dgm:spPr/>
    </dgm:pt>
    <dgm:pt modelId="{06D47A31-0BDF-458C-AA70-D8838C49ACD4}" type="pres">
      <dgm:prSet presAssocID="{EA3C1323-3E43-4238-9947-A2C44DFCCB4B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ment Like with solid fill"/>
        </a:ext>
      </dgm:extLst>
    </dgm:pt>
    <dgm:pt modelId="{2B7966F5-2AE5-4F75-8E7A-ADCF30BA7D06}" type="pres">
      <dgm:prSet presAssocID="{EA3C1323-3E43-4238-9947-A2C44DFCCB4B}" presName="txShp" presStyleLbl="node1" presStyleIdx="2" presStyleCnt="3" custScaleX="107055">
        <dgm:presLayoutVars>
          <dgm:bulletEnabled val="1"/>
        </dgm:presLayoutVars>
      </dgm:prSet>
      <dgm:spPr/>
    </dgm:pt>
  </dgm:ptLst>
  <dgm:cxnLst>
    <dgm:cxn modelId="{240F3A5D-AA9B-4844-B167-18213D0D8876}" type="presOf" srcId="{98579370-7F48-4F15-9C13-2669619FE04C}" destId="{D8D86E58-2129-4887-9DC2-620B4333BB49}" srcOrd="0" destOrd="0" presId="urn:microsoft.com/office/officeart/2005/8/layout/vList3"/>
    <dgm:cxn modelId="{EEDFA28C-038F-4545-B68D-77B36B21818E}" srcId="{EE47E167-F80B-4209-8DE9-4387671BDFE6}" destId="{EA3C1323-3E43-4238-9947-A2C44DFCCB4B}" srcOrd="2" destOrd="0" parTransId="{F72469B8-51BC-4CE1-B92B-12DBB1D3051E}" sibTransId="{9BB80983-4DFA-4906-9B46-95B106DC85C2}"/>
    <dgm:cxn modelId="{C03F9991-BC20-47B8-9E41-D798DEF100AA}" type="presOf" srcId="{EE47E167-F80B-4209-8DE9-4387671BDFE6}" destId="{123D0733-D671-4879-B115-1F1FD4114D7F}" srcOrd="0" destOrd="0" presId="urn:microsoft.com/office/officeart/2005/8/layout/vList3"/>
    <dgm:cxn modelId="{C162B5A1-5362-4CC2-B5D0-7B4239BB75B8}" srcId="{EE47E167-F80B-4209-8DE9-4387671BDFE6}" destId="{98579370-7F48-4F15-9C13-2669619FE04C}" srcOrd="0" destOrd="0" parTransId="{F9C681BA-D93F-4B20-8860-94D6BCD6D0FE}" sibTransId="{EE6019BB-3A94-42EC-8F51-0ED07F764DAA}"/>
    <dgm:cxn modelId="{893A20A3-5AEF-4298-BAB6-A5B5AC5F67BC}" type="presOf" srcId="{9A3F6F17-E67F-4FA9-B0D1-AA075FBC30AE}" destId="{FE2756B5-7A00-4778-809E-96848F267BA7}" srcOrd="0" destOrd="0" presId="urn:microsoft.com/office/officeart/2005/8/layout/vList3"/>
    <dgm:cxn modelId="{6D5E04E4-9DDF-4E58-BBEE-8625690E8AE9}" type="presOf" srcId="{EA3C1323-3E43-4238-9947-A2C44DFCCB4B}" destId="{2B7966F5-2AE5-4F75-8E7A-ADCF30BA7D06}" srcOrd="0" destOrd="0" presId="urn:microsoft.com/office/officeart/2005/8/layout/vList3"/>
    <dgm:cxn modelId="{711438F5-CE45-4A52-A99A-90FBC35DF7E4}" srcId="{EE47E167-F80B-4209-8DE9-4387671BDFE6}" destId="{9A3F6F17-E67F-4FA9-B0D1-AA075FBC30AE}" srcOrd="1" destOrd="0" parTransId="{FBBB7A9B-F67B-4099-8DC2-70FD5A650224}" sibTransId="{BD5CEE99-EA3F-452C-9C3C-034B6878886C}"/>
    <dgm:cxn modelId="{58E6B4F9-EF90-4F1C-8AC0-13F43C807363}" type="presParOf" srcId="{123D0733-D671-4879-B115-1F1FD4114D7F}" destId="{DB7B08B3-BB4F-44F2-A241-771319FE6700}" srcOrd="0" destOrd="0" presId="urn:microsoft.com/office/officeart/2005/8/layout/vList3"/>
    <dgm:cxn modelId="{55E55F9D-3D6D-4DCA-9FB6-DA86F3E04FD4}" type="presParOf" srcId="{DB7B08B3-BB4F-44F2-A241-771319FE6700}" destId="{093B4BDB-AFAB-4CEE-B732-C37084AAA054}" srcOrd="0" destOrd="0" presId="urn:microsoft.com/office/officeart/2005/8/layout/vList3"/>
    <dgm:cxn modelId="{EC571C95-AB1C-4FFF-A37F-3D5A57087476}" type="presParOf" srcId="{DB7B08B3-BB4F-44F2-A241-771319FE6700}" destId="{D8D86E58-2129-4887-9DC2-620B4333BB49}" srcOrd="1" destOrd="0" presId="urn:microsoft.com/office/officeart/2005/8/layout/vList3"/>
    <dgm:cxn modelId="{44B0F774-A5D7-4A5A-8F66-84FB531FA3E9}" type="presParOf" srcId="{123D0733-D671-4879-B115-1F1FD4114D7F}" destId="{1B6DEA4A-EB34-4144-A4EE-E934C9E0D016}" srcOrd="1" destOrd="0" presId="urn:microsoft.com/office/officeart/2005/8/layout/vList3"/>
    <dgm:cxn modelId="{2C844086-8AAB-4A3A-8354-148E75613301}" type="presParOf" srcId="{123D0733-D671-4879-B115-1F1FD4114D7F}" destId="{4F2F5242-EB6A-42E6-A6B4-F2205C08380C}" srcOrd="2" destOrd="0" presId="urn:microsoft.com/office/officeart/2005/8/layout/vList3"/>
    <dgm:cxn modelId="{54CD0833-D068-41EC-9961-5D3000289300}" type="presParOf" srcId="{4F2F5242-EB6A-42E6-A6B4-F2205C08380C}" destId="{9444FD2C-69C5-4F42-8730-D67BAAEF3E34}" srcOrd="0" destOrd="0" presId="urn:microsoft.com/office/officeart/2005/8/layout/vList3"/>
    <dgm:cxn modelId="{C0F561E0-10A8-4C9D-B090-89BC9B604922}" type="presParOf" srcId="{4F2F5242-EB6A-42E6-A6B4-F2205C08380C}" destId="{FE2756B5-7A00-4778-809E-96848F267BA7}" srcOrd="1" destOrd="0" presId="urn:microsoft.com/office/officeart/2005/8/layout/vList3"/>
    <dgm:cxn modelId="{D8F4AA10-5E39-444D-B17F-F350F0E18BA6}" type="presParOf" srcId="{123D0733-D671-4879-B115-1F1FD4114D7F}" destId="{791CF2B6-0BA5-4C73-9719-4C04F794EE79}" srcOrd="3" destOrd="0" presId="urn:microsoft.com/office/officeart/2005/8/layout/vList3"/>
    <dgm:cxn modelId="{260C9D40-B7DE-4A02-BBE8-A5F21A04F4AC}" type="presParOf" srcId="{123D0733-D671-4879-B115-1F1FD4114D7F}" destId="{7B944463-07F8-4585-B4B7-270AD732E337}" srcOrd="4" destOrd="0" presId="urn:microsoft.com/office/officeart/2005/8/layout/vList3"/>
    <dgm:cxn modelId="{D2B0F247-DC9B-4EE8-A7F4-4C9CC54D6A1C}" type="presParOf" srcId="{7B944463-07F8-4585-B4B7-270AD732E337}" destId="{06D47A31-0BDF-458C-AA70-D8838C49ACD4}" srcOrd="0" destOrd="0" presId="urn:microsoft.com/office/officeart/2005/8/layout/vList3"/>
    <dgm:cxn modelId="{7E7EFAAD-4806-475E-9EDA-2772A171C7B1}" type="presParOf" srcId="{7B944463-07F8-4585-B4B7-270AD732E337}" destId="{2B7966F5-2AE5-4F75-8E7A-ADCF30BA7D0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015D0-B4EB-456D-B4F9-4945FEAE32C5}">
      <dsp:nvSpPr>
        <dsp:cNvPr id="0" name=""/>
        <dsp:cNvSpPr/>
      </dsp:nvSpPr>
      <dsp:spPr>
        <a:xfrm>
          <a:off x="0" y="0"/>
          <a:ext cx="6680200" cy="8416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Reviewed PPD policy and procedures</a:t>
          </a:r>
        </a:p>
      </dsp:txBody>
      <dsp:txXfrm>
        <a:off x="0" y="0"/>
        <a:ext cx="6680200" cy="841694"/>
      </dsp:txXfrm>
    </dsp:sp>
    <dsp:sp modelId="{3AB60818-3A1E-4364-A1BA-E51CC7C16E20}">
      <dsp:nvSpPr>
        <dsp:cNvPr id="0" name=""/>
        <dsp:cNvSpPr/>
      </dsp:nvSpPr>
      <dsp:spPr>
        <a:xfrm>
          <a:off x="384781" y="883418"/>
          <a:ext cx="5910637" cy="764954"/>
        </a:xfrm>
        <a:prstGeom prst="rect">
          <a:avLst/>
        </a:prstGeom>
        <a:gradFill rotWithShape="0">
          <a:gsLst>
            <a:gs pos="0">
              <a:schemeClr val="accent2">
                <a:hueOff val="-1725315"/>
                <a:satOff val="7643"/>
                <a:lumOff val="-281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725315"/>
                <a:satOff val="7643"/>
                <a:lumOff val="-281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725315"/>
                <a:satOff val="7643"/>
                <a:lumOff val="-281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Shadowed PPOs at 4 supervising offices</a:t>
          </a:r>
        </a:p>
      </dsp:txBody>
      <dsp:txXfrm>
        <a:off x="384781" y="883418"/>
        <a:ext cx="5910637" cy="764954"/>
      </dsp:txXfrm>
    </dsp:sp>
    <dsp:sp modelId="{3A85AE8E-2CFD-408E-963D-B6A4E2935923}">
      <dsp:nvSpPr>
        <dsp:cNvPr id="0" name=""/>
        <dsp:cNvSpPr/>
      </dsp:nvSpPr>
      <dsp:spPr>
        <a:xfrm>
          <a:off x="1090099" y="1686620"/>
          <a:ext cx="4500000" cy="764954"/>
        </a:xfrm>
        <a:prstGeom prst="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Surveyed PPOs &amp; Supervisors</a:t>
          </a:r>
        </a:p>
      </dsp:txBody>
      <dsp:txXfrm>
        <a:off x="1090099" y="1686620"/>
        <a:ext cx="4500000" cy="764954"/>
      </dsp:txXfrm>
    </dsp:sp>
    <dsp:sp modelId="{46AE83A9-F68E-4791-96B4-0BF40F57D480}">
      <dsp:nvSpPr>
        <dsp:cNvPr id="0" name=""/>
        <dsp:cNvSpPr/>
      </dsp:nvSpPr>
      <dsp:spPr>
        <a:xfrm>
          <a:off x="0" y="2489822"/>
          <a:ext cx="6680200" cy="764954"/>
        </a:xfrm>
        <a:prstGeom prst="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Surveyed individuals on Community Supervision</a:t>
          </a:r>
        </a:p>
      </dsp:txBody>
      <dsp:txXfrm>
        <a:off x="0" y="2489822"/>
        <a:ext cx="6680200" cy="764954"/>
      </dsp:txXfrm>
    </dsp:sp>
    <dsp:sp modelId="{709FCB3C-D68F-4582-9662-3FA19C772927}">
      <dsp:nvSpPr>
        <dsp:cNvPr id="0" name=""/>
        <dsp:cNvSpPr/>
      </dsp:nvSpPr>
      <dsp:spPr>
        <a:xfrm>
          <a:off x="885190" y="3293024"/>
          <a:ext cx="4909818" cy="764954"/>
        </a:xfrm>
        <a:prstGeom prst="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Reviewed other states’ programs</a:t>
          </a:r>
          <a:endParaRPr lang="en-US" sz="2800" kern="1200" dirty="0"/>
        </a:p>
      </dsp:txBody>
      <dsp:txXfrm>
        <a:off x="885190" y="3293024"/>
        <a:ext cx="4909818" cy="764954"/>
      </dsp:txXfrm>
    </dsp:sp>
    <dsp:sp modelId="{BC3D1055-9EBD-449A-9909-56E78E457FA9}">
      <dsp:nvSpPr>
        <dsp:cNvPr id="0" name=""/>
        <dsp:cNvSpPr/>
      </dsp:nvSpPr>
      <dsp:spPr>
        <a:xfrm>
          <a:off x="0" y="4096226"/>
          <a:ext cx="6680200" cy="1116894"/>
        </a:xfrm>
        <a:prstGeom prst="rect">
          <a:avLst/>
        </a:prstGeom>
        <a:gradFill rotWithShape="0">
          <a:gsLst>
            <a:gs pos="0">
              <a:schemeClr val="accent2">
                <a:hueOff val="-8626573"/>
                <a:satOff val="38216"/>
                <a:lumOff val="-1405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626573"/>
                <a:satOff val="38216"/>
                <a:lumOff val="-1405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626573"/>
                <a:satOff val="38216"/>
                <a:lumOff val="-1405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Analyzed data on completion of risk assessments, use of MIIG, and frequency of offender contacts</a:t>
          </a:r>
        </a:p>
      </dsp:txBody>
      <dsp:txXfrm>
        <a:off x="0" y="4096226"/>
        <a:ext cx="6680200" cy="1116894"/>
      </dsp:txXfrm>
    </dsp:sp>
    <dsp:sp modelId="{B77EEFB3-A537-4D08-B6FC-2831EE9DB279}">
      <dsp:nvSpPr>
        <dsp:cNvPr id="0" name=""/>
        <dsp:cNvSpPr/>
      </dsp:nvSpPr>
      <dsp:spPr>
        <a:xfrm>
          <a:off x="0" y="5251369"/>
          <a:ext cx="6680200" cy="764954"/>
        </a:xfrm>
        <a:prstGeom prst="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Completed Usability Study of Offender Management Information System</a:t>
          </a:r>
          <a:endParaRPr lang="en-US" sz="2800" kern="1200" dirty="0"/>
        </a:p>
      </dsp:txBody>
      <dsp:txXfrm>
        <a:off x="0" y="5251369"/>
        <a:ext cx="6680200" cy="7649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5850D-ACA2-4AC7-BA61-7153ADBD03C7}">
      <dsp:nvSpPr>
        <dsp:cNvPr id="0" name=""/>
        <dsp:cNvSpPr/>
      </dsp:nvSpPr>
      <dsp:spPr>
        <a:xfrm>
          <a:off x="709869" y="29363"/>
          <a:ext cx="1259034" cy="12590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003D4-9606-4C9D-8225-42694436806A}">
      <dsp:nvSpPr>
        <dsp:cNvPr id="0" name=""/>
        <dsp:cNvSpPr/>
      </dsp:nvSpPr>
      <dsp:spPr>
        <a:xfrm>
          <a:off x="974266" y="293760"/>
          <a:ext cx="730239" cy="7302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8C518-5025-4D0B-85B2-7236B0E69268}">
      <dsp:nvSpPr>
        <dsp:cNvPr id="0" name=""/>
        <dsp:cNvSpPr/>
      </dsp:nvSpPr>
      <dsp:spPr>
        <a:xfrm>
          <a:off x="2326734" y="42067"/>
          <a:ext cx="3325066" cy="1259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Completing annual reassessments initial assessments</a:t>
          </a:r>
        </a:p>
      </dsp:txBody>
      <dsp:txXfrm>
        <a:off x="2326734" y="42067"/>
        <a:ext cx="3325066" cy="1259034"/>
      </dsp:txXfrm>
    </dsp:sp>
    <dsp:sp modelId="{FA6400E7-B847-4937-BB15-84AEAEEBC644}">
      <dsp:nvSpPr>
        <dsp:cNvPr id="0" name=""/>
        <dsp:cNvSpPr/>
      </dsp:nvSpPr>
      <dsp:spPr>
        <a:xfrm>
          <a:off x="5902194" y="29363"/>
          <a:ext cx="1259034" cy="1259034"/>
        </a:xfrm>
        <a:prstGeom prst="ellipse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655D41-F2C7-456F-87A3-2C11DF02FE38}">
      <dsp:nvSpPr>
        <dsp:cNvPr id="0" name=""/>
        <dsp:cNvSpPr/>
      </dsp:nvSpPr>
      <dsp:spPr>
        <a:xfrm>
          <a:off x="6166591" y="293760"/>
          <a:ext cx="730239" cy="7302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6B3AD-0B39-43D3-BF6E-CDD4BF850952}">
      <dsp:nvSpPr>
        <dsp:cNvPr id="0" name=""/>
        <dsp:cNvSpPr/>
      </dsp:nvSpPr>
      <dsp:spPr>
        <a:xfrm>
          <a:off x="7519637" y="29363"/>
          <a:ext cx="3527672" cy="1259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Difficult to keep up with annual reassessment requirements</a:t>
          </a:r>
        </a:p>
      </dsp:txBody>
      <dsp:txXfrm>
        <a:off x="7519637" y="29363"/>
        <a:ext cx="3527672" cy="1259034"/>
      </dsp:txXfrm>
    </dsp:sp>
    <dsp:sp modelId="{4CEB59BE-77E8-4DBB-AC7E-9BF044CAD26B}">
      <dsp:nvSpPr>
        <dsp:cNvPr id="0" name=""/>
        <dsp:cNvSpPr/>
      </dsp:nvSpPr>
      <dsp:spPr>
        <a:xfrm>
          <a:off x="709869" y="1816174"/>
          <a:ext cx="1259034" cy="1259034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EE74E-546A-4C54-B8CD-949CF4339472}">
      <dsp:nvSpPr>
        <dsp:cNvPr id="0" name=""/>
        <dsp:cNvSpPr/>
      </dsp:nvSpPr>
      <dsp:spPr>
        <a:xfrm>
          <a:off x="974266" y="2080571"/>
          <a:ext cx="730239" cy="730239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11F8F-969D-4F3D-8EC6-9C60BF339229}">
      <dsp:nvSpPr>
        <dsp:cNvPr id="0" name=""/>
        <dsp:cNvSpPr/>
      </dsp:nvSpPr>
      <dsp:spPr>
        <a:xfrm>
          <a:off x="2238696" y="1816174"/>
          <a:ext cx="2967722" cy="1259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Not completing after life altering events</a:t>
          </a:r>
          <a:endParaRPr lang="en-US" sz="2400" kern="1200" dirty="0"/>
        </a:p>
      </dsp:txBody>
      <dsp:txXfrm>
        <a:off x="2238696" y="1816174"/>
        <a:ext cx="2967722" cy="1259034"/>
      </dsp:txXfrm>
    </dsp:sp>
    <dsp:sp modelId="{2EC6D85E-6599-483B-AEAC-0F45ACC3FDF6}">
      <dsp:nvSpPr>
        <dsp:cNvPr id="0" name=""/>
        <dsp:cNvSpPr/>
      </dsp:nvSpPr>
      <dsp:spPr>
        <a:xfrm>
          <a:off x="5723522" y="1816174"/>
          <a:ext cx="1259034" cy="1259034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03277-E889-42E0-8E6F-307B09ABDD8C}">
      <dsp:nvSpPr>
        <dsp:cNvPr id="0" name=""/>
        <dsp:cNvSpPr/>
      </dsp:nvSpPr>
      <dsp:spPr>
        <a:xfrm>
          <a:off x="5987919" y="2080571"/>
          <a:ext cx="730239" cy="73023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777D4-617A-405B-83BB-87FE53B7CDFD}">
      <dsp:nvSpPr>
        <dsp:cNvPr id="0" name=""/>
        <dsp:cNvSpPr/>
      </dsp:nvSpPr>
      <dsp:spPr>
        <a:xfrm>
          <a:off x="7145971" y="1845537"/>
          <a:ext cx="4120238" cy="1259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Reducing assessment length and increasing automation can improve completion and use of risk assessments</a:t>
          </a:r>
        </a:p>
      </dsp:txBody>
      <dsp:txXfrm>
        <a:off x="7145971" y="1845537"/>
        <a:ext cx="4120238" cy="1259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86E58-2129-4887-9DC2-620B4333BB49}">
      <dsp:nvSpPr>
        <dsp:cNvPr id="0" name=""/>
        <dsp:cNvSpPr/>
      </dsp:nvSpPr>
      <dsp:spPr>
        <a:xfrm rot="10800000">
          <a:off x="2053691" y="2283"/>
          <a:ext cx="7020514" cy="1141467"/>
        </a:xfrm>
        <a:prstGeom prst="homePlate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35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Case plan and case planning procedure underdeveloped</a:t>
          </a:r>
        </a:p>
      </dsp:txBody>
      <dsp:txXfrm rot="10800000">
        <a:off x="2339058" y="2283"/>
        <a:ext cx="6735147" cy="1141467"/>
      </dsp:txXfrm>
    </dsp:sp>
    <dsp:sp modelId="{093B4BDB-AFAB-4CEE-B732-C37084AAA054}">
      <dsp:nvSpPr>
        <dsp:cNvPr id="0" name=""/>
        <dsp:cNvSpPr/>
      </dsp:nvSpPr>
      <dsp:spPr>
        <a:xfrm>
          <a:off x="1482958" y="2283"/>
          <a:ext cx="1141467" cy="11414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756B5-7A00-4778-809E-96848F267BA7}">
      <dsp:nvSpPr>
        <dsp:cNvPr id="0" name=""/>
        <dsp:cNvSpPr/>
      </dsp:nvSpPr>
      <dsp:spPr>
        <a:xfrm rot="10800000">
          <a:off x="2053691" y="1473671"/>
          <a:ext cx="7020514" cy="1141467"/>
        </a:xfrm>
        <a:prstGeom prst="homePlate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35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Need for quality assurance to ensure risk assessments being applied </a:t>
          </a:r>
        </a:p>
      </dsp:txBody>
      <dsp:txXfrm rot="10800000">
        <a:off x="2339058" y="1473671"/>
        <a:ext cx="6735147" cy="1141467"/>
      </dsp:txXfrm>
    </dsp:sp>
    <dsp:sp modelId="{9444FD2C-69C5-4F42-8730-D67BAAEF3E34}">
      <dsp:nvSpPr>
        <dsp:cNvPr id="0" name=""/>
        <dsp:cNvSpPr/>
      </dsp:nvSpPr>
      <dsp:spPr>
        <a:xfrm>
          <a:off x="1482958" y="1473671"/>
          <a:ext cx="1141467" cy="114146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966F5-2AE5-4F75-8E7A-ADCF30BA7D06}">
      <dsp:nvSpPr>
        <dsp:cNvPr id="0" name=""/>
        <dsp:cNvSpPr/>
      </dsp:nvSpPr>
      <dsp:spPr>
        <a:xfrm rot="10800000">
          <a:off x="1682218" y="2945058"/>
          <a:ext cx="7515811" cy="1141467"/>
        </a:xfrm>
        <a:prstGeom prst="homePlate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35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Level of prediction of risk assessments in Montana not yet validated or communicated to officers </a:t>
          </a:r>
        </a:p>
      </dsp:txBody>
      <dsp:txXfrm rot="10800000">
        <a:off x="1967585" y="2945058"/>
        <a:ext cx="7230444" cy="1141467"/>
      </dsp:txXfrm>
    </dsp:sp>
    <dsp:sp modelId="{06D47A31-0BDF-458C-AA70-D8838C49ACD4}">
      <dsp:nvSpPr>
        <dsp:cNvPr id="0" name=""/>
        <dsp:cNvSpPr/>
      </dsp:nvSpPr>
      <dsp:spPr>
        <a:xfrm>
          <a:off x="1359133" y="2945058"/>
          <a:ext cx="1141467" cy="114146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AFA4-E5AB-4068-9A25-52193C3AA6B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631C0-0E29-4339-A723-4A076BD07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7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79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48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20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11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6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0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47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5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9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86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631C0-0E29-4339-A723-4A076BD078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8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C1FF-A557-4E89-A78B-ABEC6406F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07958"/>
            <a:ext cx="8939463" cy="2524706"/>
          </a:xfrm>
        </p:spPr>
        <p:txBody>
          <a:bodyPr>
            <a:normAutofit/>
          </a:bodyPr>
          <a:lstStyle/>
          <a:p>
            <a:r>
              <a:rPr lang="en-US" dirty="0"/>
              <a:t>Probation and Parole Practices: Supervising to Risk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D536A8-C86B-4F38-9746-5767AE61D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795038"/>
          </a:xfrm>
        </p:spPr>
        <p:txBody>
          <a:bodyPr>
            <a:noAutofit/>
          </a:bodyPr>
          <a:lstStyle/>
          <a:p>
            <a:r>
              <a:rPr lang="en-US" sz="2200" b="1" dirty="0"/>
              <a:t>Department of Corrections</a:t>
            </a:r>
          </a:p>
          <a:p>
            <a:r>
              <a:rPr lang="en-US" sz="2200" b="1" dirty="0"/>
              <a:t>April 2022</a:t>
            </a:r>
          </a:p>
          <a:p>
            <a:r>
              <a:rPr lang="en-US" sz="2200" b="1" dirty="0"/>
              <a:t>Lead Auditor: Alyssa Sorenson, </a:t>
            </a:r>
          </a:p>
          <a:p>
            <a:r>
              <a:rPr lang="en-US" sz="2200" b="1" dirty="0"/>
              <a:t>Management and Program Analyst Supervisor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5F293D-FD93-44E4-8829-A10C8379A9DC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7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34BC2-764E-4DCD-A4EF-392FF107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C6858-7847-42A1-97A3-807B51835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Develop a method in the caseload health dashboard to easily identify offenders due for a contact according to their risk level and last date of contact.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Department response: </a:t>
            </a:r>
            <a:r>
              <a:rPr lang="en-US" sz="2800" b="1" dirty="0">
                <a:solidFill>
                  <a:srgbClr val="92D050"/>
                </a:solidFill>
              </a:rPr>
              <a:t>Concur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38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F01D29-F032-407D-8AC6-C0928AD8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Performance and Program Outcomes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12817-095B-4383-B1FE-8C7F6C061D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52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F115E-E4AC-4E50-950B-FEE723DDF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349" y="425001"/>
            <a:ext cx="7188777" cy="1778000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Risk assessments completed, but underutilized</a:t>
            </a:r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550A9907-F925-42E6-9F51-1508DA7E81A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8917397"/>
              </p:ext>
            </p:extLst>
          </p:nvPr>
        </p:nvGraphicFramePr>
        <p:xfrm>
          <a:off x="144318" y="2344189"/>
          <a:ext cx="10557164" cy="4088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7562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E429-60D7-43EF-BAB1-A44A8AFC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7444A-677A-4FF8-9D64-89BAB5E3D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0" y="2501900"/>
            <a:ext cx="8610600" cy="3987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Strengthen the inclusion of offender risk assessment results in officer case management strategies by:</a:t>
            </a:r>
          </a:p>
          <a:p>
            <a:r>
              <a:rPr lang="en-US" sz="240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revising current case plan and policy, </a:t>
            </a:r>
          </a:p>
          <a:p>
            <a:r>
              <a:rPr lang="en-US" sz="240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establishing quality assurance methods</a:t>
            </a:r>
            <a:r>
              <a:rPr lang="en-US" sz="2400" dirty="0">
                <a:solidFill>
                  <a:srgbClr val="221E1F"/>
                </a:solidFill>
                <a:latin typeface="Calibri" panose="020F0502020204030204" pitchFamily="34" charset="0"/>
              </a:rPr>
              <a:t>, </a:t>
            </a:r>
          </a:p>
          <a:p>
            <a:r>
              <a:rPr lang="en-US" sz="2400" dirty="0">
                <a:solidFill>
                  <a:srgbClr val="221E1F"/>
                </a:solidFill>
                <a:latin typeface="Calibri" panose="020F0502020204030204" pitchFamily="34" charset="0"/>
              </a:rPr>
              <a:t>p</a:t>
            </a:r>
            <a:r>
              <a:rPr lang="en-US" sz="240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roviding annual refresher training, and</a:t>
            </a:r>
            <a:r>
              <a:rPr lang="en-US" sz="2400" dirty="0">
                <a:solidFill>
                  <a:srgbClr val="221E1F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400" dirty="0">
                <a:solidFill>
                  <a:srgbClr val="221E1F"/>
                </a:solidFill>
                <a:latin typeface="Calibri" panose="020F0502020204030204" pitchFamily="34" charset="0"/>
              </a:rPr>
              <a:t>e</a:t>
            </a:r>
            <a:r>
              <a:rPr lang="en-US" sz="240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valuating and validating risk assessments for Montana’s offender population.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/>
              <a:t>Department response: </a:t>
            </a:r>
            <a:r>
              <a:rPr lang="en-US" sz="2800" dirty="0">
                <a:solidFill>
                  <a:srgbClr val="92D050"/>
                </a:solidFill>
              </a:rPr>
              <a:t>Concur</a:t>
            </a:r>
          </a:p>
        </p:txBody>
      </p:sp>
    </p:spTree>
    <p:extLst>
      <p:ext uri="{BB962C8B-B14F-4D97-AF65-F5344CB8AC3E}">
        <p14:creationId xmlns:p14="http://schemas.microsoft.com/office/powerpoint/2010/main" val="892513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37A-8FED-44F3-A58F-476236A76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529" y="837049"/>
            <a:ext cx="7874000" cy="656843"/>
          </a:xfrm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en-US" sz="2400" dirty="0"/>
              <a:t>Officers did not fully utilize the MIIG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974FB2-B453-4DFF-80D1-93454C2CA478}"/>
              </a:ext>
            </a:extLst>
          </p:cNvPr>
          <p:cNvSpPr txBox="1"/>
          <p:nvPr/>
        </p:nvSpPr>
        <p:spPr>
          <a:xfrm>
            <a:off x="1377763" y="2327021"/>
            <a:ext cx="45150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Montana Incentives and Intervention Grid:</a:t>
            </a:r>
          </a:p>
          <a:p>
            <a:endParaRPr lang="en-US" sz="2400" dirty="0"/>
          </a:p>
          <a:p>
            <a:r>
              <a:rPr lang="en-US" sz="2400" dirty="0"/>
              <a:t>Tool used to guide responses to offender behavior, using incentives to encourage good behavior and interventions to discourage harmful behavior.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0F8D9D-1F3C-4EBB-B24E-2814BA3CE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82420"/>
            <a:ext cx="4989413" cy="2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76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EAADE-752F-4EFD-8340-46F158F7B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68D70-15AA-43B8-9309-390C0701B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Statutory changes, including the cap on rates for jail stays, contributed to limiting PPD officers’ ability to fully utilize the MIIG</a:t>
            </a:r>
            <a:r>
              <a:rPr lang="en-US" sz="2400" dirty="0">
                <a:solidFill>
                  <a:srgbClr val="221E1F"/>
                </a:solidFill>
                <a:latin typeface="Calibri" panose="020F0502020204030204" pitchFamily="34" charset="0"/>
              </a:rPr>
              <a:t> and</a:t>
            </a:r>
            <a:r>
              <a:rPr lang="en-US" sz="2400" b="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 supervise to risk.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2867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ED1F10-463A-468D-BAF6-E1666A17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33" y="2002536"/>
            <a:ext cx="3424428" cy="2432464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Incentives are underused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0514E7-EDE0-4433-8ED3-47620024095F}"/>
              </a:ext>
            </a:extLst>
          </p:cNvPr>
          <p:cNvSpPr txBox="1"/>
          <p:nvPr/>
        </p:nvSpPr>
        <p:spPr>
          <a:xfrm>
            <a:off x="5410200" y="714375"/>
            <a:ext cx="60293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rgbClr val="C00000"/>
                </a:solidFill>
              </a:rPr>
              <a:t>70%</a:t>
            </a:r>
            <a:r>
              <a:rPr lang="en-US" sz="4400" dirty="0"/>
              <a:t> of officers record using </a:t>
            </a:r>
            <a:r>
              <a:rPr lang="en-US" sz="4400" dirty="0">
                <a:solidFill>
                  <a:srgbClr val="C00000"/>
                </a:solidFill>
              </a:rPr>
              <a:t>more</a:t>
            </a:r>
            <a:r>
              <a:rPr lang="en-US" sz="4400" dirty="0"/>
              <a:t> interventions than incentives.</a:t>
            </a:r>
          </a:p>
          <a:p>
            <a:pPr algn="r"/>
            <a:endParaRPr lang="en-US" sz="4400" dirty="0"/>
          </a:p>
          <a:p>
            <a:pPr algn="r"/>
            <a:r>
              <a:rPr lang="en-US" sz="4400" dirty="0">
                <a:solidFill>
                  <a:srgbClr val="FF0000"/>
                </a:solidFill>
              </a:rPr>
              <a:t>High risk </a:t>
            </a:r>
            <a:r>
              <a:rPr lang="en-US" sz="4400" dirty="0"/>
              <a:t>offenders are </a:t>
            </a:r>
            <a:r>
              <a:rPr lang="en-US" sz="4400" dirty="0">
                <a:solidFill>
                  <a:srgbClr val="FF0000"/>
                </a:solidFill>
              </a:rPr>
              <a:t>less likely </a:t>
            </a:r>
            <a:r>
              <a:rPr lang="en-US" sz="4400" dirty="0"/>
              <a:t>to report receiving incentives</a:t>
            </a:r>
          </a:p>
        </p:txBody>
      </p:sp>
    </p:spTree>
    <p:extLst>
      <p:ext uri="{BB962C8B-B14F-4D97-AF65-F5344CB8AC3E}">
        <p14:creationId xmlns:p14="http://schemas.microsoft.com/office/powerpoint/2010/main" val="1880101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35BA-021A-48FC-9683-600AEA61C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AA4A0-5509-48F3-927E-458F24DF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Develop processes for ongoing maintenance and evaluation of the MIIG, including making necessary revisions and targeting training efforts.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Department response: </a:t>
            </a:r>
            <a:r>
              <a:rPr lang="en-US" sz="2800" dirty="0">
                <a:solidFill>
                  <a:srgbClr val="92D050"/>
                </a:solidFill>
              </a:rPr>
              <a:t>Concur</a:t>
            </a:r>
          </a:p>
        </p:txBody>
      </p:sp>
    </p:spTree>
    <p:extLst>
      <p:ext uri="{BB962C8B-B14F-4D97-AF65-F5344CB8AC3E}">
        <p14:creationId xmlns:p14="http://schemas.microsoft.com/office/powerpoint/2010/main" val="4158087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A68D50-383C-400B-AA5A-52B860AD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Integrity to Monitor &amp; Evaluate Supervision to Risk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BF7BE-0E11-42EA-B638-29E47D72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2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784B9-B196-4BB6-845B-3E8392A77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97202"/>
            <a:ext cx="7729728" cy="1188720"/>
          </a:xfrm>
        </p:spPr>
        <p:txBody>
          <a:bodyPr>
            <a:normAutofit/>
          </a:bodyPr>
          <a:lstStyle/>
          <a:p>
            <a:r>
              <a:rPr lang="en-US" b="1" dirty="0"/>
              <a:t>Identified Data Integrity Issue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4F6B7E-1CC1-4732-B3CF-9B8B5E3236D0}"/>
              </a:ext>
            </a:extLst>
          </p:cNvPr>
          <p:cNvSpPr txBox="1"/>
          <p:nvPr/>
        </p:nvSpPr>
        <p:spPr>
          <a:xfrm>
            <a:off x="1862469" y="6236130"/>
            <a:ext cx="8467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Need to Consider Long-term Information System Needs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31DAD2-8FCF-42DC-A8BA-37A50E6353F7}"/>
              </a:ext>
            </a:extLst>
          </p:cNvPr>
          <p:cNvSpPr txBox="1"/>
          <p:nvPr/>
        </p:nvSpPr>
        <p:spPr>
          <a:xfrm>
            <a:off x="9514631" y="3335433"/>
            <a:ext cx="2257483" cy="1736646"/>
          </a:xfrm>
          <a:prstGeom prst="roundRect">
            <a:avLst/>
          </a:prstGeom>
          <a:solidFill>
            <a:srgbClr val="9BAFB5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Identified extensive data errors and inconsistencies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EFC20-4B32-4EB5-A4BD-B73D9BE1074F}"/>
              </a:ext>
            </a:extLst>
          </p:cNvPr>
          <p:cNvSpPr txBox="1"/>
          <p:nvPr/>
        </p:nvSpPr>
        <p:spPr>
          <a:xfrm>
            <a:off x="6584827" y="2293726"/>
            <a:ext cx="2120156" cy="1736646"/>
          </a:xfrm>
          <a:prstGeom prst="roundRect">
            <a:avLst/>
          </a:prstGeom>
          <a:solidFill>
            <a:srgbClr val="9BAFB5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User interface design not conducive to data entry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845B8E-09F7-4B56-8FCB-72D8E253020B}"/>
              </a:ext>
            </a:extLst>
          </p:cNvPr>
          <p:cNvSpPr txBox="1"/>
          <p:nvPr/>
        </p:nvSpPr>
        <p:spPr>
          <a:xfrm>
            <a:off x="297471" y="2502740"/>
            <a:ext cx="2331970" cy="1328023"/>
          </a:xfrm>
          <a:prstGeom prst="roundRect">
            <a:avLst/>
          </a:prstGeom>
          <a:solidFill>
            <a:srgbClr val="9BAFB5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Front-end user needs haven’t been prioritized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3EF219-CBB9-4B08-8D17-ADE8F67C40DC}"/>
              </a:ext>
            </a:extLst>
          </p:cNvPr>
          <p:cNvSpPr txBox="1"/>
          <p:nvPr/>
        </p:nvSpPr>
        <p:spPr>
          <a:xfrm>
            <a:off x="6443379" y="4358668"/>
            <a:ext cx="2257483" cy="1736646"/>
          </a:xfrm>
          <a:prstGeom prst="roundRect">
            <a:avLst/>
          </a:prstGeom>
          <a:solidFill>
            <a:srgbClr val="9BAFB5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Data needs not identified or monitored for quality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0A3503-F845-4216-8C3A-89CBC17E622D}"/>
              </a:ext>
            </a:extLst>
          </p:cNvPr>
          <p:cNvSpPr txBox="1"/>
          <p:nvPr/>
        </p:nvSpPr>
        <p:spPr>
          <a:xfrm>
            <a:off x="3443209" y="2502740"/>
            <a:ext cx="2331970" cy="1328023"/>
          </a:xfrm>
          <a:prstGeom prst="roundRect">
            <a:avLst/>
          </a:prstGeom>
          <a:solidFill>
            <a:srgbClr val="9BAFB5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Change request process inefficient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B79E05D-3A48-4E0B-B819-41CCD4630337}"/>
              </a:ext>
            </a:extLst>
          </p:cNvPr>
          <p:cNvSpPr/>
          <p:nvPr/>
        </p:nvSpPr>
        <p:spPr>
          <a:xfrm>
            <a:off x="5853293" y="2858456"/>
            <a:ext cx="649300" cy="607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02F4D2F-63CA-4CB9-8A12-3C57B4EB0988}"/>
              </a:ext>
            </a:extLst>
          </p:cNvPr>
          <p:cNvSpPr/>
          <p:nvPr/>
        </p:nvSpPr>
        <p:spPr>
          <a:xfrm rot="1770320">
            <a:off x="8809698" y="2985362"/>
            <a:ext cx="658070" cy="700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9070F867-6EBE-4F3D-8EEE-14501B55FBCA}"/>
              </a:ext>
            </a:extLst>
          </p:cNvPr>
          <p:cNvSpPr/>
          <p:nvPr/>
        </p:nvSpPr>
        <p:spPr>
          <a:xfrm rot="20472499">
            <a:off x="8778710" y="4586816"/>
            <a:ext cx="658070" cy="700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3CD5A47-B6D1-4786-803D-8E25E38A34B9}"/>
              </a:ext>
            </a:extLst>
          </p:cNvPr>
          <p:cNvSpPr/>
          <p:nvPr/>
        </p:nvSpPr>
        <p:spPr>
          <a:xfrm>
            <a:off x="2711675" y="2858456"/>
            <a:ext cx="649300" cy="607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2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C5D98-B2A9-40AA-BFC5-8AD49714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67566-E772-4CF8-9CBA-7D5E945FF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4" y="1402080"/>
            <a:ext cx="6206605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Determine if the Probation and Parole Division supervises offenders according to recidivism risk level, as required by state law and best practices.</a:t>
            </a:r>
          </a:p>
        </p:txBody>
      </p:sp>
    </p:spTree>
    <p:extLst>
      <p:ext uri="{BB962C8B-B14F-4D97-AF65-F5344CB8AC3E}">
        <p14:creationId xmlns:p14="http://schemas.microsoft.com/office/powerpoint/2010/main" val="751523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FC06-D284-4034-B354-3581D1FA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B1319-CDEF-4093-9EDC-3B8537215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34844"/>
            <a:ext cx="7729728" cy="3632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Address </a:t>
            </a:r>
            <a:r>
              <a:rPr lang="en-US" sz="2400" b="1" dirty="0">
                <a:solidFill>
                  <a:srgbClr val="221E1F"/>
                </a:solidFill>
                <a:latin typeface="Calibri" panose="020F0502020204030204" pitchFamily="34" charset="0"/>
              </a:rPr>
              <a:t>data integrity issues by:</a:t>
            </a:r>
          </a:p>
          <a:p>
            <a:r>
              <a:rPr lang="en-US" sz="240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updating OMIS to ensure data collection needs are met, </a:t>
            </a:r>
          </a:p>
          <a:p>
            <a:r>
              <a:rPr lang="en-US" sz="240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establishing a process for prioritizing change requests, </a:t>
            </a:r>
          </a:p>
          <a:p>
            <a:r>
              <a:rPr lang="en-US" sz="240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developing a plan to improve ease of data entry, and </a:t>
            </a:r>
          </a:p>
          <a:p>
            <a:r>
              <a:rPr lang="en-US" sz="240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evaluating long-term system needs for the department. </a:t>
            </a:r>
          </a:p>
          <a:p>
            <a:endParaRPr lang="en-US" sz="2000" b="1" i="0" u="none" strike="noStrike" baseline="0" dirty="0">
              <a:solidFill>
                <a:srgbClr val="221E1F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/>
              <a:t>Department response: </a:t>
            </a:r>
            <a:r>
              <a:rPr lang="en-US" sz="2800" dirty="0">
                <a:solidFill>
                  <a:srgbClr val="92D050"/>
                </a:solidFill>
              </a:rPr>
              <a:t>Concur</a:t>
            </a:r>
          </a:p>
        </p:txBody>
      </p:sp>
    </p:spTree>
    <p:extLst>
      <p:ext uri="{BB962C8B-B14F-4D97-AF65-F5344CB8AC3E}">
        <p14:creationId xmlns:p14="http://schemas.microsoft.com/office/powerpoint/2010/main" val="1253318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DB8C5-813D-4152-9718-B3C829B8E4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425D3BF-E25F-4E80-BB03-FD79CE556B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1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389C-6564-43F1-BDC1-7A08A0D6A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Methodology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5EB6E71-8FAC-4B44-89F0-2A679C36E9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474109"/>
              </p:ext>
            </p:extLst>
          </p:nvPr>
        </p:nvGraphicFramePr>
        <p:xfrm>
          <a:off x="5283047" y="279400"/>
          <a:ext cx="6680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550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A68D50-383C-400B-AA5A-52B860AD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Efficiency &amp; Caseload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BF7BE-0E11-42EA-B638-29E47D72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1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FC46A1-530C-4E3D-9CEF-EBEFFF9A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Risk assessments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8302F507-89BA-593A-3FE6-36541BE6CA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697580"/>
              </p:ext>
            </p:extLst>
          </p:nvPr>
        </p:nvGraphicFramePr>
        <p:xfrm>
          <a:off x="381000" y="2641601"/>
          <a:ext cx="11506200" cy="3104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025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23895A-0E7B-497C-998A-525020488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#1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3D74B-2AB6-45C3-9745-10EA9F09F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78387"/>
            <a:ext cx="7729728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Simplify the assessment and reassessment process without decreasing effectiveness at predicting recidivism risk.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800" dirty="0"/>
              <a:t>Department response: </a:t>
            </a:r>
            <a:r>
              <a:rPr lang="en-US" sz="2800" b="1" dirty="0">
                <a:solidFill>
                  <a:srgbClr val="92D050"/>
                </a:solidFill>
              </a:rPr>
              <a:t>Concur</a:t>
            </a:r>
          </a:p>
        </p:txBody>
      </p:sp>
    </p:spTree>
    <p:extLst>
      <p:ext uri="{BB962C8B-B14F-4D97-AF65-F5344CB8AC3E}">
        <p14:creationId xmlns:p14="http://schemas.microsoft.com/office/powerpoint/2010/main" val="2884387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DBA91-7973-4D85-BD32-BE7046192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79" y="1898574"/>
            <a:ext cx="4096940" cy="3060851"/>
          </a:xfrm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en-US" dirty="0"/>
              <a:t>Minimum Contact Requirements Not consistently Met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0F31B1-FF82-46C0-8629-D5BFD60E1A2E}"/>
              </a:ext>
            </a:extLst>
          </p:cNvPr>
          <p:cNvSpPr txBox="1"/>
          <p:nvPr/>
        </p:nvSpPr>
        <p:spPr>
          <a:xfrm>
            <a:off x="5149516" y="914400"/>
            <a:ext cx="603985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0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Nearly one-third of officers reported they meet contact requirements for </a:t>
            </a:r>
          </a:p>
          <a:p>
            <a:pPr algn="r"/>
            <a:r>
              <a:rPr lang="en-US" sz="4400" b="0" i="0" u="none" strike="noStrike" baseline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half or fewer of offenders on their caseload.</a:t>
            </a:r>
            <a:endParaRPr lang="en-US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26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4F44B-2DB4-4C20-89DB-7F863C788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63A12-A18B-4150-A35A-C56E7392B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88844"/>
            <a:ext cx="7729728" cy="31019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/>
              <a:t>Improve process requirements and decrease caseloads by:</a:t>
            </a:r>
          </a:p>
          <a:p>
            <a:r>
              <a:rPr lang="en-US" sz="2400" dirty="0"/>
              <a:t>decreasing traditional caseloads below 70 offenders, </a:t>
            </a:r>
          </a:p>
          <a:p>
            <a:r>
              <a:rPr lang="en-US" sz="2400" dirty="0"/>
              <a:t>decreasing the administrative requirements for supervision of some offenders, and </a:t>
            </a:r>
          </a:p>
          <a:p>
            <a:r>
              <a:rPr lang="en-US" sz="2400" dirty="0"/>
              <a:t>decreasing the amount of paper processes and signatures.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Department response: </a:t>
            </a:r>
            <a:r>
              <a:rPr lang="en-US" sz="2800" b="1" dirty="0">
                <a:solidFill>
                  <a:srgbClr val="92D050"/>
                </a:solidFill>
              </a:rPr>
              <a:t>Concur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0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ED1F10-463A-468D-BAF6-E1666A17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33" y="2002536"/>
            <a:ext cx="3424428" cy="2432464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400" dirty="0"/>
              <a:t>It is Difficult for Officers to Identify Caseload Contact Needs</a:t>
            </a:r>
          </a:p>
        </p:txBody>
      </p:sp>
      <p:pic>
        <p:nvPicPr>
          <p:cNvPr id="5" name="Content Placeholder 4" descr="A picture containing indoor, cooking, cooked, dining table&#10;&#10;Description automatically generated">
            <a:extLst>
              <a:ext uri="{FF2B5EF4-FFF2-40B4-BE49-F238E27FC236}">
                <a16:creationId xmlns:a16="http://schemas.microsoft.com/office/drawing/2014/main" id="{4CDF8D06-DF87-407E-95F8-842C59E02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0074" b="5656"/>
          <a:stretch/>
        </p:blipFill>
        <p:spPr>
          <a:xfrm>
            <a:off x="4654293" y="691468"/>
            <a:ext cx="8985921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17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10140</TotalTime>
  <Words>596</Words>
  <Application>Microsoft Office PowerPoint</Application>
  <PresentationFormat>Widescreen</PresentationFormat>
  <Paragraphs>97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Gill Sans MT</vt:lpstr>
      <vt:lpstr>Parcel</vt:lpstr>
      <vt:lpstr>Probation and Parole Practices: Supervising to Risk</vt:lpstr>
      <vt:lpstr>Objective</vt:lpstr>
      <vt:lpstr>Methodology</vt:lpstr>
      <vt:lpstr>Process Efficiency &amp; Caseload</vt:lpstr>
      <vt:lpstr>Risk assessments</vt:lpstr>
      <vt:lpstr>Recommendation #1</vt:lpstr>
      <vt:lpstr>Minimum Contact Requirements Not consistently Met</vt:lpstr>
      <vt:lpstr>Recommendation #2</vt:lpstr>
      <vt:lpstr>It is Difficult for Officers to Identify Caseload Contact Needs</vt:lpstr>
      <vt:lpstr>Recommendation #3</vt:lpstr>
      <vt:lpstr>Evaluating Performance and Program Outcomes</vt:lpstr>
      <vt:lpstr>Risk assessments completed, but underutilized</vt:lpstr>
      <vt:lpstr>Recommendation #4</vt:lpstr>
      <vt:lpstr>Officers did not fully utilize the MIIG</vt:lpstr>
      <vt:lpstr>Conclusion</vt:lpstr>
      <vt:lpstr>Incentives are underused</vt:lpstr>
      <vt:lpstr>Recommendation #5</vt:lpstr>
      <vt:lpstr>Data Integrity to Monitor &amp; Evaluate Supervision to Risk</vt:lpstr>
      <vt:lpstr>Identified Data Integrity Issue</vt:lpstr>
      <vt:lpstr>Recommendation #6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Montana University System Coordination of Student Enrollment and Administrative Services</dc:title>
  <dc:creator>Sorenson, Alyssa</dc:creator>
  <cp:lastModifiedBy>Sorenson, Alyssa</cp:lastModifiedBy>
  <cp:revision>230</cp:revision>
  <dcterms:created xsi:type="dcterms:W3CDTF">2019-05-28T16:06:04Z</dcterms:created>
  <dcterms:modified xsi:type="dcterms:W3CDTF">2022-09-14T15:52:28Z</dcterms:modified>
</cp:coreProperties>
</file>